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60" r:id="rId7"/>
    <p:sldId id="261" r:id="rId8"/>
    <p:sldId id="262" r:id="rId9"/>
    <p:sldId id="263" r:id="rId10"/>
    <p:sldId id="264" r:id="rId11"/>
    <p:sldId id="265" r:id="rId12"/>
    <p:sldId id="266" r:id="rId13"/>
    <p:sldId id="267" r:id="rId14"/>
    <p:sldId id="268" r:id="rId15"/>
    <p:sldId id="269" r:id="rId16"/>
    <p:sldId id="271" r:id="rId1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2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45C50968-0753-49C3-AB12-D5753C897A60}" type="datetimeFigureOut">
              <a:rPr lang="zh-TW" altLang="en-US" smtClean="0"/>
              <a:t>2013/9/24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00AFE0C-FF35-4292-9BA5-4E1FD6C1AACB}" type="slidenum">
              <a:rPr lang="zh-TW" altLang="en-US" smtClean="0"/>
              <a:t>‹#›</a:t>
            </a:fld>
            <a:endParaRPr lang="zh-TW" altLang="en-US"/>
          </a:p>
        </p:txBody>
      </p:sp>
    </p:spTree>
    <p:extLst>
      <p:ext uri="{BB962C8B-B14F-4D97-AF65-F5344CB8AC3E}">
        <p14:creationId xmlns:p14="http://schemas.microsoft.com/office/powerpoint/2010/main" val="3075491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5C50968-0753-49C3-AB12-D5753C897A60}" type="datetimeFigureOut">
              <a:rPr lang="zh-TW" altLang="en-US" smtClean="0"/>
              <a:t>2013/9/24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00AFE0C-FF35-4292-9BA5-4E1FD6C1AACB}" type="slidenum">
              <a:rPr lang="zh-TW" altLang="en-US" smtClean="0"/>
              <a:t>‹#›</a:t>
            </a:fld>
            <a:endParaRPr lang="zh-TW" altLang="en-US"/>
          </a:p>
        </p:txBody>
      </p:sp>
    </p:spTree>
    <p:extLst>
      <p:ext uri="{BB962C8B-B14F-4D97-AF65-F5344CB8AC3E}">
        <p14:creationId xmlns:p14="http://schemas.microsoft.com/office/powerpoint/2010/main" val="1096630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5C50968-0753-49C3-AB12-D5753C897A60}" type="datetimeFigureOut">
              <a:rPr lang="zh-TW" altLang="en-US" smtClean="0"/>
              <a:t>2013/9/24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00AFE0C-FF35-4292-9BA5-4E1FD6C1AACB}" type="slidenum">
              <a:rPr lang="zh-TW" altLang="en-US" smtClean="0"/>
              <a:t>‹#›</a:t>
            </a:fld>
            <a:endParaRPr lang="zh-TW" altLang="en-US"/>
          </a:p>
        </p:txBody>
      </p:sp>
    </p:spTree>
    <p:extLst>
      <p:ext uri="{BB962C8B-B14F-4D97-AF65-F5344CB8AC3E}">
        <p14:creationId xmlns:p14="http://schemas.microsoft.com/office/powerpoint/2010/main" val="1531366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5C50968-0753-49C3-AB12-D5753C897A60}" type="datetimeFigureOut">
              <a:rPr lang="zh-TW" altLang="en-US" smtClean="0"/>
              <a:t>2013/9/24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00AFE0C-FF35-4292-9BA5-4E1FD6C1AACB}" type="slidenum">
              <a:rPr lang="zh-TW" altLang="en-US" smtClean="0"/>
              <a:t>‹#›</a:t>
            </a:fld>
            <a:endParaRPr lang="zh-TW" altLang="en-US"/>
          </a:p>
        </p:txBody>
      </p:sp>
    </p:spTree>
    <p:extLst>
      <p:ext uri="{BB962C8B-B14F-4D97-AF65-F5344CB8AC3E}">
        <p14:creationId xmlns:p14="http://schemas.microsoft.com/office/powerpoint/2010/main" val="1281050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45C50968-0753-49C3-AB12-D5753C897A60}" type="datetimeFigureOut">
              <a:rPr lang="zh-TW" altLang="en-US" smtClean="0"/>
              <a:t>2013/9/24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00AFE0C-FF35-4292-9BA5-4E1FD6C1AACB}" type="slidenum">
              <a:rPr lang="zh-TW" altLang="en-US" smtClean="0"/>
              <a:t>‹#›</a:t>
            </a:fld>
            <a:endParaRPr lang="zh-TW" altLang="en-US"/>
          </a:p>
        </p:txBody>
      </p:sp>
    </p:spTree>
    <p:extLst>
      <p:ext uri="{BB962C8B-B14F-4D97-AF65-F5344CB8AC3E}">
        <p14:creationId xmlns:p14="http://schemas.microsoft.com/office/powerpoint/2010/main" val="1101475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45C50968-0753-49C3-AB12-D5753C897A60}" type="datetimeFigureOut">
              <a:rPr lang="zh-TW" altLang="en-US" smtClean="0"/>
              <a:t>2013/9/24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00AFE0C-FF35-4292-9BA5-4E1FD6C1AACB}" type="slidenum">
              <a:rPr lang="zh-TW" altLang="en-US" smtClean="0"/>
              <a:t>‹#›</a:t>
            </a:fld>
            <a:endParaRPr lang="zh-TW" altLang="en-US"/>
          </a:p>
        </p:txBody>
      </p:sp>
    </p:spTree>
    <p:extLst>
      <p:ext uri="{BB962C8B-B14F-4D97-AF65-F5344CB8AC3E}">
        <p14:creationId xmlns:p14="http://schemas.microsoft.com/office/powerpoint/2010/main" val="359485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45C50968-0753-49C3-AB12-D5753C897A60}" type="datetimeFigureOut">
              <a:rPr lang="zh-TW" altLang="en-US" smtClean="0"/>
              <a:t>2013/9/24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D00AFE0C-FF35-4292-9BA5-4E1FD6C1AACB}" type="slidenum">
              <a:rPr lang="zh-TW" altLang="en-US" smtClean="0"/>
              <a:t>‹#›</a:t>
            </a:fld>
            <a:endParaRPr lang="zh-TW" altLang="en-US"/>
          </a:p>
        </p:txBody>
      </p:sp>
    </p:spTree>
    <p:extLst>
      <p:ext uri="{BB962C8B-B14F-4D97-AF65-F5344CB8AC3E}">
        <p14:creationId xmlns:p14="http://schemas.microsoft.com/office/powerpoint/2010/main" val="104509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45C50968-0753-49C3-AB12-D5753C897A60}" type="datetimeFigureOut">
              <a:rPr lang="zh-TW" altLang="en-US" smtClean="0"/>
              <a:t>2013/9/24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D00AFE0C-FF35-4292-9BA5-4E1FD6C1AACB}" type="slidenum">
              <a:rPr lang="zh-TW" altLang="en-US" smtClean="0"/>
              <a:t>‹#›</a:t>
            </a:fld>
            <a:endParaRPr lang="zh-TW" altLang="en-US"/>
          </a:p>
        </p:txBody>
      </p:sp>
    </p:spTree>
    <p:extLst>
      <p:ext uri="{BB962C8B-B14F-4D97-AF65-F5344CB8AC3E}">
        <p14:creationId xmlns:p14="http://schemas.microsoft.com/office/powerpoint/2010/main" val="287444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45C50968-0753-49C3-AB12-D5753C897A60}" type="datetimeFigureOut">
              <a:rPr lang="zh-TW" altLang="en-US" smtClean="0"/>
              <a:t>2013/9/24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D00AFE0C-FF35-4292-9BA5-4E1FD6C1AACB}" type="slidenum">
              <a:rPr lang="zh-TW" altLang="en-US" smtClean="0"/>
              <a:t>‹#›</a:t>
            </a:fld>
            <a:endParaRPr lang="zh-TW" altLang="en-US"/>
          </a:p>
        </p:txBody>
      </p:sp>
    </p:spTree>
    <p:extLst>
      <p:ext uri="{BB962C8B-B14F-4D97-AF65-F5344CB8AC3E}">
        <p14:creationId xmlns:p14="http://schemas.microsoft.com/office/powerpoint/2010/main" val="1408716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5C50968-0753-49C3-AB12-D5753C897A60}" type="datetimeFigureOut">
              <a:rPr lang="zh-TW" altLang="en-US" smtClean="0"/>
              <a:t>2013/9/24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00AFE0C-FF35-4292-9BA5-4E1FD6C1AACB}" type="slidenum">
              <a:rPr lang="zh-TW" altLang="en-US" smtClean="0"/>
              <a:t>‹#›</a:t>
            </a:fld>
            <a:endParaRPr lang="zh-TW" altLang="en-US"/>
          </a:p>
        </p:txBody>
      </p:sp>
    </p:spTree>
    <p:extLst>
      <p:ext uri="{BB962C8B-B14F-4D97-AF65-F5344CB8AC3E}">
        <p14:creationId xmlns:p14="http://schemas.microsoft.com/office/powerpoint/2010/main" val="4164769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5C50968-0753-49C3-AB12-D5753C897A60}" type="datetimeFigureOut">
              <a:rPr lang="zh-TW" altLang="en-US" smtClean="0"/>
              <a:t>2013/9/24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00AFE0C-FF35-4292-9BA5-4E1FD6C1AACB}" type="slidenum">
              <a:rPr lang="zh-TW" altLang="en-US" smtClean="0"/>
              <a:t>‹#›</a:t>
            </a:fld>
            <a:endParaRPr lang="zh-TW" altLang="en-US"/>
          </a:p>
        </p:txBody>
      </p:sp>
    </p:spTree>
    <p:extLst>
      <p:ext uri="{BB962C8B-B14F-4D97-AF65-F5344CB8AC3E}">
        <p14:creationId xmlns:p14="http://schemas.microsoft.com/office/powerpoint/2010/main" val="3081729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C50968-0753-49C3-AB12-D5753C897A60}" type="datetimeFigureOut">
              <a:rPr lang="zh-TW" altLang="en-US" smtClean="0"/>
              <a:t>2013/9/24</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AFE0C-FF35-4292-9BA5-4E1FD6C1AACB}" type="slidenum">
              <a:rPr lang="zh-TW" altLang="en-US" smtClean="0"/>
              <a:t>‹#›</a:t>
            </a:fld>
            <a:endParaRPr lang="zh-TW" altLang="en-US"/>
          </a:p>
        </p:txBody>
      </p:sp>
    </p:spTree>
    <p:extLst>
      <p:ext uri="{BB962C8B-B14F-4D97-AF65-F5344CB8AC3E}">
        <p14:creationId xmlns:p14="http://schemas.microsoft.com/office/powerpoint/2010/main" val="45363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5000" r="-5000"/>
          </a:stretch>
        </a:blip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zh-TW" altLang="en-US" sz="5400" b="1" dirty="0" smtClean="0">
                <a:solidFill>
                  <a:schemeClr val="accent5">
                    <a:lumMod val="50000"/>
                  </a:schemeClr>
                </a:solidFill>
                <a:latin typeface="標楷體" panose="03000509000000000000" pitchFamily="65" charset="-120"/>
                <a:ea typeface="標楷體" panose="03000509000000000000" pitchFamily="65" charset="-120"/>
              </a:rPr>
              <a:t>我為何選讀屏商會計系</a:t>
            </a:r>
            <a:endParaRPr lang="zh-TW" altLang="en-US" sz="5400" b="1" dirty="0">
              <a:solidFill>
                <a:schemeClr val="accent5">
                  <a:lumMod val="50000"/>
                </a:schemeClr>
              </a:solidFill>
              <a:latin typeface="標楷體" panose="03000509000000000000" pitchFamily="65" charset="-120"/>
              <a:ea typeface="標楷體" panose="03000509000000000000" pitchFamily="65" charset="-120"/>
            </a:endParaRPr>
          </a:p>
        </p:txBody>
      </p:sp>
      <p:sp>
        <p:nvSpPr>
          <p:cNvPr id="3" name="副標題 2"/>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4222225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0" indent="0">
              <a:buNone/>
            </a:pPr>
            <a:r>
              <a:rPr lang="zh-TW" altLang="en-US" dirty="0" smtClean="0"/>
              <a:t>也因為這樣當時申請的時候就把所有的選擇都給了商業類的科系，從財經、企管、會計和其他的一些科系，我就從這些科系內挑出了自己最感興趣的幾個科系，並從自己所喜愛的科技大學中選出了幾間，並依照他們的這些學校科系升學率做比較、逐一填選志願，後來申請表交出之後，第一階段選填的學校結果均有上榜</a:t>
            </a:r>
          </a:p>
          <a:p>
            <a:endParaRPr lang="zh-TW" altLang="en-US" dirty="0"/>
          </a:p>
        </p:txBody>
      </p:sp>
    </p:spTree>
    <p:extLst>
      <p:ext uri="{BB962C8B-B14F-4D97-AF65-F5344CB8AC3E}">
        <p14:creationId xmlns:p14="http://schemas.microsoft.com/office/powerpoint/2010/main" val="3339006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pPr marL="0" indent="0">
              <a:buNone/>
            </a:pPr>
            <a:r>
              <a:rPr lang="zh-TW" altLang="en-US" dirty="0" smtClean="0"/>
              <a:t>此時我</a:t>
            </a:r>
            <a:r>
              <a:rPr lang="zh-TW" altLang="en-US" dirty="0" smtClean="0"/>
              <a:t>又思考了究竟</a:t>
            </a:r>
            <a:r>
              <a:rPr lang="zh-TW" altLang="en-US" dirty="0" smtClean="0"/>
              <a:t>讀哪一個科系對自己未來的幫助會是最大的</a:t>
            </a:r>
            <a:r>
              <a:rPr lang="zh-TW" altLang="en-US" dirty="0" smtClean="0"/>
              <a:t>，這對於</a:t>
            </a:r>
            <a:r>
              <a:rPr lang="zh-TW" altLang="en-US" dirty="0" smtClean="0"/>
              <a:t>我在準備第二階段的資料</a:t>
            </a:r>
            <a:r>
              <a:rPr lang="zh-TW" altLang="en-US" dirty="0" smtClean="0"/>
              <a:t>時決定</a:t>
            </a:r>
            <a:r>
              <a:rPr lang="zh-TW" altLang="en-US" dirty="0" smtClean="0"/>
              <a:t>先後的順序非常的重要，在這個過程中財務金融和會計這兩個科系是我此次選填的重點，因此我也藉由不斷搜尋資料的過程</a:t>
            </a:r>
            <a:r>
              <a:rPr lang="zh-TW" altLang="en-US" dirty="0" smtClean="0"/>
              <a:t>，並請</a:t>
            </a:r>
            <a:r>
              <a:rPr lang="zh-TW" altLang="en-US" dirty="0" smtClean="0"/>
              <a:t>家人及朋友多提供意見給我，所以每次在和他們聊天的過程裡也能使我得到更多的資訊，而在經歷這些事情後我發現自己對於這兩個科系有了更深的瞭解。</a:t>
            </a:r>
            <a:endParaRPr lang="zh-TW" altLang="en-US" dirty="0"/>
          </a:p>
        </p:txBody>
      </p:sp>
    </p:spTree>
    <p:extLst>
      <p:ext uri="{BB962C8B-B14F-4D97-AF65-F5344CB8AC3E}">
        <p14:creationId xmlns:p14="http://schemas.microsoft.com/office/powerpoint/2010/main" val="2383279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pPr marL="0" indent="0">
              <a:buNone/>
            </a:pPr>
            <a:r>
              <a:rPr lang="zh-TW" altLang="en-US" dirty="0" smtClean="0"/>
              <a:t>我在確立選填學校與科系之際，家人一致的建議我選讀會計系，且以離家較近的屏東商業技術學院會計系為首選，原因是長輩分析「會計」這個行業，不管是公司或家庭都和它有著密不可分的關係，儘管景氣不好，只要能考到證照，</a:t>
            </a:r>
            <a:r>
              <a:rPr lang="zh-TW" altLang="en-US" dirty="0" smtClean="0"/>
              <a:t>面對經濟不景氣</a:t>
            </a:r>
            <a:r>
              <a:rPr lang="zh-TW" altLang="en-US" dirty="0" smtClean="0"/>
              <a:t>，還是比較容易找得到工作</a:t>
            </a:r>
            <a:r>
              <a:rPr lang="zh-TW" altLang="en-US" dirty="0" smtClean="0"/>
              <a:t>，因此</a:t>
            </a:r>
            <a:r>
              <a:rPr lang="zh-TW" altLang="en-US" dirty="0" smtClean="0"/>
              <a:t>我在比較完財務金融系和會計系的優缺點之後，就毅然決然地就選了會計系了</a:t>
            </a:r>
            <a:endParaRPr lang="zh-TW" altLang="en-US" dirty="0"/>
          </a:p>
        </p:txBody>
      </p:sp>
    </p:spTree>
    <p:extLst>
      <p:ext uri="{BB962C8B-B14F-4D97-AF65-F5344CB8AC3E}">
        <p14:creationId xmlns:p14="http://schemas.microsoft.com/office/powerpoint/2010/main" val="1918093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Autofit/>
          </a:bodyPr>
          <a:lstStyle/>
          <a:p>
            <a:pPr marL="0" indent="0">
              <a:buNone/>
            </a:pPr>
            <a:r>
              <a:rPr lang="zh-TW" altLang="en-US" dirty="0" smtClean="0"/>
              <a:t>即使周遭的人都不斷的告訴我說這個科系的就學過程會很辛苦，因為我</a:t>
            </a:r>
            <a:r>
              <a:rPr lang="zh-TW" altLang="en-US" dirty="0" smtClean="0"/>
              <a:t>以前從未</a:t>
            </a:r>
            <a:r>
              <a:rPr lang="zh-TW" altLang="en-US" dirty="0" smtClean="0"/>
              <a:t>涉獵商業這一區塊，所以會比職業學校的學生要更為辛苦，但我仍然將會計當成了我的第一志願</a:t>
            </a:r>
            <a:r>
              <a:rPr lang="zh-TW" altLang="en-US" dirty="0" smtClean="0"/>
              <a:t>，因為我</a:t>
            </a:r>
            <a:r>
              <a:rPr lang="zh-TW" altLang="en-US" dirty="0" smtClean="0"/>
              <a:t>認為這個科系或許真的不好讀，但是我相信只要自己肯努力</a:t>
            </a:r>
            <a:r>
              <a:rPr lang="zh-TW" altLang="en-US" dirty="0" smtClean="0"/>
              <a:t>，將</a:t>
            </a:r>
            <a:r>
              <a:rPr lang="zh-TW" altLang="en-US" dirty="0" smtClean="0"/>
              <a:t>「會計」相關的</a:t>
            </a:r>
            <a:r>
              <a:rPr lang="zh-TW" altLang="en-US" dirty="0" smtClean="0"/>
              <a:t>學科讀熟</a:t>
            </a:r>
            <a:r>
              <a:rPr lang="zh-TW" altLang="en-US" dirty="0" smtClean="0"/>
              <a:t>並考取相關證照，就能使自己未來的工作有了保障</a:t>
            </a:r>
            <a:r>
              <a:rPr lang="zh-TW" altLang="en-US" dirty="0" smtClean="0"/>
              <a:t>。</a:t>
            </a:r>
            <a:endParaRPr lang="zh-TW" altLang="en-US" dirty="0"/>
          </a:p>
        </p:txBody>
      </p:sp>
    </p:spTree>
    <p:extLst>
      <p:ext uri="{BB962C8B-B14F-4D97-AF65-F5344CB8AC3E}">
        <p14:creationId xmlns:p14="http://schemas.microsoft.com/office/powerpoint/2010/main" val="2074938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Autofit/>
          </a:bodyPr>
          <a:lstStyle/>
          <a:p>
            <a:pPr marL="0" indent="0">
              <a:buNone/>
            </a:pPr>
            <a:r>
              <a:rPr lang="zh-TW" altLang="en-US" dirty="0"/>
              <a:t>依照就業市場的現況未來的工作會越來越難找，但是我相信只要有一技之長都不用太過害怕</a:t>
            </a:r>
          </a:p>
          <a:p>
            <a:pPr marL="0" indent="0">
              <a:buNone/>
            </a:pPr>
            <a:r>
              <a:rPr lang="zh-TW" altLang="en-US" dirty="0" smtClean="0"/>
              <a:t>因此</a:t>
            </a:r>
            <a:r>
              <a:rPr lang="zh-TW" altLang="en-US" dirty="0" smtClean="0"/>
              <a:t>當初在選擇學校時就把未來的出路也納入考量的條件之一，而「會計系」所學的內容是以專研會計科目為主，而與</a:t>
            </a:r>
            <a:r>
              <a:rPr lang="zh-TW" altLang="en-US" dirty="0" smtClean="0"/>
              <a:t>財經和企管有所</a:t>
            </a:r>
            <a:r>
              <a:rPr lang="zh-TW" altLang="en-US" dirty="0" smtClean="0"/>
              <a:t>差異，因此我認為選讀這個科系可以使自己在這專業領域上不會輸給其他系的學生</a:t>
            </a:r>
            <a:r>
              <a:rPr lang="zh-TW" altLang="en-US" dirty="0" smtClean="0"/>
              <a:t>。</a:t>
            </a:r>
            <a:endParaRPr lang="zh-TW" altLang="en-US" dirty="0" smtClean="0"/>
          </a:p>
        </p:txBody>
      </p:sp>
    </p:spTree>
    <p:extLst>
      <p:ext uri="{BB962C8B-B14F-4D97-AF65-F5344CB8AC3E}">
        <p14:creationId xmlns:p14="http://schemas.microsoft.com/office/powerpoint/2010/main" val="38555923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Autofit/>
          </a:bodyPr>
          <a:lstStyle/>
          <a:p>
            <a:pPr marL="0" indent="0">
              <a:buNone/>
            </a:pPr>
            <a:r>
              <a:rPr lang="zh-TW" altLang="en-US" dirty="0"/>
              <a:t>同時也期許自己在未來的大學四年中，能把「會計」</a:t>
            </a:r>
            <a:r>
              <a:rPr lang="zh-TW" altLang="en-US" dirty="0" smtClean="0"/>
              <a:t>這個科目</a:t>
            </a:r>
            <a:r>
              <a:rPr lang="zh-TW" altLang="en-US" dirty="0"/>
              <a:t>學好，為自己打好紮實的基礎，同時加強自己在電腦方面的能力，使自己將來工作時能更加地順利，因為現在的社會有許多地方都需要用到資訊處理的能力</a:t>
            </a:r>
          </a:p>
          <a:p>
            <a:pPr marL="0" indent="0">
              <a:buNone/>
            </a:pPr>
            <a:r>
              <a:rPr lang="zh-TW" altLang="en-US" dirty="0" smtClean="0"/>
              <a:t>所以</a:t>
            </a:r>
            <a:r>
              <a:rPr lang="zh-TW" altLang="en-US" dirty="0" smtClean="0"/>
              <a:t>我認為未來這方面的能力將會越來越重要，因此我希望自己在未來四年中能不斷的加強自己的能力，不至於再</a:t>
            </a:r>
            <a:r>
              <a:rPr lang="zh-TW" altLang="en-US" dirty="0" smtClean="0"/>
              <a:t>以後才</a:t>
            </a:r>
            <a:r>
              <a:rPr lang="zh-TW" altLang="en-US" dirty="0" smtClean="0"/>
              <a:t>在苦惱說自己為何不會這些</a:t>
            </a:r>
            <a:r>
              <a:rPr lang="zh-TW" altLang="en-US" dirty="0" smtClean="0"/>
              <a:t>項目</a:t>
            </a:r>
            <a:endParaRPr lang="zh-TW" altLang="en-US" dirty="0"/>
          </a:p>
        </p:txBody>
      </p:sp>
    </p:spTree>
    <p:extLst>
      <p:ext uri="{BB962C8B-B14F-4D97-AF65-F5344CB8AC3E}">
        <p14:creationId xmlns:p14="http://schemas.microsoft.com/office/powerpoint/2010/main" val="2906512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lnSpcReduction="10000"/>
          </a:bodyPr>
          <a:lstStyle/>
          <a:p>
            <a:pPr marL="0" indent="0">
              <a:buNone/>
            </a:pPr>
            <a:r>
              <a:rPr lang="zh-TW" altLang="en-US" dirty="0"/>
              <a:t>雖然這些科目或許對我來說或許會很陌生、很困難，</a:t>
            </a:r>
          </a:p>
          <a:p>
            <a:pPr marL="0" indent="0">
              <a:buNone/>
            </a:pPr>
            <a:r>
              <a:rPr lang="zh-TW" altLang="en-US" dirty="0" smtClean="0"/>
              <a:t>但是</a:t>
            </a:r>
            <a:r>
              <a:rPr lang="zh-TW" altLang="en-US" dirty="0"/>
              <a:t>我相信就讀於屏東商業技術學院的期間，只要自己能有效的利用校內所擁有的資源，一定可以把這些科目都學好，幫助自己達成我所希望達到的目標，也正是因為上述的這些原因，我就選讀了屏東商業技術學院的「會計系」了，並期許自己日後能在這個行業發揮所長。</a:t>
            </a:r>
          </a:p>
          <a:p>
            <a:endParaRPr lang="zh-TW" altLang="en-US" dirty="0"/>
          </a:p>
        </p:txBody>
      </p:sp>
    </p:spTree>
    <p:extLst>
      <p:ext uri="{BB962C8B-B14F-4D97-AF65-F5344CB8AC3E}">
        <p14:creationId xmlns:p14="http://schemas.microsoft.com/office/powerpoint/2010/main" val="525427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pPr marL="0" indent="0">
              <a:buNone/>
            </a:pPr>
            <a:r>
              <a:rPr lang="zh-TW" altLang="en-US" dirty="0" smtClean="0"/>
              <a:t>高中就學階段，由</a:t>
            </a:r>
            <a:r>
              <a:rPr lang="zh-TW" altLang="en-US" dirty="0" smtClean="0"/>
              <a:t>於是一</a:t>
            </a:r>
            <a:r>
              <a:rPr lang="zh-TW" altLang="en-US" dirty="0" smtClean="0"/>
              <a:t>所普通高中的學生，每天所能接觸到的科目都是針對讀大學所需要具備的基本的學科，那時我對於自己未來的志向仍然十分的茫然，</a:t>
            </a:r>
            <a:r>
              <a:rPr lang="zh-TW" altLang="en-US" dirty="0" smtClean="0"/>
              <a:t>因為對大學的某些專業科目不太瞭解，因此對於未來要就讀的科系</a:t>
            </a:r>
            <a:r>
              <a:rPr lang="zh-TW" altLang="en-US" dirty="0" smtClean="0"/>
              <a:t>就只能參考學校的性向測驗和自己對於該系是否感興趣來做選擇</a:t>
            </a:r>
            <a:endParaRPr lang="zh-TW" altLang="en-US" dirty="0"/>
          </a:p>
        </p:txBody>
      </p:sp>
    </p:spTree>
    <p:extLst>
      <p:ext uri="{BB962C8B-B14F-4D97-AF65-F5344CB8AC3E}">
        <p14:creationId xmlns:p14="http://schemas.microsoft.com/office/powerpoint/2010/main" val="3395692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Autofit/>
          </a:bodyPr>
          <a:lstStyle/>
          <a:p>
            <a:pPr marL="0" indent="0">
              <a:buNone/>
            </a:pPr>
            <a:r>
              <a:rPr lang="zh-TW" altLang="en-US" dirty="0" smtClean="0"/>
              <a:t>在高二要升上高三的時候，學校辦了許多跟大學科系相關的演講，在那時聽了許多教授與學者的演講後，我或多或少的對那些科系有了些許的瞭解，於是心中也就選了幾個自己比較有興趣的科系作為自己將來選讀的目標</a:t>
            </a:r>
            <a:r>
              <a:rPr lang="zh-TW" altLang="en-US" dirty="0" smtClean="0"/>
              <a:t>。閒暇時間就上網</a:t>
            </a:r>
            <a:r>
              <a:rPr lang="zh-TW" altLang="en-US" dirty="0" smtClean="0"/>
              <a:t>搜尋這些相關學系的簡介，以便使自己更了解這些科系的內容，與其未來發展性</a:t>
            </a:r>
            <a:r>
              <a:rPr lang="zh-TW" altLang="en-US" sz="2800" dirty="0" smtClean="0"/>
              <a:t>，</a:t>
            </a:r>
            <a:endParaRPr lang="zh-TW" altLang="en-US" sz="2800" dirty="0"/>
          </a:p>
        </p:txBody>
      </p:sp>
    </p:spTree>
    <p:extLst>
      <p:ext uri="{BB962C8B-B14F-4D97-AF65-F5344CB8AC3E}">
        <p14:creationId xmlns:p14="http://schemas.microsoft.com/office/powerpoint/2010/main" val="126643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0" indent="0">
              <a:buNone/>
            </a:pPr>
            <a:r>
              <a:rPr lang="zh-TW" altLang="en-US" dirty="0" smtClean="0"/>
              <a:t>與</a:t>
            </a:r>
            <a:r>
              <a:rPr lang="zh-TW" altLang="en-US" dirty="0"/>
              <a:t>學長和老師聊天後，對於這些科系更為的瞭解。然而在學測的成績出來之後，我又開始苦惱了，因為自己的成績要申請一些較好的大學還有一段距離，而我又不想選到一些較少或幾乎沒聽過的大學，在和師長以及家人討論之後，決定依照他們的建議，改為申請科技大學</a:t>
            </a:r>
          </a:p>
        </p:txBody>
      </p:sp>
    </p:spTree>
    <p:extLst>
      <p:ext uri="{BB962C8B-B14F-4D97-AF65-F5344CB8AC3E}">
        <p14:creationId xmlns:p14="http://schemas.microsoft.com/office/powerpoint/2010/main" val="106655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D6B19C"/>
            </a:gs>
            <a:gs pos="30000">
              <a:srgbClr val="D49E6C"/>
            </a:gs>
            <a:gs pos="70000">
              <a:srgbClr val="A65528"/>
            </a:gs>
            <a:gs pos="100000">
              <a:srgbClr val="663012"/>
            </a:gs>
          </a:gsLst>
          <a:lin ang="5400000" scaled="0"/>
        </a:gra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pPr marL="0" indent="0">
              <a:buNone/>
            </a:pPr>
            <a:r>
              <a:rPr lang="zh-TW" altLang="en-US" dirty="0" smtClean="0"/>
              <a:t>於是從那時候開始一有空閒時間就上網瀏覽各個學校的相關簡介，以及在網路上大家對這些學校的評價，一開始直想盡量往中北部的學校申請，</a:t>
            </a:r>
            <a:r>
              <a:rPr lang="zh-TW" altLang="en-US" dirty="0" smtClean="0"/>
              <a:t>於是</a:t>
            </a:r>
            <a:r>
              <a:rPr lang="zh-TW" altLang="en-US" dirty="0"/>
              <a:t>都在瀏覽中</a:t>
            </a:r>
            <a:r>
              <a:rPr lang="zh-TW" altLang="en-US" dirty="0" smtClean="0"/>
              <a:t>、北部的科技大學</a:t>
            </a:r>
            <a:r>
              <a:rPr lang="zh-TW" altLang="en-US" dirty="0" smtClean="0"/>
              <a:t>簡介，</a:t>
            </a:r>
            <a:r>
              <a:rPr lang="zh-TW" altLang="en-US" dirty="0" smtClean="0"/>
              <a:t>想要從其中尋找自己感覺不錯的學校，那時也的確找到了幾間感覺不錯，網路上的評價也蠻好的學校，可是在開始申請的前幾個禮拜，恰巧有一個回學校來做經驗分享的學長，聽他分享在外縣市讀書的</a:t>
            </a:r>
            <a:r>
              <a:rPr lang="zh-TW" altLang="en-US" dirty="0" smtClean="0"/>
              <a:t>感受</a:t>
            </a:r>
            <a:endParaRPr lang="zh-TW" altLang="en-US" dirty="0"/>
          </a:p>
        </p:txBody>
      </p:sp>
    </p:spTree>
    <p:extLst>
      <p:ext uri="{BB962C8B-B14F-4D97-AF65-F5344CB8AC3E}">
        <p14:creationId xmlns:p14="http://schemas.microsoft.com/office/powerpoint/2010/main" val="3315762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D6B19C"/>
            </a:gs>
            <a:gs pos="30000">
              <a:srgbClr val="D49E6C"/>
            </a:gs>
            <a:gs pos="70000">
              <a:srgbClr val="A65528"/>
            </a:gs>
            <a:gs pos="100000">
              <a:srgbClr val="663012"/>
            </a:gs>
          </a:gsLst>
          <a:lin ang="5400000" scaled="0"/>
        </a:gra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Autofit/>
          </a:bodyPr>
          <a:lstStyle/>
          <a:p>
            <a:pPr marL="0" indent="0">
              <a:buNone/>
            </a:pPr>
            <a:r>
              <a:rPr lang="zh-TW" altLang="en-US" dirty="0" smtClean="0"/>
              <a:t>當時這個學長告訴我：「當初在選填申請大學的時候</a:t>
            </a:r>
            <a:r>
              <a:rPr lang="zh-TW" altLang="en-US" dirty="0" smtClean="0"/>
              <a:t>，大家</a:t>
            </a:r>
            <a:r>
              <a:rPr lang="zh-TW" altLang="en-US" dirty="0" smtClean="0"/>
              <a:t>都會想往外縣市的學校就讀</a:t>
            </a:r>
            <a:r>
              <a:rPr lang="zh-TW" altLang="en-US" dirty="0" smtClean="0"/>
              <a:t>，因為</a:t>
            </a:r>
            <a:r>
              <a:rPr lang="zh-TW" altLang="en-US" dirty="0" smtClean="0"/>
              <a:t>基本上都在本縣市讀了好幾年的書，所以都會想到外縣市的學校就讀，看看外面的世界是如何</a:t>
            </a:r>
            <a:r>
              <a:rPr lang="zh-TW" altLang="en-US" dirty="0" smtClean="0"/>
              <a:t>，到</a:t>
            </a:r>
            <a:r>
              <a:rPr lang="zh-TW" altLang="en-US" dirty="0" smtClean="0"/>
              <a:t>外縣市雖能增長自己的見聞，但是到外縣市就讀畢竟人生地不熟的，在外面待了一段時間後，反而會覺得還是在自己的家鄉附近會比較好</a:t>
            </a:r>
            <a:r>
              <a:rPr lang="zh-TW" altLang="en-US" dirty="0" smtClean="0"/>
              <a:t>，。</a:t>
            </a:r>
            <a:r>
              <a:rPr lang="zh-TW" altLang="en-US" dirty="0" smtClean="0"/>
              <a:t>」</a:t>
            </a:r>
            <a:endParaRPr lang="zh-TW" altLang="en-US" dirty="0"/>
          </a:p>
        </p:txBody>
      </p:sp>
    </p:spTree>
    <p:extLst>
      <p:ext uri="{BB962C8B-B14F-4D97-AF65-F5344CB8AC3E}">
        <p14:creationId xmlns:p14="http://schemas.microsoft.com/office/powerpoint/2010/main" val="392008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D6B19C"/>
            </a:gs>
            <a:gs pos="30000">
              <a:srgbClr val="D49E6C"/>
            </a:gs>
            <a:gs pos="70000">
              <a:srgbClr val="A65528"/>
            </a:gs>
            <a:gs pos="100000">
              <a:srgbClr val="663012"/>
            </a:gs>
          </a:gsLst>
          <a:lin ang="5400000" scaled="0"/>
        </a:gra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lnSpcReduction="10000"/>
          </a:bodyPr>
          <a:lstStyle/>
          <a:p>
            <a:pPr marL="0" indent="0">
              <a:buNone/>
            </a:pPr>
            <a:r>
              <a:rPr lang="zh-TW" altLang="en-US" dirty="0" smtClean="0"/>
              <a:t>在</a:t>
            </a:r>
            <a:r>
              <a:rPr lang="zh-TW" altLang="en-US" dirty="0" smtClean="0"/>
              <a:t>聽完學長講的這番話後，我不禁又開始重新思考自己申請學校的方向，再仔細地想了一個星期後，然後依照自己考試成績終於做出決定，初步定</a:t>
            </a:r>
            <a:r>
              <a:rPr lang="zh-TW" altLang="en-US" dirty="0" smtClean="0"/>
              <a:t>調以</a:t>
            </a:r>
            <a:r>
              <a:rPr lang="zh-TW" altLang="en-US" dirty="0" smtClean="0"/>
              <a:t>申請南部的學校作為</a:t>
            </a:r>
            <a:r>
              <a:rPr lang="zh-TW" altLang="en-US" dirty="0" smtClean="0"/>
              <a:t>優先，</a:t>
            </a:r>
            <a:r>
              <a:rPr lang="zh-TW" altLang="en-US" dirty="0" smtClean="0"/>
              <a:t>再逐漸地往北部的學校來申請。在申請截止的前幾天，我在網路上瀏覽各間科技大學的介紹時，我無意中看到了屏東商業技術學院的介紹，因為平時學校很少介紹有關於這間學校的內容，於是就把那份介紹詳細的看了一遍，</a:t>
            </a:r>
            <a:endParaRPr lang="zh-TW" altLang="en-US" dirty="0"/>
          </a:p>
        </p:txBody>
      </p:sp>
    </p:spTree>
    <p:extLst>
      <p:ext uri="{BB962C8B-B14F-4D97-AF65-F5344CB8AC3E}">
        <p14:creationId xmlns:p14="http://schemas.microsoft.com/office/powerpoint/2010/main" val="124101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pPr marL="0" indent="0">
              <a:buNone/>
            </a:pPr>
            <a:r>
              <a:rPr lang="zh-TW" altLang="en-US" dirty="0" smtClean="0"/>
              <a:t>在看完簡介之後，我覺得這間學校會計系似乎也不錯，而且也輾轉聽到該學校近期要合併成為屏東大學，因此在申請學校時就把這個學校納入我的選擇中，而在想要申請的學校大致決定後，我又依照性向開始</a:t>
            </a:r>
            <a:r>
              <a:rPr lang="zh-TW" altLang="en-US" dirty="0" smtClean="0"/>
              <a:t>尋找較為</a:t>
            </a:r>
            <a:r>
              <a:rPr lang="zh-TW" altLang="en-US" dirty="0" smtClean="0"/>
              <a:t>適合自己的</a:t>
            </a:r>
            <a:r>
              <a:rPr lang="zh-TW" altLang="en-US" dirty="0" smtClean="0"/>
              <a:t>科系來做選填，</a:t>
            </a:r>
            <a:r>
              <a:rPr lang="zh-TW" altLang="en-US" dirty="0" smtClean="0"/>
              <a:t>由於當時在學校做出來的性向測驗的結果較為不清楚，因此選擇自己未來的科系這件事也困擾我一段不短的時間，當時我考慮了非常多的科系</a:t>
            </a:r>
            <a:r>
              <a:rPr lang="zh-TW" altLang="en-US" dirty="0" smtClean="0"/>
              <a:t>，</a:t>
            </a:r>
            <a:endParaRPr lang="zh-TW" altLang="en-US" dirty="0"/>
          </a:p>
        </p:txBody>
      </p:sp>
    </p:spTree>
    <p:extLst>
      <p:ext uri="{BB962C8B-B14F-4D97-AF65-F5344CB8AC3E}">
        <p14:creationId xmlns:p14="http://schemas.microsoft.com/office/powerpoint/2010/main" val="4153510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pPr marL="0" indent="0">
              <a:buNone/>
            </a:pPr>
            <a:r>
              <a:rPr lang="zh-TW" altLang="en-US" dirty="0" smtClean="0"/>
              <a:t>在這段時間內，和家人的一次談話讓我終於確立自己的志向是和商業有關的科系，因為那次的談話使我想起了，自己小時候家中時常會出現一些商業類型的雜誌，有時我也會拿起來翻閱，雖然當時對裡面的內容不是非常了解，但有時看到某些特定的內容仍會想把它看完，也因此在對話之後回想起來，發現自己似乎對於商業方面的科系也非常感興趣，</a:t>
            </a:r>
            <a:endParaRPr lang="zh-TW" altLang="en-US" dirty="0"/>
          </a:p>
        </p:txBody>
      </p:sp>
    </p:spTree>
    <p:extLst>
      <p:ext uri="{BB962C8B-B14F-4D97-AF65-F5344CB8AC3E}">
        <p14:creationId xmlns:p14="http://schemas.microsoft.com/office/powerpoint/2010/main" val="243631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1482</Words>
  <Application>Microsoft Office PowerPoint</Application>
  <PresentationFormat>如螢幕大小 (4:3)</PresentationFormat>
  <Paragraphs>19</Paragraphs>
  <Slides>16</Slides>
  <Notes>0</Notes>
  <HiddenSlides>0</HiddenSlides>
  <MMClips>0</MMClips>
  <ScaleCrop>false</ScaleCrop>
  <HeadingPairs>
    <vt:vector size="4" baseType="variant">
      <vt:variant>
        <vt:lpstr>佈景主題</vt:lpstr>
      </vt:variant>
      <vt:variant>
        <vt:i4>1</vt:i4>
      </vt:variant>
      <vt:variant>
        <vt:lpstr>投影片標題</vt:lpstr>
      </vt:variant>
      <vt:variant>
        <vt:i4>16</vt:i4>
      </vt:variant>
    </vt:vector>
  </HeadingPairs>
  <TitlesOfParts>
    <vt:vector size="17" baseType="lpstr">
      <vt:lpstr>Office 佈景主題</vt:lpstr>
      <vt:lpstr>我為何選讀屏商會計系</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我為何選讀屏商會計系</dc:title>
  <dc:creator>ufert</dc:creator>
  <cp:lastModifiedBy>ufert</cp:lastModifiedBy>
  <cp:revision>8</cp:revision>
  <dcterms:created xsi:type="dcterms:W3CDTF">2013-09-21T11:31:17Z</dcterms:created>
  <dcterms:modified xsi:type="dcterms:W3CDTF">2013-09-24T13:16:42Z</dcterms:modified>
</cp:coreProperties>
</file>