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9" r:id="rId3"/>
    <p:sldId id="257" r:id="rId4"/>
    <p:sldId id="258" r:id="rId5"/>
    <p:sldId id="260" r:id="rId6"/>
    <p:sldId id="266" r:id="rId7"/>
    <p:sldId id="261" r:id="rId8"/>
    <p:sldId id="262" r:id="rId9"/>
    <p:sldId id="267" r:id="rId10"/>
    <p:sldId id="263" r:id="rId11"/>
    <p:sldId id="264" r:id="rId12"/>
    <p:sldId id="268" r:id="rId13"/>
    <p:sldId id="269" r:id="rId14"/>
    <p:sldId id="265" r:id="rId1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autoAdjust="0"/>
    <p:restoredTop sz="94672" autoAdjust="0"/>
  </p:normalViewPr>
  <p:slideViewPr>
    <p:cSldViewPr>
      <p:cViewPr varScale="1">
        <p:scale>
          <a:sx n="84" d="100"/>
          <a:sy n="84" d="100"/>
        </p:scale>
        <p:origin x="-845"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67" d="100"/>
          <a:sy n="67" d="100"/>
        </p:scale>
        <p:origin x="-3120"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00ACF4-A6F2-4EAB-9816-2DEB49957B7C}" type="doc">
      <dgm:prSet loTypeId="urn:microsoft.com/office/officeart/2005/8/layout/default#1" loCatId="list" qsTypeId="urn:microsoft.com/office/officeart/2005/8/quickstyle/simple4" qsCatId="simple" csTypeId="urn:microsoft.com/office/officeart/2005/8/colors/accent2_2" csCatId="accent2" phldr="1"/>
      <dgm:spPr/>
      <dgm:t>
        <a:bodyPr/>
        <a:lstStyle/>
        <a:p>
          <a:endParaRPr lang="zh-TW" altLang="en-US"/>
        </a:p>
      </dgm:t>
    </dgm:pt>
    <dgm:pt modelId="{2E4A74D4-C2D4-43A0-909E-C5C14E5EEBE6}">
      <dgm:prSet/>
      <dgm:spPr>
        <a:gradFill flip="none" rotWithShape="0">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dgm:spPr>
      <dgm:t>
        <a:bodyPr/>
        <a:lstStyle/>
        <a:p>
          <a:pPr rtl="0"/>
          <a:r>
            <a:rPr lang="zh-TW" b="1" dirty="0" smtClean="0"/>
            <a:t>會計師</a:t>
          </a:r>
          <a:endParaRPr lang="zh-TW" dirty="0"/>
        </a:p>
      </dgm:t>
    </dgm:pt>
    <dgm:pt modelId="{FD94A97B-4A52-4A92-BA48-F9C82E5D9407}" type="parTrans" cxnId="{3FFFE819-45DB-44D7-B338-0C3F2013DBDA}">
      <dgm:prSet/>
      <dgm:spPr/>
      <dgm:t>
        <a:bodyPr/>
        <a:lstStyle/>
        <a:p>
          <a:endParaRPr lang="zh-TW" altLang="en-US"/>
        </a:p>
      </dgm:t>
    </dgm:pt>
    <dgm:pt modelId="{BC932579-1A3B-42AE-8A5A-E32131CFD575}" type="sibTrans" cxnId="{3FFFE819-45DB-44D7-B338-0C3F2013DBDA}">
      <dgm:prSet/>
      <dgm:spPr/>
      <dgm:t>
        <a:bodyPr/>
        <a:lstStyle/>
        <a:p>
          <a:endParaRPr lang="zh-TW" altLang="en-US"/>
        </a:p>
      </dgm:t>
    </dgm:pt>
    <dgm:pt modelId="{B1DB55D0-3AFD-4C3B-992C-3A89524EE827}">
      <dgm:prSet/>
      <dgm:spPr/>
      <dgm:t>
        <a:bodyPr/>
        <a:lstStyle/>
        <a:p>
          <a:pPr rtl="0"/>
          <a:r>
            <a:rPr lang="zh-TW" b="1" smtClean="0"/>
            <a:t>財務會計主任</a:t>
          </a:r>
          <a:endParaRPr lang="zh-TW"/>
        </a:p>
      </dgm:t>
    </dgm:pt>
    <dgm:pt modelId="{F8663589-71A9-4774-A14A-987B50E8AEF6}" type="parTrans" cxnId="{3F3CB703-6BE3-4BFD-9BD8-119680A47EE9}">
      <dgm:prSet/>
      <dgm:spPr/>
      <dgm:t>
        <a:bodyPr/>
        <a:lstStyle/>
        <a:p>
          <a:endParaRPr lang="zh-TW" altLang="en-US"/>
        </a:p>
      </dgm:t>
    </dgm:pt>
    <dgm:pt modelId="{8A81FE86-F856-4A72-ABF8-4BC44BEEAEE8}" type="sibTrans" cxnId="{3F3CB703-6BE3-4BFD-9BD8-119680A47EE9}">
      <dgm:prSet/>
      <dgm:spPr/>
      <dgm:t>
        <a:bodyPr/>
        <a:lstStyle/>
        <a:p>
          <a:endParaRPr lang="zh-TW" altLang="en-US"/>
        </a:p>
      </dgm:t>
    </dgm:pt>
    <dgm:pt modelId="{23B08BEB-93A9-4641-AD12-A90F981CC576}">
      <dgm:prSet/>
      <dgm:spPr/>
      <dgm:t>
        <a:bodyPr/>
        <a:lstStyle/>
        <a:p>
          <a:pPr rtl="0"/>
          <a:r>
            <a:rPr lang="zh-TW" b="1" smtClean="0"/>
            <a:t>稽核部經理</a:t>
          </a:r>
          <a:endParaRPr lang="zh-TW"/>
        </a:p>
      </dgm:t>
    </dgm:pt>
    <dgm:pt modelId="{64B5A980-A6AE-45C5-AEF7-D831601F7794}" type="parTrans" cxnId="{27C1315C-1D84-41E3-93DA-70A4B5D970CF}">
      <dgm:prSet/>
      <dgm:spPr/>
      <dgm:t>
        <a:bodyPr/>
        <a:lstStyle/>
        <a:p>
          <a:endParaRPr lang="zh-TW" altLang="en-US"/>
        </a:p>
      </dgm:t>
    </dgm:pt>
    <dgm:pt modelId="{6E2829C7-0A39-41F5-AD39-3160615D4012}" type="sibTrans" cxnId="{27C1315C-1D84-41E3-93DA-70A4B5D970CF}">
      <dgm:prSet/>
      <dgm:spPr/>
      <dgm:t>
        <a:bodyPr/>
        <a:lstStyle/>
        <a:p>
          <a:endParaRPr lang="zh-TW" altLang="en-US"/>
        </a:p>
      </dgm:t>
    </dgm:pt>
    <dgm:pt modelId="{06FFCED7-55DC-4D4C-971F-3D600B2AD8C0}">
      <dgm:prSet/>
      <dgm:spPr/>
      <dgm:t>
        <a:bodyPr/>
        <a:lstStyle/>
        <a:p>
          <a:pPr rtl="0"/>
          <a:r>
            <a:rPr lang="zh-TW" b="1" dirty="0" smtClean="0"/>
            <a:t>助理會計</a:t>
          </a:r>
          <a:endParaRPr lang="zh-TW" dirty="0"/>
        </a:p>
      </dgm:t>
    </dgm:pt>
    <dgm:pt modelId="{0876C00E-2A30-45A7-AA06-AB0BAC663C54}" type="parTrans" cxnId="{B4A54941-BB39-48DC-AF74-B65955D680B8}">
      <dgm:prSet/>
      <dgm:spPr/>
      <dgm:t>
        <a:bodyPr/>
        <a:lstStyle/>
        <a:p>
          <a:endParaRPr lang="zh-TW" altLang="en-US"/>
        </a:p>
      </dgm:t>
    </dgm:pt>
    <dgm:pt modelId="{5BCAA8AA-3F2D-4923-8A65-4D16DF785BD2}" type="sibTrans" cxnId="{B4A54941-BB39-48DC-AF74-B65955D680B8}">
      <dgm:prSet/>
      <dgm:spPr/>
      <dgm:t>
        <a:bodyPr/>
        <a:lstStyle/>
        <a:p>
          <a:endParaRPr lang="zh-TW" altLang="en-US"/>
        </a:p>
      </dgm:t>
    </dgm:pt>
    <dgm:pt modelId="{76A8C619-7D38-4217-B172-9F9B342B1C27}">
      <dgm:prSet/>
      <dgm:spPr/>
      <dgm:t>
        <a:bodyPr/>
        <a:lstStyle/>
        <a:p>
          <a:pPr rtl="0"/>
          <a:r>
            <a:rPr lang="zh-TW" b="1" dirty="0" smtClean="0"/>
            <a:t>政府會計審計人員</a:t>
          </a:r>
          <a:endParaRPr lang="zh-TW" dirty="0"/>
        </a:p>
      </dgm:t>
    </dgm:pt>
    <dgm:pt modelId="{67F6F09B-19E0-4BC0-B99B-E5796717E21E}" type="parTrans" cxnId="{E01E05C0-0D50-4A63-9B06-10E23F327218}">
      <dgm:prSet/>
      <dgm:spPr/>
      <dgm:t>
        <a:bodyPr/>
        <a:lstStyle/>
        <a:p>
          <a:endParaRPr lang="zh-TW" altLang="en-US"/>
        </a:p>
      </dgm:t>
    </dgm:pt>
    <dgm:pt modelId="{D439B3D5-9F5E-4CAA-88BE-16F9A135DB9C}" type="sibTrans" cxnId="{E01E05C0-0D50-4A63-9B06-10E23F327218}">
      <dgm:prSet/>
      <dgm:spPr/>
      <dgm:t>
        <a:bodyPr/>
        <a:lstStyle/>
        <a:p>
          <a:endParaRPr lang="zh-TW" altLang="en-US"/>
        </a:p>
      </dgm:t>
    </dgm:pt>
    <dgm:pt modelId="{E405C09A-C411-4BF8-9071-BC99FE1D8A77}">
      <dgm:prSet/>
      <dgm:spPr>
        <a:gradFill flip="none" rotWithShape="0">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0800000" scaled="1"/>
          <a:tileRect/>
        </a:gradFill>
      </dgm:spPr>
      <dgm:t>
        <a:bodyPr/>
        <a:lstStyle/>
        <a:p>
          <a:pPr rtl="0"/>
          <a:r>
            <a:rPr lang="zh-TW" b="1" dirty="0" smtClean="0"/>
            <a:t>記帳士</a:t>
          </a:r>
          <a:endParaRPr lang="zh-TW" dirty="0"/>
        </a:p>
      </dgm:t>
    </dgm:pt>
    <dgm:pt modelId="{D1CE8504-9844-4539-B7CD-6C9F9AE9F6FA}" type="parTrans" cxnId="{39880270-75D5-4A62-BD00-1E2E2641D587}">
      <dgm:prSet/>
      <dgm:spPr/>
      <dgm:t>
        <a:bodyPr/>
        <a:lstStyle/>
        <a:p>
          <a:endParaRPr lang="zh-TW" altLang="en-US"/>
        </a:p>
      </dgm:t>
    </dgm:pt>
    <dgm:pt modelId="{DFA5B9F3-E024-49B8-BA19-69DA40C65250}" type="sibTrans" cxnId="{39880270-75D5-4A62-BD00-1E2E2641D587}">
      <dgm:prSet/>
      <dgm:spPr/>
      <dgm:t>
        <a:bodyPr/>
        <a:lstStyle/>
        <a:p>
          <a:endParaRPr lang="zh-TW" altLang="en-US"/>
        </a:p>
      </dgm:t>
    </dgm:pt>
    <dgm:pt modelId="{DB1D9D4E-614A-42DF-AB0F-136F41A805E0}">
      <dgm:prSet/>
      <dgm:spPr/>
      <dgm:t>
        <a:bodyPr/>
        <a:lstStyle/>
        <a:p>
          <a:pPr rtl="0"/>
          <a:r>
            <a:rPr lang="zh-TW" b="1" dirty="0" smtClean="0"/>
            <a:t>稅務</a:t>
          </a:r>
          <a:r>
            <a:rPr lang="zh-TW" b="1" dirty="0" smtClean="0"/>
            <a:t>規劃師</a:t>
          </a:r>
          <a:endParaRPr lang="zh-TW" dirty="0"/>
        </a:p>
      </dgm:t>
    </dgm:pt>
    <dgm:pt modelId="{172561BF-1C25-48D4-8F13-FB11B646F84B}" type="parTrans" cxnId="{60585008-5354-4BB8-94AF-37AA84A8C79B}">
      <dgm:prSet/>
      <dgm:spPr/>
      <dgm:t>
        <a:bodyPr/>
        <a:lstStyle/>
        <a:p>
          <a:endParaRPr lang="zh-TW" altLang="en-US"/>
        </a:p>
      </dgm:t>
    </dgm:pt>
    <dgm:pt modelId="{27738607-AD5F-4865-BA47-845ADD060910}" type="sibTrans" cxnId="{60585008-5354-4BB8-94AF-37AA84A8C79B}">
      <dgm:prSet/>
      <dgm:spPr/>
      <dgm:t>
        <a:bodyPr/>
        <a:lstStyle/>
        <a:p>
          <a:endParaRPr lang="zh-TW" altLang="en-US"/>
        </a:p>
      </dgm:t>
    </dgm:pt>
    <dgm:pt modelId="{6DDBEEAA-1247-48E6-87BE-724EE09ECABC}">
      <dgm:prSet/>
      <dgm:spPr>
        <a:gradFill flip="none" rotWithShape="0">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path path="circle">
            <a:fillToRect l="100000" b="100000"/>
          </a:path>
          <a:tileRect t="-100000" r="-100000"/>
        </a:gradFill>
      </dgm:spPr>
      <dgm:t>
        <a:bodyPr/>
        <a:lstStyle/>
        <a:p>
          <a:pPr rtl="0"/>
          <a:r>
            <a:rPr lang="zh-TW" b="1" dirty="0" smtClean="0"/>
            <a:t>政府稅務行政人員</a:t>
          </a:r>
          <a:endParaRPr lang="zh-TW" dirty="0"/>
        </a:p>
      </dgm:t>
    </dgm:pt>
    <dgm:pt modelId="{69EE683A-B676-47B6-AD47-93AD92B44EAF}" type="parTrans" cxnId="{66B5DB7A-17C7-422B-9CB9-7714884CAFA4}">
      <dgm:prSet/>
      <dgm:spPr/>
      <dgm:t>
        <a:bodyPr/>
        <a:lstStyle/>
        <a:p>
          <a:endParaRPr lang="zh-TW" altLang="en-US"/>
        </a:p>
      </dgm:t>
    </dgm:pt>
    <dgm:pt modelId="{CF2FFD34-D717-412C-9747-F0F4DAA4DDE2}" type="sibTrans" cxnId="{66B5DB7A-17C7-422B-9CB9-7714884CAFA4}">
      <dgm:prSet/>
      <dgm:spPr/>
      <dgm:t>
        <a:bodyPr/>
        <a:lstStyle/>
        <a:p>
          <a:endParaRPr lang="zh-TW" altLang="en-US"/>
        </a:p>
      </dgm:t>
    </dgm:pt>
    <dgm:pt modelId="{4BB24FAF-5220-4C5A-952F-150B4EE8A10C}">
      <dgm:prSet/>
      <dgm:spPr/>
      <dgm:t>
        <a:bodyPr/>
        <a:lstStyle/>
        <a:p>
          <a:pPr rtl="0"/>
          <a:r>
            <a:rPr lang="zh-TW" b="1" dirty="0" smtClean="0"/>
            <a:t>電腦稽核人員</a:t>
          </a:r>
          <a:endParaRPr lang="zh-TW" dirty="0"/>
        </a:p>
      </dgm:t>
    </dgm:pt>
    <dgm:pt modelId="{3B9113D5-F146-47FA-B8F4-340A1F59ECCF}" type="parTrans" cxnId="{DA01B6D6-454A-4A6C-A6A0-EEA3CE28C122}">
      <dgm:prSet/>
      <dgm:spPr/>
      <dgm:t>
        <a:bodyPr/>
        <a:lstStyle/>
        <a:p>
          <a:endParaRPr lang="zh-TW" altLang="en-US"/>
        </a:p>
      </dgm:t>
    </dgm:pt>
    <dgm:pt modelId="{6DE32267-208E-4AE6-84EA-C30FF81C6E53}" type="sibTrans" cxnId="{DA01B6D6-454A-4A6C-A6A0-EEA3CE28C122}">
      <dgm:prSet/>
      <dgm:spPr/>
      <dgm:t>
        <a:bodyPr/>
        <a:lstStyle/>
        <a:p>
          <a:endParaRPr lang="zh-TW" altLang="en-US"/>
        </a:p>
      </dgm:t>
    </dgm:pt>
    <dgm:pt modelId="{B49FF61E-71CB-4E60-8FEE-6EE09E7D4471}">
      <dgm:prSet/>
      <dgm:spPr/>
      <dgm:t>
        <a:bodyPr/>
        <a:lstStyle/>
        <a:p>
          <a:pPr rtl="0"/>
          <a:r>
            <a:rPr lang="zh-TW" b="1" dirty="0" smtClean="0"/>
            <a:t>ＥＲＰ軟體應用師</a:t>
          </a:r>
          <a:endParaRPr lang="zh-TW" dirty="0"/>
        </a:p>
      </dgm:t>
    </dgm:pt>
    <dgm:pt modelId="{FEE301C0-595D-4D0C-86A0-C727E2FE804B}" type="parTrans" cxnId="{6562BC40-D001-472F-A980-369025302927}">
      <dgm:prSet/>
      <dgm:spPr/>
      <dgm:t>
        <a:bodyPr/>
        <a:lstStyle/>
        <a:p>
          <a:endParaRPr lang="zh-TW" altLang="en-US"/>
        </a:p>
      </dgm:t>
    </dgm:pt>
    <dgm:pt modelId="{4D0A34C2-CA5A-43DC-BF1B-983DEF819CC6}" type="sibTrans" cxnId="{6562BC40-D001-472F-A980-369025302927}">
      <dgm:prSet/>
      <dgm:spPr/>
      <dgm:t>
        <a:bodyPr/>
        <a:lstStyle/>
        <a:p>
          <a:endParaRPr lang="zh-TW" altLang="en-US"/>
        </a:p>
      </dgm:t>
    </dgm:pt>
    <dgm:pt modelId="{4376A210-AAC4-4C82-B9AB-36C4C616E6A7}">
      <dgm:prSet/>
      <dgm:spPr/>
      <dgm:t>
        <a:bodyPr/>
        <a:lstStyle/>
        <a:p>
          <a:pPr rtl="0"/>
          <a:r>
            <a:rPr lang="zh-TW" b="1" dirty="0" smtClean="0"/>
            <a:t>經營管理顧問師</a:t>
          </a:r>
          <a:endParaRPr lang="zh-TW" dirty="0"/>
        </a:p>
      </dgm:t>
    </dgm:pt>
    <dgm:pt modelId="{05DF3679-D905-4C3F-9026-48708BEC5BC3}" type="parTrans" cxnId="{16FBDA7A-A4C8-4409-91AF-C3958B6FCDD3}">
      <dgm:prSet/>
      <dgm:spPr/>
      <dgm:t>
        <a:bodyPr/>
        <a:lstStyle/>
        <a:p>
          <a:endParaRPr lang="zh-TW" altLang="en-US"/>
        </a:p>
      </dgm:t>
    </dgm:pt>
    <dgm:pt modelId="{22B26D6A-520C-41EA-8441-01BA2A47D2F8}" type="sibTrans" cxnId="{16FBDA7A-A4C8-4409-91AF-C3958B6FCDD3}">
      <dgm:prSet/>
      <dgm:spPr/>
      <dgm:t>
        <a:bodyPr/>
        <a:lstStyle/>
        <a:p>
          <a:endParaRPr lang="zh-TW" altLang="en-US"/>
        </a:p>
      </dgm:t>
    </dgm:pt>
    <dgm:pt modelId="{E7BC0E3D-3E85-44D1-835B-5C963C36F730}">
      <dgm:prSet/>
      <dgm:spPr/>
      <dgm:t>
        <a:bodyPr/>
        <a:lstStyle/>
        <a:p>
          <a:pPr rtl="0"/>
          <a:r>
            <a:rPr lang="zh-TW" b="1" dirty="0" smtClean="0"/>
            <a:t>財務部經理</a:t>
          </a:r>
          <a:endParaRPr lang="zh-TW" dirty="0"/>
        </a:p>
      </dgm:t>
    </dgm:pt>
    <dgm:pt modelId="{7A2452B1-1A13-4765-B3D4-84DE74C66937}" type="sibTrans" cxnId="{2F34480E-BDF0-4BCD-B160-3C364004AD7C}">
      <dgm:prSet/>
      <dgm:spPr/>
      <dgm:t>
        <a:bodyPr/>
        <a:lstStyle/>
        <a:p>
          <a:endParaRPr lang="zh-TW" altLang="en-US"/>
        </a:p>
      </dgm:t>
    </dgm:pt>
    <dgm:pt modelId="{EC8BB9EA-CD35-4CFC-BC8B-30883A3943C3}" type="parTrans" cxnId="{2F34480E-BDF0-4BCD-B160-3C364004AD7C}">
      <dgm:prSet/>
      <dgm:spPr/>
      <dgm:t>
        <a:bodyPr/>
        <a:lstStyle/>
        <a:p>
          <a:endParaRPr lang="zh-TW" altLang="en-US"/>
        </a:p>
      </dgm:t>
    </dgm:pt>
    <dgm:pt modelId="{58A97F22-F733-4306-B6C8-BFF78D7AA7B7}" type="pres">
      <dgm:prSet presAssocID="{EC00ACF4-A6F2-4EAB-9816-2DEB49957B7C}" presName="diagram" presStyleCnt="0">
        <dgm:presLayoutVars>
          <dgm:dir/>
          <dgm:resizeHandles val="exact"/>
        </dgm:presLayoutVars>
      </dgm:prSet>
      <dgm:spPr/>
      <dgm:t>
        <a:bodyPr/>
        <a:lstStyle/>
        <a:p>
          <a:endParaRPr lang="zh-TW" altLang="en-US"/>
        </a:p>
      </dgm:t>
    </dgm:pt>
    <dgm:pt modelId="{93343EC1-B5E3-4BB2-818D-B7423DC50DB8}" type="pres">
      <dgm:prSet presAssocID="{2E4A74D4-C2D4-43A0-909E-C5C14E5EEBE6}" presName="node" presStyleLbl="node1" presStyleIdx="0" presStyleCnt="12">
        <dgm:presLayoutVars>
          <dgm:bulletEnabled val="1"/>
        </dgm:presLayoutVars>
      </dgm:prSet>
      <dgm:spPr/>
      <dgm:t>
        <a:bodyPr/>
        <a:lstStyle/>
        <a:p>
          <a:endParaRPr lang="zh-TW" altLang="en-US"/>
        </a:p>
      </dgm:t>
    </dgm:pt>
    <dgm:pt modelId="{DF7DD0C5-3E24-468C-94CF-22C03432DE9E}" type="pres">
      <dgm:prSet presAssocID="{BC932579-1A3B-42AE-8A5A-E32131CFD575}" presName="sibTrans" presStyleCnt="0"/>
      <dgm:spPr/>
    </dgm:pt>
    <dgm:pt modelId="{D70BEEF5-77F4-491F-9883-46C4DDEC8E63}" type="pres">
      <dgm:prSet presAssocID="{B1DB55D0-3AFD-4C3B-992C-3A89524EE827}" presName="node" presStyleLbl="node1" presStyleIdx="1" presStyleCnt="12">
        <dgm:presLayoutVars>
          <dgm:bulletEnabled val="1"/>
        </dgm:presLayoutVars>
      </dgm:prSet>
      <dgm:spPr/>
      <dgm:t>
        <a:bodyPr/>
        <a:lstStyle/>
        <a:p>
          <a:endParaRPr lang="zh-TW" altLang="en-US"/>
        </a:p>
      </dgm:t>
    </dgm:pt>
    <dgm:pt modelId="{DE97B016-BD67-4124-844A-1E1B6EA6A77A}" type="pres">
      <dgm:prSet presAssocID="{8A81FE86-F856-4A72-ABF8-4BC44BEEAEE8}" presName="sibTrans" presStyleCnt="0"/>
      <dgm:spPr/>
    </dgm:pt>
    <dgm:pt modelId="{88D4DE85-B748-4FFD-BFA5-A1ED50891167}" type="pres">
      <dgm:prSet presAssocID="{23B08BEB-93A9-4641-AD12-A90F981CC576}" presName="node" presStyleLbl="node1" presStyleIdx="2" presStyleCnt="12">
        <dgm:presLayoutVars>
          <dgm:bulletEnabled val="1"/>
        </dgm:presLayoutVars>
      </dgm:prSet>
      <dgm:spPr/>
      <dgm:t>
        <a:bodyPr/>
        <a:lstStyle/>
        <a:p>
          <a:endParaRPr lang="zh-TW" altLang="en-US"/>
        </a:p>
      </dgm:t>
    </dgm:pt>
    <dgm:pt modelId="{9B3E1FAA-530B-4B02-B923-C540882DCE02}" type="pres">
      <dgm:prSet presAssocID="{6E2829C7-0A39-41F5-AD39-3160615D4012}" presName="sibTrans" presStyleCnt="0"/>
      <dgm:spPr/>
    </dgm:pt>
    <dgm:pt modelId="{2A532613-1DF3-4C02-8796-E1B70EDEBE70}" type="pres">
      <dgm:prSet presAssocID="{06FFCED7-55DC-4D4C-971F-3D600B2AD8C0}" presName="node" presStyleLbl="node1" presStyleIdx="3" presStyleCnt="12">
        <dgm:presLayoutVars>
          <dgm:bulletEnabled val="1"/>
        </dgm:presLayoutVars>
      </dgm:prSet>
      <dgm:spPr/>
      <dgm:t>
        <a:bodyPr/>
        <a:lstStyle/>
        <a:p>
          <a:endParaRPr lang="zh-TW" altLang="en-US"/>
        </a:p>
      </dgm:t>
    </dgm:pt>
    <dgm:pt modelId="{62A0A398-B372-4994-A7BA-B5A05FD770A5}" type="pres">
      <dgm:prSet presAssocID="{5BCAA8AA-3F2D-4923-8A65-4D16DF785BD2}" presName="sibTrans" presStyleCnt="0"/>
      <dgm:spPr/>
    </dgm:pt>
    <dgm:pt modelId="{B6780056-D6E4-404A-8127-F7B9B7EC40CE}" type="pres">
      <dgm:prSet presAssocID="{76A8C619-7D38-4217-B172-9F9B342B1C27}" presName="node" presStyleLbl="node1" presStyleIdx="4" presStyleCnt="12">
        <dgm:presLayoutVars>
          <dgm:bulletEnabled val="1"/>
        </dgm:presLayoutVars>
      </dgm:prSet>
      <dgm:spPr/>
      <dgm:t>
        <a:bodyPr/>
        <a:lstStyle/>
        <a:p>
          <a:endParaRPr lang="zh-TW" altLang="en-US"/>
        </a:p>
      </dgm:t>
    </dgm:pt>
    <dgm:pt modelId="{2C1EC46A-A2E3-4A64-A8C5-418E9B3C5331}" type="pres">
      <dgm:prSet presAssocID="{D439B3D5-9F5E-4CAA-88BE-16F9A135DB9C}" presName="sibTrans" presStyleCnt="0"/>
      <dgm:spPr/>
    </dgm:pt>
    <dgm:pt modelId="{187DCF99-50C1-4775-9727-A6AE252E5CF3}" type="pres">
      <dgm:prSet presAssocID="{E405C09A-C411-4BF8-9071-BC99FE1D8A77}" presName="node" presStyleLbl="node1" presStyleIdx="5" presStyleCnt="12">
        <dgm:presLayoutVars>
          <dgm:bulletEnabled val="1"/>
        </dgm:presLayoutVars>
      </dgm:prSet>
      <dgm:spPr/>
      <dgm:t>
        <a:bodyPr/>
        <a:lstStyle/>
        <a:p>
          <a:endParaRPr lang="zh-TW" altLang="en-US"/>
        </a:p>
      </dgm:t>
    </dgm:pt>
    <dgm:pt modelId="{5F5E9698-8425-404E-9EB8-19950CB1155A}" type="pres">
      <dgm:prSet presAssocID="{DFA5B9F3-E024-49B8-BA19-69DA40C65250}" presName="sibTrans" presStyleCnt="0"/>
      <dgm:spPr/>
    </dgm:pt>
    <dgm:pt modelId="{A73ECF5A-E9B9-456E-A588-542351D6FF62}" type="pres">
      <dgm:prSet presAssocID="{DB1D9D4E-614A-42DF-AB0F-136F41A805E0}" presName="node" presStyleLbl="node1" presStyleIdx="6" presStyleCnt="12">
        <dgm:presLayoutVars>
          <dgm:bulletEnabled val="1"/>
        </dgm:presLayoutVars>
      </dgm:prSet>
      <dgm:spPr/>
      <dgm:t>
        <a:bodyPr/>
        <a:lstStyle/>
        <a:p>
          <a:endParaRPr lang="zh-TW" altLang="en-US"/>
        </a:p>
      </dgm:t>
    </dgm:pt>
    <dgm:pt modelId="{1F8ACAD4-E6D2-433A-8ABE-831002547E79}" type="pres">
      <dgm:prSet presAssocID="{27738607-AD5F-4865-BA47-845ADD060910}" presName="sibTrans" presStyleCnt="0"/>
      <dgm:spPr/>
    </dgm:pt>
    <dgm:pt modelId="{055782C4-7FFD-4E9A-84E4-320858D44B90}" type="pres">
      <dgm:prSet presAssocID="{6DDBEEAA-1247-48E6-87BE-724EE09ECABC}" presName="node" presStyleLbl="node1" presStyleIdx="7" presStyleCnt="12">
        <dgm:presLayoutVars>
          <dgm:bulletEnabled val="1"/>
        </dgm:presLayoutVars>
      </dgm:prSet>
      <dgm:spPr/>
      <dgm:t>
        <a:bodyPr/>
        <a:lstStyle/>
        <a:p>
          <a:endParaRPr lang="zh-TW" altLang="en-US"/>
        </a:p>
      </dgm:t>
    </dgm:pt>
    <dgm:pt modelId="{FF7E4F09-C4F6-46A9-8749-3E24446794C5}" type="pres">
      <dgm:prSet presAssocID="{CF2FFD34-D717-412C-9747-F0F4DAA4DDE2}" presName="sibTrans" presStyleCnt="0"/>
      <dgm:spPr/>
    </dgm:pt>
    <dgm:pt modelId="{48559CB9-5A8E-412F-A001-3ED685B18F12}" type="pres">
      <dgm:prSet presAssocID="{4BB24FAF-5220-4C5A-952F-150B4EE8A10C}" presName="node" presStyleLbl="node1" presStyleIdx="8" presStyleCnt="12">
        <dgm:presLayoutVars>
          <dgm:bulletEnabled val="1"/>
        </dgm:presLayoutVars>
      </dgm:prSet>
      <dgm:spPr/>
      <dgm:t>
        <a:bodyPr/>
        <a:lstStyle/>
        <a:p>
          <a:endParaRPr lang="zh-TW" altLang="en-US"/>
        </a:p>
      </dgm:t>
    </dgm:pt>
    <dgm:pt modelId="{ADA52327-3F25-4C58-9069-4F1EAFD7CA8E}" type="pres">
      <dgm:prSet presAssocID="{6DE32267-208E-4AE6-84EA-C30FF81C6E53}" presName="sibTrans" presStyleCnt="0"/>
      <dgm:spPr/>
    </dgm:pt>
    <dgm:pt modelId="{B3243DB4-1666-4E1B-B59F-A1097C1D1813}" type="pres">
      <dgm:prSet presAssocID="{B49FF61E-71CB-4E60-8FEE-6EE09E7D4471}" presName="node" presStyleLbl="node1" presStyleIdx="9" presStyleCnt="12">
        <dgm:presLayoutVars>
          <dgm:bulletEnabled val="1"/>
        </dgm:presLayoutVars>
      </dgm:prSet>
      <dgm:spPr/>
      <dgm:t>
        <a:bodyPr/>
        <a:lstStyle/>
        <a:p>
          <a:endParaRPr lang="zh-TW" altLang="en-US"/>
        </a:p>
      </dgm:t>
    </dgm:pt>
    <dgm:pt modelId="{B906EBD7-D113-4E78-AFE2-F6AEBAC67647}" type="pres">
      <dgm:prSet presAssocID="{4D0A34C2-CA5A-43DC-BF1B-983DEF819CC6}" presName="sibTrans" presStyleCnt="0"/>
      <dgm:spPr/>
    </dgm:pt>
    <dgm:pt modelId="{B448B2B8-4ACB-463A-9416-92A7073E08F5}" type="pres">
      <dgm:prSet presAssocID="{E7BC0E3D-3E85-44D1-835B-5C963C36F730}" presName="node" presStyleLbl="node1" presStyleIdx="10" presStyleCnt="12">
        <dgm:presLayoutVars>
          <dgm:bulletEnabled val="1"/>
        </dgm:presLayoutVars>
      </dgm:prSet>
      <dgm:spPr/>
      <dgm:t>
        <a:bodyPr/>
        <a:lstStyle/>
        <a:p>
          <a:endParaRPr lang="zh-TW" altLang="en-US"/>
        </a:p>
      </dgm:t>
    </dgm:pt>
    <dgm:pt modelId="{F5FBD929-A6CB-4F3D-B66E-8AA1751F536C}" type="pres">
      <dgm:prSet presAssocID="{7A2452B1-1A13-4765-B3D4-84DE74C66937}" presName="sibTrans" presStyleCnt="0"/>
      <dgm:spPr/>
    </dgm:pt>
    <dgm:pt modelId="{34F1C450-3873-454A-8178-4CDF069374B3}" type="pres">
      <dgm:prSet presAssocID="{4376A210-AAC4-4C82-B9AB-36C4C616E6A7}" presName="node" presStyleLbl="node1" presStyleIdx="11" presStyleCnt="12">
        <dgm:presLayoutVars>
          <dgm:bulletEnabled val="1"/>
        </dgm:presLayoutVars>
      </dgm:prSet>
      <dgm:spPr/>
      <dgm:t>
        <a:bodyPr/>
        <a:lstStyle/>
        <a:p>
          <a:endParaRPr lang="zh-TW" altLang="en-US"/>
        </a:p>
      </dgm:t>
    </dgm:pt>
  </dgm:ptLst>
  <dgm:cxnLst>
    <dgm:cxn modelId="{2F34480E-BDF0-4BCD-B160-3C364004AD7C}" srcId="{EC00ACF4-A6F2-4EAB-9816-2DEB49957B7C}" destId="{E7BC0E3D-3E85-44D1-835B-5C963C36F730}" srcOrd="10" destOrd="0" parTransId="{EC8BB9EA-CD35-4CFC-BC8B-30883A3943C3}" sibTransId="{7A2452B1-1A13-4765-B3D4-84DE74C66937}"/>
    <dgm:cxn modelId="{D72BBF86-9BCF-4829-8828-9CB5438D0E85}" type="presOf" srcId="{B49FF61E-71CB-4E60-8FEE-6EE09E7D4471}" destId="{B3243DB4-1666-4E1B-B59F-A1097C1D1813}" srcOrd="0" destOrd="0" presId="urn:microsoft.com/office/officeart/2005/8/layout/default#1"/>
    <dgm:cxn modelId="{6562BC40-D001-472F-A980-369025302927}" srcId="{EC00ACF4-A6F2-4EAB-9816-2DEB49957B7C}" destId="{B49FF61E-71CB-4E60-8FEE-6EE09E7D4471}" srcOrd="9" destOrd="0" parTransId="{FEE301C0-595D-4D0C-86A0-C727E2FE804B}" sibTransId="{4D0A34C2-CA5A-43DC-BF1B-983DEF819CC6}"/>
    <dgm:cxn modelId="{E01E05C0-0D50-4A63-9B06-10E23F327218}" srcId="{EC00ACF4-A6F2-4EAB-9816-2DEB49957B7C}" destId="{76A8C619-7D38-4217-B172-9F9B342B1C27}" srcOrd="4" destOrd="0" parTransId="{67F6F09B-19E0-4BC0-B99B-E5796717E21E}" sibTransId="{D439B3D5-9F5E-4CAA-88BE-16F9A135DB9C}"/>
    <dgm:cxn modelId="{3F3CB703-6BE3-4BFD-9BD8-119680A47EE9}" srcId="{EC00ACF4-A6F2-4EAB-9816-2DEB49957B7C}" destId="{B1DB55D0-3AFD-4C3B-992C-3A89524EE827}" srcOrd="1" destOrd="0" parTransId="{F8663589-71A9-4774-A14A-987B50E8AEF6}" sibTransId="{8A81FE86-F856-4A72-ABF8-4BC44BEEAEE8}"/>
    <dgm:cxn modelId="{3FFFE819-45DB-44D7-B338-0C3F2013DBDA}" srcId="{EC00ACF4-A6F2-4EAB-9816-2DEB49957B7C}" destId="{2E4A74D4-C2D4-43A0-909E-C5C14E5EEBE6}" srcOrd="0" destOrd="0" parTransId="{FD94A97B-4A52-4A92-BA48-F9C82E5D9407}" sibTransId="{BC932579-1A3B-42AE-8A5A-E32131CFD575}"/>
    <dgm:cxn modelId="{B4A54941-BB39-48DC-AF74-B65955D680B8}" srcId="{EC00ACF4-A6F2-4EAB-9816-2DEB49957B7C}" destId="{06FFCED7-55DC-4D4C-971F-3D600B2AD8C0}" srcOrd="3" destOrd="0" parTransId="{0876C00E-2A30-45A7-AA06-AB0BAC663C54}" sibTransId="{5BCAA8AA-3F2D-4923-8A65-4D16DF785BD2}"/>
    <dgm:cxn modelId="{02EFB6F3-08E2-450B-BBDF-DB06E6056B07}" type="presOf" srcId="{B1DB55D0-3AFD-4C3B-992C-3A89524EE827}" destId="{D70BEEF5-77F4-491F-9883-46C4DDEC8E63}" srcOrd="0" destOrd="0" presId="urn:microsoft.com/office/officeart/2005/8/layout/default#1"/>
    <dgm:cxn modelId="{DB2E4E08-8465-441F-9300-468E5D1A4A61}" type="presOf" srcId="{4376A210-AAC4-4C82-B9AB-36C4C616E6A7}" destId="{34F1C450-3873-454A-8178-4CDF069374B3}" srcOrd="0" destOrd="0" presId="urn:microsoft.com/office/officeart/2005/8/layout/default#1"/>
    <dgm:cxn modelId="{97C08118-C84E-48BB-BE30-B53109416B38}" type="presOf" srcId="{4BB24FAF-5220-4C5A-952F-150B4EE8A10C}" destId="{48559CB9-5A8E-412F-A001-3ED685B18F12}" srcOrd="0" destOrd="0" presId="urn:microsoft.com/office/officeart/2005/8/layout/default#1"/>
    <dgm:cxn modelId="{DA01B6D6-454A-4A6C-A6A0-EEA3CE28C122}" srcId="{EC00ACF4-A6F2-4EAB-9816-2DEB49957B7C}" destId="{4BB24FAF-5220-4C5A-952F-150B4EE8A10C}" srcOrd="8" destOrd="0" parTransId="{3B9113D5-F146-47FA-B8F4-340A1F59ECCF}" sibTransId="{6DE32267-208E-4AE6-84EA-C30FF81C6E53}"/>
    <dgm:cxn modelId="{39880270-75D5-4A62-BD00-1E2E2641D587}" srcId="{EC00ACF4-A6F2-4EAB-9816-2DEB49957B7C}" destId="{E405C09A-C411-4BF8-9071-BC99FE1D8A77}" srcOrd="5" destOrd="0" parTransId="{D1CE8504-9844-4539-B7CD-6C9F9AE9F6FA}" sibTransId="{DFA5B9F3-E024-49B8-BA19-69DA40C65250}"/>
    <dgm:cxn modelId="{79DB56A8-7232-4C76-AC24-EF0BC0A084AD}" type="presOf" srcId="{EC00ACF4-A6F2-4EAB-9816-2DEB49957B7C}" destId="{58A97F22-F733-4306-B6C8-BFF78D7AA7B7}" srcOrd="0" destOrd="0" presId="urn:microsoft.com/office/officeart/2005/8/layout/default#1"/>
    <dgm:cxn modelId="{2357DEA4-3187-47C0-BAB9-374CAE78F2EC}" type="presOf" srcId="{76A8C619-7D38-4217-B172-9F9B342B1C27}" destId="{B6780056-D6E4-404A-8127-F7B9B7EC40CE}" srcOrd="0" destOrd="0" presId="urn:microsoft.com/office/officeart/2005/8/layout/default#1"/>
    <dgm:cxn modelId="{7A156AEB-12F5-442D-8CA3-151F827F0E51}" type="presOf" srcId="{E7BC0E3D-3E85-44D1-835B-5C963C36F730}" destId="{B448B2B8-4ACB-463A-9416-92A7073E08F5}" srcOrd="0" destOrd="0" presId="urn:microsoft.com/office/officeart/2005/8/layout/default#1"/>
    <dgm:cxn modelId="{A61ABA33-CF0C-4AE4-B930-DB14FF90F55C}" type="presOf" srcId="{2E4A74D4-C2D4-43A0-909E-C5C14E5EEBE6}" destId="{93343EC1-B5E3-4BB2-818D-B7423DC50DB8}" srcOrd="0" destOrd="0" presId="urn:microsoft.com/office/officeart/2005/8/layout/default#1"/>
    <dgm:cxn modelId="{16FBDA7A-A4C8-4409-91AF-C3958B6FCDD3}" srcId="{EC00ACF4-A6F2-4EAB-9816-2DEB49957B7C}" destId="{4376A210-AAC4-4C82-B9AB-36C4C616E6A7}" srcOrd="11" destOrd="0" parTransId="{05DF3679-D905-4C3F-9026-48708BEC5BC3}" sibTransId="{22B26D6A-520C-41EA-8441-01BA2A47D2F8}"/>
    <dgm:cxn modelId="{CF50B370-4FF9-4D2F-82CD-7D335F3A30B7}" type="presOf" srcId="{06FFCED7-55DC-4D4C-971F-3D600B2AD8C0}" destId="{2A532613-1DF3-4C02-8796-E1B70EDEBE70}" srcOrd="0" destOrd="0" presId="urn:microsoft.com/office/officeart/2005/8/layout/default#1"/>
    <dgm:cxn modelId="{27C1315C-1D84-41E3-93DA-70A4B5D970CF}" srcId="{EC00ACF4-A6F2-4EAB-9816-2DEB49957B7C}" destId="{23B08BEB-93A9-4641-AD12-A90F981CC576}" srcOrd="2" destOrd="0" parTransId="{64B5A980-A6AE-45C5-AEF7-D831601F7794}" sibTransId="{6E2829C7-0A39-41F5-AD39-3160615D4012}"/>
    <dgm:cxn modelId="{3A0930B6-9FE4-448A-A59B-37A2D2790E4D}" type="presOf" srcId="{6DDBEEAA-1247-48E6-87BE-724EE09ECABC}" destId="{055782C4-7FFD-4E9A-84E4-320858D44B90}" srcOrd="0" destOrd="0" presId="urn:microsoft.com/office/officeart/2005/8/layout/default#1"/>
    <dgm:cxn modelId="{598EED72-C084-4E55-909E-247A94BF0213}" type="presOf" srcId="{DB1D9D4E-614A-42DF-AB0F-136F41A805E0}" destId="{A73ECF5A-E9B9-456E-A588-542351D6FF62}" srcOrd="0" destOrd="0" presId="urn:microsoft.com/office/officeart/2005/8/layout/default#1"/>
    <dgm:cxn modelId="{60585008-5354-4BB8-94AF-37AA84A8C79B}" srcId="{EC00ACF4-A6F2-4EAB-9816-2DEB49957B7C}" destId="{DB1D9D4E-614A-42DF-AB0F-136F41A805E0}" srcOrd="6" destOrd="0" parTransId="{172561BF-1C25-48D4-8F13-FB11B646F84B}" sibTransId="{27738607-AD5F-4865-BA47-845ADD060910}"/>
    <dgm:cxn modelId="{1A3CF773-6088-42FD-88BF-5C42CB88D9F8}" type="presOf" srcId="{23B08BEB-93A9-4641-AD12-A90F981CC576}" destId="{88D4DE85-B748-4FFD-BFA5-A1ED50891167}" srcOrd="0" destOrd="0" presId="urn:microsoft.com/office/officeart/2005/8/layout/default#1"/>
    <dgm:cxn modelId="{66B5DB7A-17C7-422B-9CB9-7714884CAFA4}" srcId="{EC00ACF4-A6F2-4EAB-9816-2DEB49957B7C}" destId="{6DDBEEAA-1247-48E6-87BE-724EE09ECABC}" srcOrd="7" destOrd="0" parTransId="{69EE683A-B676-47B6-AD47-93AD92B44EAF}" sibTransId="{CF2FFD34-D717-412C-9747-F0F4DAA4DDE2}"/>
    <dgm:cxn modelId="{220E2763-85F1-4F77-B1C5-F652B3B8E02B}" type="presOf" srcId="{E405C09A-C411-4BF8-9071-BC99FE1D8A77}" destId="{187DCF99-50C1-4775-9727-A6AE252E5CF3}" srcOrd="0" destOrd="0" presId="urn:microsoft.com/office/officeart/2005/8/layout/default#1"/>
    <dgm:cxn modelId="{940B6BEC-7139-4E16-8940-4A9348FC29EF}" type="presParOf" srcId="{58A97F22-F733-4306-B6C8-BFF78D7AA7B7}" destId="{93343EC1-B5E3-4BB2-818D-B7423DC50DB8}" srcOrd="0" destOrd="0" presId="urn:microsoft.com/office/officeart/2005/8/layout/default#1"/>
    <dgm:cxn modelId="{823C3505-E7D8-4611-81D1-E7DF19AFD68E}" type="presParOf" srcId="{58A97F22-F733-4306-B6C8-BFF78D7AA7B7}" destId="{DF7DD0C5-3E24-468C-94CF-22C03432DE9E}" srcOrd="1" destOrd="0" presId="urn:microsoft.com/office/officeart/2005/8/layout/default#1"/>
    <dgm:cxn modelId="{A8C0D27B-3FE6-44B9-8C31-A9190CD2B21E}" type="presParOf" srcId="{58A97F22-F733-4306-B6C8-BFF78D7AA7B7}" destId="{D70BEEF5-77F4-491F-9883-46C4DDEC8E63}" srcOrd="2" destOrd="0" presId="urn:microsoft.com/office/officeart/2005/8/layout/default#1"/>
    <dgm:cxn modelId="{AC4C0E76-A01B-4471-B906-B93FCE0D2E09}" type="presParOf" srcId="{58A97F22-F733-4306-B6C8-BFF78D7AA7B7}" destId="{DE97B016-BD67-4124-844A-1E1B6EA6A77A}" srcOrd="3" destOrd="0" presId="urn:microsoft.com/office/officeart/2005/8/layout/default#1"/>
    <dgm:cxn modelId="{55DE28CE-F682-4020-BF76-18FEF825DBB7}" type="presParOf" srcId="{58A97F22-F733-4306-B6C8-BFF78D7AA7B7}" destId="{88D4DE85-B748-4FFD-BFA5-A1ED50891167}" srcOrd="4" destOrd="0" presId="urn:microsoft.com/office/officeart/2005/8/layout/default#1"/>
    <dgm:cxn modelId="{CF0A9B5E-4E3B-48B3-B2DD-ABE8E5524D85}" type="presParOf" srcId="{58A97F22-F733-4306-B6C8-BFF78D7AA7B7}" destId="{9B3E1FAA-530B-4B02-B923-C540882DCE02}" srcOrd="5" destOrd="0" presId="urn:microsoft.com/office/officeart/2005/8/layout/default#1"/>
    <dgm:cxn modelId="{794D0D1C-4434-464F-B24B-54AD185F7647}" type="presParOf" srcId="{58A97F22-F733-4306-B6C8-BFF78D7AA7B7}" destId="{2A532613-1DF3-4C02-8796-E1B70EDEBE70}" srcOrd="6" destOrd="0" presId="urn:microsoft.com/office/officeart/2005/8/layout/default#1"/>
    <dgm:cxn modelId="{155DC6D5-736B-46FD-9A24-C9433182907C}" type="presParOf" srcId="{58A97F22-F733-4306-B6C8-BFF78D7AA7B7}" destId="{62A0A398-B372-4994-A7BA-B5A05FD770A5}" srcOrd="7" destOrd="0" presId="urn:microsoft.com/office/officeart/2005/8/layout/default#1"/>
    <dgm:cxn modelId="{4E1893B3-4890-4A44-AF8D-BDBE607DAB63}" type="presParOf" srcId="{58A97F22-F733-4306-B6C8-BFF78D7AA7B7}" destId="{B6780056-D6E4-404A-8127-F7B9B7EC40CE}" srcOrd="8" destOrd="0" presId="urn:microsoft.com/office/officeart/2005/8/layout/default#1"/>
    <dgm:cxn modelId="{F7FD7998-A1FC-41E0-A884-7EE5B8451940}" type="presParOf" srcId="{58A97F22-F733-4306-B6C8-BFF78D7AA7B7}" destId="{2C1EC46A-A2E3-4A64-A8C5-418E9B3C5331}" srcOrd="9" destOrd="0" presId="urn:microsoft.com/office/officeart/2005/8/layout/default#1"/>
    <dgm:cxn modelId="{EAB7B5C3-143B-4D17-9A65-0DDB7DFC419A}" type="presParOf" srcId="{58A97F22-F733-4306-B6C8-BFF78D7AA7B7}" destId="{187DCF99-50C1-4775-9727-A6AE252E5CF3}" srcOrd="10" destOrd="0" presId="urn:microsoft.com/office/officeart/2005/8/layout/default#1"/>
    <dgm:cxn modelId="{02C359FC-A2D4-4115-81E3-B4058B335D93}" type="presParOf" srcId="{58A97F22-F733-4306-B6C8-BFF78D7AA7B7}" destId="{5F5E9698-8425-404E-9EB8-19950CB1155A}" srcOrd="11" destOrd="0" presId="urn:microsoft.com/office/officeart/2005/8/layout/default#1"/>
    <dgm:cxn modelId="{F008122A-F385-4D2C-84F3-8BF12BE540E6}" type="presParOf" srcId="{58A97F22-F733-4306-B6C8-BFF78D7AA7B7}" destId="{A73ECF5A-E9B9-456E-A588-542351D6FF62}" srcOrd="12" destOrd="0" presId="urn:microsoft.com/office/officeart/2005/8/layout/default#1"/>
    <dgm:cxn modelId="{07C1C949-3C4F-4B6D-B3BB-1287A814CD9A}" type="presParOf" srcId="{58A97F22-F733-4306-B6C8-BFF78D7AA7B7}" destId="{1F8ACAD4-E6D2-433A-8ABE-831002547E79}" srcOrd="13" destOrd="0" presId="urn:microsoft.com/office/officeart/2005/8/layout/default#1"/>
    <dgm:cxn modelId="{F4D05EBB-7EBB-4FBD-BE1E-BD5F7588E429}" type="presParOf" srcId="{58A97F22-F733-4306-B6C8-BFF78D7AA7B7}" destId="{055782C4-7FFD-4E9A-84E4-320858D44B90}" srcOrd="14" destOrd="0" presId="urn:microsoft.com/office/officeart/2005/8/layout/default#1"/>
    <dgm:cxn modelId="{616868FC-9211-447B-9139-9A8DBF3EAC51}" type="presParOf" srcId="{58A97F22-F733-4306-B6C8-BFF78D7AA7B7}" destId="{FF7E4F09-C4F6-46A9-8749-3E24446794C5}" srcOrd="15" destOrd="0" presId="urn:microsoft.com/office/officeart/2005/8/layout/default#1"/>
    <dgm:cxn modelId="{D7934058-6013-4480-A9C6-740B571B8DD3}" type="presParOf" srcId="{58A97F22-F733-4306-B6C8-BFF78D7AA7B7}" destId="{48559CB9-5A8E-412F-A001-3ED685B18F12}" srcOrd="16" destOrd="0" presId="urn:microsoft.com/office/officeart/2005/8/layout/default#1"/>
    <dgm:cxn modelId="{9C53FD23-5377-423F-A494-E56A9425DD3F}" type="presParOf" srcId="{58A97F22-F733-4306-B6C8-BFF78D7AA7B7}" destId="{ADA52327-3F25-4C58-9069-4F1EAFD7CA8E}" srcOrd="17" destOrd="0" presId="urn:microsoft.com/office/officeart/2005/8/layout/default#1"/>
    <dgm:cxn modelId="{D17F1C77-7906-468D-B19B-661FEFEB6C6D}" type="presParOf" srcId="{58A97F22-F733-4306-B6C8-BFF78D7AA7B7}" destId="{B3243DB4-1666-4E1B-B59F-A1097C1D1813}" srcOrd="18" destOrd="0" presId="urn:microsoft.com/office/officeart/2005/8/layout/default#1"/>
    <dgm:cxn modelId="{8F094704-B1AE-4357-BA5E-1284E8577340}" type="presParOf" srcId="{58A97F22-F733-4306-B6C8-BFF78D7AA7B7}" destId="{B906EBD7-D113-4E78-AFE2-F6AEBAC67647}" srcOrd="19" destOrd="0" presId="urn:microsoft.com/office/officeart/2005/8/layout/default#1"/>
    <dgm:cxn modelId="{188F5B5D-468B-4DB8-8AE4-A2398FEF3142}" type="presParOf" srcId="{58A97F22-F733-4306-B6C8-BFF78D7AA7B7}" destId="{B448B2B8-4ACB-463A-9416-92A7073E08F5}" srcOrd="20" destOrd="0" presId="urn:microsoft.com/office/officeart/2005/8/layout/default#1"/>
    <dgm:cxn modelId="{947BEEF8-8375-4E67-843B-70C17617014F}" type="presParOf" srcId="{58A97F22-F733-4306-B6C8-BFF78D7AA7B7}" destId="{F5FBD929-A6CB-4F3D-B66E-8AA1751F536C}" srcOrd="21" destOrd="0" presId="urn:microsoft.com/office/officeart/2005/8/layout/default#1"/>
    <dgm:cxn modelId="{CFF25D21-1E95-40DF-88F6-730D616BC0CF}" type="presParOf" srcId="{58A97F22-F733-4306-B6C8-BFF78D7AA7B7}" destId="{34F1C450-3873-454A-8178-4CDF069374B3}" srcOrd="22" destOrd="0" presId="urn:microsoft.com/office/officeart/2005/8/layout/default#1"/>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C8B6D7-23E3-4424-B839-BA0697E16BF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1E114CBE-5B25-4D55-8A3B-566BD0F7F10F}">
      <dgm:prSet/>
      <dgm:spPr>
        <a:solidFill>
          <a:srgbClr val="00B050"/>
        </a:solidFill>
      </dgm:spPr>
      <dgm:t>
        <a:bodyPr/>
        <a:lstStyle/>
        <a:p>
          <a:pPr rtl="0"/>
          <a:r>
            <a:rPr lang="zh-TW" dirty="0" smtClean="0"/>
            <a:t>記帳士得在登錄區域內，執行下列業務：</a:t>
          </a:r>
          <a:endParaRPr lang="zh-TW" dirty="0"/>
        </a:p>
      </dgm:t>
    </dgm:pt>
    <dgm:pt modelId="{B2140D85-3958-40A1-B545-5788CEF2668B}" type="parTrans" cxnId="{0284EF0E-4AF8-4005-AF29-02E81F6CA391}">
      <dgm:prSet/>
      <dgm:spPr/>
      <dgm:t>
        <a:bodyPr/>
        <a:lstStyle/>
        <a:p>
          <a:endParaRPr lang="zh-TW" altLang="en-US"/>
        </a:p>
      </dgm:t>
    </dgm:pt>
    <dgm:pt modelId="{1602B716-A32C-4E3D-B47C-FE5A064AA6B2}" type="sibTrans" cxnId="{0284EF0E-4AF8-4005-AF29-02E81F6CA391}">
      <dgm:prSet/>
      <dgm:spPr/>
      <dgm:t>
        <a:bodyPr/>
        <a:lstStyle/>
        <a:p>
          <a:endParaRPr lang="zh-TW" altLang="en-US"/>
        </a:p>
      </dgm:t>
    </dgm:pt>
    <dgm:pt modelId="{9763D80A-F51A-42D0-93FD-364DE311B09B}">
      <dgm:prSet/>
      <dgm:spPr>
        <a:solidFill>
          <a:srgbClr val="00B0F0"/>
        </a:solidFill>
      </dgm:spPr>
      <dgm:t>
        <a:bodyPr/>
        <a:lstStyle/>
        <a:p>
          <a:pPr rtl="0"/>
          <a:r>
            <a:rPr lang="en-US" dirty="0" smtClean="0"/>
            <a:t>(1)</a:t>
          </a:r>
          <a:r>
            <a:rPr lang="zh-TW" dirty="0" smtClean="0"/>
            <a:t>受委任辦理營業、變更、註銷、停業、復業及其他登記事項</a:t>
          </a:r>
          <a:endParaRPr lang="zh-TW" dirty="0"/>
        </a:p>
      </dgm:t>
    </dgm:pt>
    <dgm:pt modelId="{1F1FA08A-ACBC-4885-9480-F383E06F6A96}" type="parTrans" cxnId="{054C34DA-2969-4FAF-9860-0420D3A06782}">
      <dgm:prSet/>
      <dgm:spPr/>
      <dgm:t>
        <a:bodyPr/>
        <a:lstStyle/>
        <a:p>
          <a:endParaRPr lang="zh-TW" altLang="en-US"/>
        </a:p>
      </dgm:t>
    </dgm:pt>
    <dgm:pt modelId="{7EAB0FCD-5A40-4078-9C2A-6CC50374FD55}" type="sibTrans" cxnId="{054C34DA-2969-4FAF-9860-0420D3A06782}">
      <dgm:prSet/>
      <dgm:spPr/>
      <dgm:t>
        <a:bodyPr/>
        <a:lstStyle/>
        <a:p>
          <a:endParaRPr lang="zh-TW" altLang="en-US"/>
        </a:p>
      </dgm:t>
    </dgm:pt>
    <dgm:pt modelId="{EFEC3608-9D12-4C5E-84ED-0D19E10849A3}">
      <dgm:prSet/>
      <dgm:spPr>
        <a:solidFill>
          <a:schemeClr val="accent5">
            <a:lumMod val="75000"/>
          </a:schemeClr>
        </a:solidFill>
      </dgm:spPr>
      <dgm:t>
        <a:bodyPr/>
        <a:lstStyle/>
        <a:p>
          <a:pPr rtl="0"/>
          <a:r>
            <a:rPr lang="en-US" dirty="0" smtClean="0"/>
            <a:t>(2)</a:t>
          </a:r>
          <a:r>
            <a:rPr lang="zh-TW" dirty="0" smtClean="0"/>
            <a:t>受委任辦理各項稅捐稽徵案件之申報及申請事項</a:t>
          </a:r>
          <a:endParaRPr lang="zh-TW" dirty="0"/>
        </a:p>
      </dgm:t>
    </dgm:pt>
    <dgm:pt modelId="{EDB2FD09-6035-4392-821F-26ED404C912D}" type="parTrans" cxnId="{5BB80E50-DA01-4BB5-AEF8-51D38AC8D1C4}">
      <dgm:prSet/>
      <dgm:spPr/>
      <dgm:t>
        <a:bodyPr/>
        <a:lstStyle/>
        <a:p>
          <a:endParaRPr lang="zh-TW" altLang="en-US"/>
        </a:p>
      </dgm:t>
    </dgm:pt>
    <dgm:pt modelId="{A9ADFD17-3E83-480C-98FF-4C5B090BADCC}" type="sibTrans" cxnId="{5BB80E50-DA01-4BB5-AEF8-51D38AC8D1C4}">
      <dgm:prSet/>
      <dgm:spPr/>
      <dgm:t>
        <a:bodyPr/>
        <a:lstStyle/>
        <a:p>
          <a:endParaRPr lang="zh-TW" altLang="en-US"/>
        </a:p>
      </dgm:t>
    </dgm:pt>
    <dgm:pt modelId="{100ECA7F-87B7-4DE2-91D8-FF8CE8501484}">
      <dgm:prSet/>
      <dgm:spPr>
        <a:solidFill>
          <a:srgbClr val="0070C0"/>
        </a:solidFill>
      </dgm:spPr>
      <dgm:t>
        <a:bodyPr/>
        <a:lstStyle/>
        <a:p>
          <a:pPr rtl="0"/>
          <a:r>
            <a:rPr lang="en-US" smtClean="0"/>
            <a:t>(3)</a:t>
          </a:r>
          <a:r>
            <a:rPr lang="zh-TW" smtClean="0"/>
            <a:t>受理稅務諮詢事項</a:t>
          </a:r>
          <a:endParaRPr lang="zh-TW"/>
        </a:p>
      </dgm:t>
    </dgm:pt>
    <dgm:pt modelId="{CBE48310-9824-4D7B-932A-1DEF4B038F06}" type="parTrans" cxnId="{FCB4D2B5-63FB-4D05-A761-9637B931FA18}">
      <dgm:prSet/>
      <dgm:spPr/>
      <dgm:t>
        <a:bodyPr/>
        <a:lstStyle/>
        <a:p>
          <a:endParaRPr lang="zh-TW" altLang="en-US"/>
        </a:p>
      </dgm:t>
    </dgm:pt>
    <dgm:pt modelId="{BC614E02-D6E7-4CE5-A43F-3E1D261348BD}" type="sibTrans" cxnId="{FCB4D2B5-63FB-4D05-A761-9637B931FA18}">
      <dgm:prSet/>
      <dgm:spPr/>
      <dgm:t>
        <a:bodyPr/>
        <a:lstStyle/>
        <a:p>
          <a:endParaRPr lang="zh-TW" altLang="en-US"/>
        </a:p>
      </dgm:t>
    </dgm:pt>
    <dgm:pt modelId="{62C855ED-1946-40BD-91AA-1400C1F59A8B}">
      <dgm:prSet/>
      <dgm:spPr>
        <a:solidFill>
          <a:schemeClr val="bg2">
            <a:lumMod val="25000"/>
          </a:schemeClr>
        </a:solidFill>
      </dgm:spPr>
      <dgm:t>
        <a:bodyPr/>
        <a:lstStyle/>
        <a:p>
          <a:pPr rtl="0"/>
          <a:r>
            <a:rPr lang="en-US" smtClean="0"/>
            <a:t>(4)</a:t>
          </a:r>
          <a:r>
            <a:rPr lang="zh-TW" smtClean="0"/>
            <a:t>受委任辦理商業會計事務</a:t>
          </a:r>
          <a:endParaRPr lang="zh-TW"/>
        </a:p>
      </dgm:t>
    </dgm:pt>
    <dgm:pt modelId="{770149F6-42AC-46D6-BADA-4B8A822A3749}" type="parTrans" cxnId="{ABC6FE84-4C34-4595-BA1F-BE8CCE64C0B8}">
      <dgm:prSet/>
      <dgm:spPr/>
      <dgm:t>
        <a:bodyPr/>
        <a:lstStyle/>
        <a:p>
          <a:endParaRPr lang="zh-TW" altLang="en-US"/>
        </a:p>
      </dgm:t>
    </dgm:pt>
    <dgm:pt modelId="{6CA1D431-113A-4CBE-8AE1-2366D61E621F}" type="sibTrans" cxnId="{ABC6FE84-4C34-4595-BA1F-BE8CCE64C0B8}">
      <dgm:prSet/>
      <dgm:spPr/>
      <dgm:t>
        <a:bodyPr/>
        <a:lstStyle/>
        <a:p>
          <a:endParaRPr lang="zh-TW" altLang="en-US"/>
        </a:p>
      </dgm:t>
    </dgm:pt>
    <dgm:pt modelId="{3DB30286-20F6-4D38-A4BD-F3B49F200E08}">
      <dgm:prSet/>
      <dgm:spPr/>
      <dgm:t>
        <a:bodyPr/>
        <a:lstStyle/>
        <a:p>
          <a:pPr rtl="0"/>
          <a:r>
            <a:rPr lang="en-US" smtClean="0"/>
            <a:t>(5)</a:t>
          </a:r>
          <a:r>
            <a:rPr lang="zh-TW" smtClean="0"/>
            <a:t>其他經主管機關核可辦理與記帳及報稅事務有關之事項。但業務不包括受委任辦理各項稅捐之查核簽證申報及訴願、行政訴訟事項。</a:t>
          </a:r>
          <a:br>
            <a:rPr lang="zh-TW" smtClean="0"/>
          </a:br>
          <a:endParaRPr lang="zh-TW"/>
        </a:p>
      </dgm:t>
    </dgm:pt>
    <dgm:pt modelId="{ABAD7798-9B31-453E-B920-F2D72D482EAF}" type="parTrans" cxnId="{8D175115-6CEC-436F-A56E-B89AD10143D5}">
      <dgm:prSet/>
      <dgm:spPr/>
      <dgm:t>
        <a:bodyPr/>
        <a:lstStyle/>
        <a:p>
          <a:endParaRPr lang="zh-TW" altLang="en-US"/>
        </a:p>
      </dgm:t>
    </dgm:pt>
    <dgm:pt modelId="{87099CFD-51F6-40C5-BDB0-8B56828A5026}" type="sibTrans" cxnId="{8D175115-6CEC-436F-A56E-B89AD10143D5}">
      <dgm:prSet/>
      <dgm:spPr/>
      <dgm:t>
        <a:bodyPr/>
        <a:lstStyle/>
        <a:p>
          <a:endParaRPr lang="zh-TW" altLang="en-US"/>
        </a:p>
      </dgm:t>
    </dgm:pt>
    <dgm:pt modelId="{D7402B56-F54C-47AC-9776-95D9F5A77AFC}" type="pres">
      <dgm:prSet presAssocID="{62C8B6D7-23E3-4424-B839-BA0697E16BF4}" presName="linear" presStyleCnt="0">
        <dgm:presLayoutVars>
          <dgm:animLvl val="lvl"/>
          <dgm:resizeHandles val="exact"/>
        </dgm:presLayoutVars>
      </dgm:prSet>
      <dgm:spPr/>
      <dgm:t>
        <a:bodyPr/>
        <a:lstStyle/>
        <a:p>
          <a:endParaRPr lang="zh-TW" altLang="en-US"/>
        </a:p>
      </dgm:t>
    </dgm:pt>
    <dgm:pt modelId="{25C33EA2-B507-47E2-AA29-AD827143BDD8}" type="pres">
      <dgm:prSet presAssocID="{1E114CBE-5B25-4D55-8A3B-566BD0F7F10F}" presName="parentText" presStyleLbl="node1" presStyleIdx="0" presStyleCnt="6" custLinFactY="-37138" custLinFactNeighborX="151" custLinFactNeighborY="-100000">
        <dgm:presLayoutVars>
          <dgm:chMax val="0"/>
          <dgm:bulletEnabled val="1"/>
        </dgm:presLayoutVars>
      </dgm:prSet>
      <dgm:spPr/>
      <dgm:t>
        <a:bodyPr/>
        <a:lstStyle/>
        <a:p>
          <a:endParaRPr lang="zh-TW" altLang="en-US"/>
        </a:p>
      </dgm:t>
    </dgm:pt>
    <dgm:pt modelId="{DD88E917-758D-4E51-9735-0A7F59845F64}" type="pres">
      <dgm:prSet presAssocID="{1602B716-A32C-4E3D-B47C-FE5A064AA6B2}" presName="spacer" presStyleCnt="0"/>
      <dgm:spPr/>
    </dgm:pt>
    <dgm:pt modelId="{05D0F61E-AC54-42E9-88F2-59A0789969B2}" type="pres">
      <dgm:prSet presAssocID="{9763D80A-F51A-42D0-93FD-364DE311B09B}" presName="parentText" presStyleLbl="node1" presStyleIdx="1" presStyleCnt="6" custLinFactY="-56233" custLinFactNeighborX="0" custLinFactNeighborY="-100000">
        <dgm:presLayoutVars>
          <dgm:chMax val="0"/>
          <dgm:bulletEnabled val="1"/>
        </dgm:presLayoutVars>
      </dgm:prSet>
      <dgm:spPr/>
      <dgm:t>
        <a:bodyPr/>
        <a:lstStyle/>
        <a:p>
          <a:endParaRPr lang="zh-TW" altLang="en-US"/>
        </a:p>
      </dgm:t>
    </dgm:pt>
    <dgm:pt modelId="{D9CCE64B-42F7-43A5-B29B-0A98576DE815}" type="pres">
      <dgm:prSet presAssocID="{7EAB0FCD-5A40-4078-9C2A-6CC50374FD55}" presName="spacer" presStyleCnt="0"/>
      <dgm:spPr/>
    </dgm:pt>
    <dgm:pt modelId="{E35EB92F-E7BE-48A9-87C4-E9A1BD53CC65}" type="pres">
      <dgm:prSet presAssocID="{EFEC3608-9D12-4C5E-84ED-0D19E10849A3}" presName="parentText" presStyleLbl="node1" presStyleIdx="2" presStyleCnt="6" custLinFactY="-92555" custLinFactNeighborY="-100000">
        <dgm:presLayoutVars>
          <dgm:chMax val="0"/>
          <dgm:bulletEnabled val="1"/>
        </dgm:presLayoutVars>
      </dgm:prSet>
      <dgm:spPr/>
      <dgm:t>
        <a:bodyPr/>
        <a:lstStyle/>
        <a:p>
          <a:endParaRPr lang="zh-TW" altLang="en-US"/>
        </a:p>
      </dgm:t>
    </dgm:pt>
    <dgm:pt modelId="{683DD58E-D662-4A69-A8B1-64A3D5AF3FAE}" type="pres">
      <dgm:prSet presAssocID="{A9ADFD17-3E83-480C-98FF-4C5B090BADCC}" presName="spacer" presStyleCnt="0"/>
      <dgm:spPr/>
    </dgm:pt>
    <dgm:pt modelId="{77EFC85F-D5DD-40C0-94E2-7D9F3FFB0D6C}" type="pres">
      <dgm:prSet presAssocID="{100ECA7F-87B7-4DE2-91D8-FF8CE8501484}" presName="parentText" presStyleLbl="node1" presStyleIdx="3" presStyleCnt="6" custLinFactY="-115366" custLinFactNeighborX="0" custLinFactNeighborY="-200000">
        <dgm:presLayoutVars>
          <dgm:chMax val="0"/>
          <dgm:bulletEnabled val="1"/>
        </dgm:presLayoutVars>
      </dgm:prSet>
      <dgm:spPr/>
      <dgm:t>
        <a:bodyPr/>
        <a:lstStyle/>
        <a:p>
          <a:endParaRPr lang="zh-TW" altLang="en-US"/>
        </a:p>
      </dgm:t>
    </dgm:pt>
    <dgm:pt modelId="{A6AF357B-1134-4386-A412-545290D007B5}" type="pres">
      <dgm:prSet presAssocID="{BC614E02-D6E7-4CE5-A43F-3E1D261348BD}" presName="spacer" presStyleCnt="0"/>
      <dgm:spPr/>
    </dgm:pt>
    <dgm:pt modelId="{910C1A67-BB21-4CEF-A410-ABF3F8E01CB3}" type="pres">
      <dgm:prSet presAssocID="{62C855ED-1946-40BD-91AA-1400C1F59A8B}" presName="parentText" presStyleLbl="node1" presStyleIdx="4" presStyleCnt="6" custLinFactY="-141792" custLinFactNeighborX="0" custLinFactNeighborY="-200000">
        <dgm:presLayoutVars>
          <dgm:chMax val="0"/>
          <dgm:bulletEnabled val="1"/>
        </dgm:presLayoutVars>
      </dgm:prSet>
      <dgm:spPr/>
      <dgm:t>
        <a:bodyPr/>
        <a:lstStyle/>
        <a:p>
          <a:endParaRPr lang="zh-TW" altLang="en-US"/>
        </a:p>
      </dgm:t>
    </dgm:pt>
    <dgm:pt modelId="{C691B504-4A98-495C-BCAB-FE8259614738}" type="pres">
      <dgm:prSet presAssocID="{6CA1D431-113A-4CBE-8AE1-2366D61E621F}" presName="spacer" presStyleCnt="0"/>
      <dgm:spPr/>
    </dgm:pt>
    <dgm:pt modelId="{8EE8FE0A-6AB5-45D4-8351-8C10CD4F47DA}" type="pres">
      <dgm:prSet presAssocID="{3DB30286-20F6-4D38-A4BD-F3B49F200E08}" presName="parentText" presStyleLbl="node1" presStyleIdx="5" presStyleCnt="6" custLinFactY="-168218" custLinFactNeighborX="0" custLinFactNeighborY="-200000">
        <dgm:presLayoutVars>
          <dgm:chMax val="0"/>
          <dgm:bulletEnabled val="1"/>
        </dgm:presLayoutVars>
      </dgm:prSet>
      <dgm:spPr/>
      <dgm:t>
        <a:bodyPr/>
        <a:lstStyle/>
        <a:p>
          <a:endParaRPr lang="zh-TW" altLang="en-US"/>
        </a:p>
      </dgm:t>
    </dgm:pt>
  </dgm:ptLst>
  <dgm:cxnLst>
    <dgm:cxn modelId="{8D175115-6CEC-436F-A56E-B89AD10143D5}" srcId="{62C8B6D7-23E3-4424-B839-BA0697E16BF4}" destId="{3DB30286-20F6-4D38-A4BD-F3B49F200E08}" srcOrd="5" destOrd="0" parTransId="{ABAD7798-9B31-453E-B920-F2D72D482EAF}" sibTransId="{87099CFD-51F6-40C5-BDB0-8B56828A5026}"/>
    <dgm:cxn modelId="{ABC6FE84-4C34-4595-BA1F-BE8CCE64C0B8}" srcId="{62C8B6D7-23E3-4424-B839-BA0697E16BF4}" destId="{62C855ED-1946-40BD-91AA-1400C1F59A8B}" srcOrd="4" destOrd="0" parTransId="{770149F6-42AC-46D6-BADA-4B8A822A3749}" sibTransId="{6CA1D431-113A-4CBE-8AE1-2366D61E621F}"/>
    <dgm:cxn modelId="{5BB80E50-DA01-4BB5-AEF8-51D38AC8D1C4}" srcId="{62C8B6D7-23E3-4424-B839-BA0697E16BF4}" destId="{EFEC3608-9D12-4C5E-84ED-0D19E10849A3}" srcOrd="2" destOrd="0" parTransId="{EDB2FD09-6035-4392-821F-26ED404C912D}" sibTransId="{A9ADFD17-3E83-480C-98FF-4C5B090BADCC}"/>
    <dgm:cxn modelId="{7BC289BA-67BD-4C0E-9271-50D57829B599}" type="presOf" srcId="{3DB30286-20F6-4D38-A4BD-F3B49F200E08}" destId="{8EE8FE0A-6AB5-45D4-8351-8C10CD4F47DA}" srcOrd="0" destOrd="0" presId="urn:microsoft.com/office/officeart/2005/8/layout/vList2"/>
    <dgm:cxn modelId="{7694C37E-1747-4A13-AAD4-2DB7493A1DA0}" type="presOf" srcId="{100ECA7F-87B7-4DE2-91D8-FF8CE8501484}" destId="{77EFC85F-D5DD-40C0-94E2-7D9F3FFB0D6C}" srcOrd="0" destOrd="0" presId="urn:microsoft.com/office/officeart/2005/8/layout/vList2"/>
    <dgm:cxn modelId="{84B218DF-200F-4BEA-A454-9D688FD4A919}" type="presOf" srcId="{1E114CBE-5B25-4D55-8A3B-566BD0F7F10F}" destId="{25C33EA2-B507-47E2-AA29-AD827143BDD8}" srcOrd="0" destOrd="0" presId="urn:microsoft.com/office/officeart/2005/8/layout/vList2"/>
    <dgm:cxn modelId="{48BFA440-3D20-48BD-808E-6699FF9842D1}" type="presOf" srcId="{62C855ED-1946-40BD-91AA-1400C1F59A8B}" destId="{910C1A67-BB21-4CEF-A410-ABF3F8E01CB3}" srcOrd="0" destOrd="0" presId="urn:microsoft.com/office/officeart/2005/8/layout/vList2"/>
    <dgm:cxn modelId="{39F330EA-7CCD-430E-93C0-94443D0C73DC}" type="presOf" srcId="{9763D80A-F51A-42D0-93FD-364DE311B09B}" destId="{05D0F61E-AC54-42E9-88F2-59A0789969B2}" srcOrd="0" destOrd="0" presId="urn:microsoft.com/office/officeart/2005/8/layout/vList2"/>
    <dgm:cxn modelId="{3B5C9107-0A05-415A-86F3-828C96FB70CF}" type="presOf" srcId="{62C8B6D7-23E3-4424-B839-BA0697E16BF4}" destId="{D7402B56-F54C-47AC-9776-95D9F5A77AFC}" srcOrd="0" destOrd="0" presId="urn:microsoft.com/office/officeart/2005/8/layout/vList2"/>
    <dgm:cxn modelId="{4E13E9D1-F4B0-4483-BE81-0C1DB0528BAF}" type="presOf" srcId="{EFEC3608-9D12-4C5E-84ED-0D19E10849A3}" destId="{E35EB92F-E7BE-48A9-87C4-E9A1BD53CC65}" srcOrd="0" destOrd="0" presId="urn:microsoft.com/office/officeart/2005/8/layout/vList2"/>
    <dgm:cxn modelId="{FCB4D2B5-63FB-4D05-A761-9637B931FA18}" srcId="{62C8B6D7-23E3-4424-B839-BA0697E16BF4}" destId="{100ECA7F-87B7-4DE2-91D8-FF8CE8501484}" srcOrd="3" destOrd="0" parTransId="{CBE48310-9824-4D7B-932A-1DEF4B038F06}" sibTransId="{BC614E02-D6E7-4CE5-A43F-3E1D261348BD}"/>
    <dgm:cxn modelId="{0284EF0E-4AF8-4005-AF29-02E81F6CA391}" srcId="{62C8B6D7-23E3-4424-B839-BA0697E16BF4}" destId="{1E114CBE-5B25-4D55-8A3B-566BD0F7F10F}" srcOrd="0" destOrd="0" parTransId="{B2140D85-3958-40A1-B545-5788CEF2668B}" sibTransId="{1602B716-A32C-4E3D-B47C-FE5A064AA6B2}"/>
    <dgm:cxn modelId="{054C34DA-2969-4FAF-9860-0420D3A06782}" srcId="{62C8B6D7-23E3-4424-B839-BA0697E16BF4}" destId="{9763D80A-F51A-42D0-93FD-364DE311B09B}" srcOrd="1" destOrd="0" parTransId="{1F1FA08A-ACBC-4885-9480-F383E06F6A96}" sibTransId="{7EAB0FCD-5A40-4078-9C2A-6CC50374FD55}"/>
    <dgm:cxn modelId="{F4781283-730C-41FC-A109-DAFE5C10C740}" type="presParOf" srcId="{D7402B56-F54C-47AC-9776-95D9F5A77AFC}" destId="{25C33EA2-B507-47E2-AA29-AD827143BDD8}" srcOrd="0" destOrd="0" presId="urn:microsoft.com/office/officeart/2005/8/layout/vList2"/>
    <dgm:cxn modelId="{F4340273-A2C6-476D-A856-D1DF99C88643}" type="presParOf" srcId="{D7402B56-F54C-47AC-9776-95D9F5A77AFC}" destId="{DD88E917-758D-4E51-9735-0A7F59845F64}" srcOrd="1" destOrd="0" presId="urn:microsoft.com/office/officeart/2005/8/layout/vList2"/>
    <dgm:cxn modelId="{7A931A8C-9C77-4BED-9760-66291E5E2C9D}" type="presParOf" srcId="{D7402B56-F54C-47AC-9776-95D9F5A77AFC}" destId="{05D0F61E-AC54-42E9-88F2-59A0789969B2}" srcOrd="2" destOrd="0" presId="urn:microsoft.com/office/officeart/2005/8/layout/vList2"/>
    <dgm:cxn modelId="{8DD065B9-CD0A-47E9-BF48-C84190235580}" type="presParOf" srcId="{D7402B56-F54C-47AC-9776-95D9F5A77AFC}" destId="{D9CCE64B-42F7-43A5-B29B-0A98576DE815}" srcOrd="3" destOrd="0" presId="urn:microsoft.com/office/officeart/2005/8/layout/vList2"/>
    <dgm:cxn modelId="{DFC79405-CAB4-4FC6-BFF9-EE2914AB7396}" type="presParOf" srcId="{D7402B56-F54C-47AC-9776-95D9F5A77AFC}" destId="{E35EB92F-E7BE-48A9-87C4-E9A1BD53CC65}" srcOrd="4" destOrd="0" presId="urn:microsoft.com/office/officeart/2005/8/layout/vList2"/>
    <dgm:cxn modelId="{E0EF4F13-F352-434B-A7A0-757EA1408B29}" type="presParOf" srcId="{D7402B56-F54C-47AC-9776-95D9F5A77AFC}" destId="{683DD58E-D662-4A69-A8B1-64A3D5AF3FAE}" srcOrd="5" destOrd="0" presId="urn:microsoft.com/office/officeart/2005/8/layout/vList2"/>
    <dgm:cxn modelId="{A66FA67D-ED30-4EA8-8339-76BF92677D62}" type="presParOf" srcId="{D7402B56-F54C-47AC-9776-95D9F5A77AFC}" destId="{77EFC85F-D5DD-40C0-94E2-7D9F3FFB0D6C}" srcOrd="6" destOrd="0" presId="urn:microsoft.com/office/officeart/2005/8/layout/vList2"/>
    <dgm:cxn modelId="{BF93E0D3-846E-401A-ABEE-E742E56BC92A}" type="presParOf" srcId="{D7402B56-F54C-47AC-9776-95D9F5A77AFC}" destId="{A6AF357B-1134-4386-A412-545290D007B5}" srcOrd="7" destOrd="0" presId="urn:microsoft.com/office/officeart/2005/8/layout/vList2"/>
    <dgm:cxn modelId="{D5B399F1-4D0C-4D29-9354-581EAC18DAAD}" type="presParOf" srcId="{D7402B56-F54C-47AC-9776-95D9F5A77AFC}" destId="{910C1A67-BB21-4CEF-A410-ABF3F8E01CB3}" srcOrd="8" destOrd="0" presId="urn:microsoft.com/office/officeart/2005/8/layout/vList2"/>
    <dgm:cxn modelId="{F7990BE4-F6D3-4709-A532-042CC9B7E65E}" type="presParOf" srcId="{D7402B56-F54C-47AC-9776-95D9F5A77AFC}" destId="{C691B504-4A98-495C-BCAB-FE8259614738}" srcOrd="9" destOrd="0" presId="urn:microsoft.com/office/officeart/2005/8/layout/vList2"/>
    <dgm:cxn modelId="{7C7B5C9F-211A-4209-B3D6-0E9F10A15E60}" type="presParOf" srcId="{D7402B56-F54C-47AC-9776-95D9F5A77AFC}" destId="{8EE8FE0A-6AB5-45D4-8351-8C10CD4F47DA}" srcOrd="1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B90F54-7432-4D44-8376-5362BF5F99EE}" type="doc">
      <dgm:prSet loTypeId="urn:microsoft.com/office/officeart/2005/8/layout/venn3" loCatId="relationship" qsTypeId="urn:microsoft.com/office/officeart/2005/8/quickstyle/3d4" qsCatId="3D" csTypeId="urn:microsoft.com/office/officeart/2005/8/colors/colorful4" csCatId="colorful" phldr="1"/>
      <dgm:spPr/>
      <dgm:t>
        <a:bodyPr/>
        <a:lstStyle/>
        <a:p>
          <a:endParaRPr lang="zh-TW" altLang="en-US"/>
        </a:p>
      </dgm:t>
    </dgm:pt>
    <dgm:pt modelId="{93D0D230-02DF-4F78-8D2F-F194C97B49CC}">
      <dgm:prSet>
        <dgm:style>
          <a:lnRef idx="0">
            <a:schemeClr val="accent2"/>
          </a:lnRef>
          <a:fillRef idx="3">
            <a:schemeClr val="accent2"/>
          </a:fillRef>
          <a:effectRef idx="3">
            <a:schemeClr val="accent2"/>
          </a:effectRef>
          <a:fontRef idx="minor">
            <a:schemeClr val="lt1"/>
          </a:fontRef>
        </dgm:style>
      </dgm:prSet>
      <dgm:spPr>
        <a:solidFill>
          <a:schemeClr val="tx2">
            <a:lumMod val="75000"/>
          </a:schemeClr>
        </a:solidFill>
      </dgm:spPr>
      <dgm:t>
        <a:bodyPr/>
        <a:lstStyle/>
        <a:p>
          <a:pPr rtl="0"/>
          <a:r>
            <a:rPr lang="zh-TW" dirty="0" smtClean="0"/>
            <a:t>查帳</a:t>
          </a:r>
          <a:endParaRPr lang="en-US" dirty="0"/>
        </a:p>
      </dgm:t>
    </dgm:pt>
    <dgm:pt modelId="{3CC7D2A0-A33F-427C-ABE7-17AE16D3360C}" type="parTrans" cxnId="{CAB9D6D1-AE3C-4375-B9F3-01D15575E737}">
      <dgm:prSet/>
      <dgm:spPr/>
      <dgm:t>
        <a:bodyPr/>
        <a:lstStyle/>
        <a:p>
          <a:endParaRPr lang="zh-TW" altLang="en-US"/>
        </a:p>
      </dgm:t>
    </dgm:pt>
    <dgm:pt modelId="{D44E58CF-3475-4834-B0DE-0738FF7749EE}" type="sibTrans" cxnId="{CAB9D6D1-AE3C-4375-B9F3-01D15575E737}">
      <dgm:prSet/>
      <dgm:spPr/>
      <dgm:t>
        <a:bodyPr/>
        <a:lstStyle/>
        <a:p>
          <a:endParaRPr lang="zh-TW" altLang="en-US"/>
        </a:p>
      </dgm:t>
    </dgm:pt>
    <dgm:pt modelId="{B319D234-983D-43CE-B820-26EDAA4FF5D0}">
      <dgm:prSet>
        <dgm:style>
          <a:lnRef idx="0">
            <a:schemeClr val="accent2"/>
          </a:lnRef>
          <a:fillRef idx="3">
            <a:schemeClr val="accent2"/>
          </a:fillRef>
          <a:effectRef idx="3">
            <a:schemeClr val="accent2"/>
          </a:effectRef>
          <a:fontRef idx="minor">
            <a:schemeClr val="lt1"/>
          </a:fontRef>
        </dgm:style>
      </dgm:prSet>
      <dgm:spPr>
        <a:solidFill>
          <a:schemeClr val="accent4">
            <a:lumMod val="50000"/>
          </a:schemeClr>
        </a:solidFill>
        <a:ln>
          <a:noFill/>
        </a:ln>
      </dgm:spPr>
      <dgm:t>
        <a:bodyPr/>
        <a:lstStyle/>
        <a:p>
          <a:pPr rtl="0"/>
          <a:r>
            <a:rPr lang="zh-TW" dirty="0" smtClean="0"/>
            <a:t>稅務規劃</a:t>
          </a:r>
          <a:endParaRPr lang="en-US" dirty="0"/>
        </a:p>
      </dgm:t>
    </dgm:pt>
    <dgm:pt modelId="{3B890E92-8700-49AC-B1A7-82BD5FEC4B54}" type="parTrans" cxnId="{D174B238-7D0A-4BAF-A453-95B0A5AF2CC8}">
      <dgm:prSet/>
      <dgm:spPr/>
      <dgm:t>
        <a:bodyPr/>
        <a:lstStyle/>
        <a:p>
          <a:endParaRPr lang="zh-TW" altLang="en-US"/>
        </a:p>
      </dgm:t>
    </dgm:pt>
    <dgm:pt modelId="{9EB4C3B3-F246-4077-868E-CC263C90D587}" type="sibTrans" cxnId="{D174B238-7D0A-4BAF-A453-95B0A5AF2CC8}">
      <dgm:prSet/>
      <dgm:spPr/>
      <dgm:t>
        <a:bodyPr/>
        <a:lstStyle/>
        <a:p>
          <a:endParaRPr lang="zh-TW" altLang="en-US"/>
        </a:p>
      </dgm:t>
    </dgm:pt>
    <dgm:pt modelId="{41CB273A-CFC2-456C-82ED-113F239F9876}">
      <dgm:prSet>
        <dgm:style>
          <a:lnRef idx="0">
            <a:schemeClr val="accent2"/>
          </a:lnRef>
          <a:fillRef idx="3">
            <a:schemeClr val="accent2"/>
          </a:fillRef>
          <a:effectRef idx="3">
            <a:schemeClr val="accent2"/>
          </a:effectRef>
          <a:fontRef idx="minor">
            <a:schemeClr val="lt1"/>
          </a:fontRef>
        </dgm:style>
      </dgm:prSet>
      <dgm:spPr>
        <a:solidFill>
          <a:schemeClr val="accent4">
            <a:lumMod val="60000"/>
            <a:lumOff val="40000"/>
          </a:schemeClr>
        </a:solidFill>
      </dgm:spPr>
      <dgm:t>
        <a:bodyPr/>
        <a:lstStyle/>
        <a:p>
          <a:pPr rtl="0"/>
          <a:r>
            <a:rPr lang="zh-TW" dirty="0" smtClean="0"/>
            <a:t>工商登記</a:t>
          </a:r>
          <a:endParaRPr lang="en-US" dirty="0"/>
        </a:p>
      </dgm:t>
    </dgm:pt>
    <dgm:pt modelId="{4FD292A0-CCC6-498F-8D1C-22F74FFB4ACD}" type="parTrans" cxnId="{3982F0D5-6BE3-4398-BAF0-55A598463021}">
      <dgm:prSet/>
      <dgm:spPr/>
      <dgm:t>
        <a:bodyPr/>
        <a:lstStyle/>
        <a:p>
          <a:endParaRPr lang="zh-TW" altLang="en-US"/>
        </a:p>
      </dgm:t>
    </dgm:pt>
    <dgm:pt modelId="{61398DDB-EFC5-42DB-9F99-68BD43BEF6F3}" type="sibTrans" cxnId="{3982F0D5-6BE3-4398-BAF0-55A598463021}">
      <dgm:prSet/>
      <dgm:spPr/>
      <dgm:t>
        <a:bodyPr/>
        <a:lstStyle/>
        <a:p>
          <a:endParaRPr lang="zh-TW" altLang="en-US"/>
        </a:p>
      </dgm:t>
    </dgm:pt>
    <dgm:pt modelId="{7C97E5DB-700B-4C0B-A950-A391B8EB102D}">
      <dgm:prSet>
        <dgm:style>
          <a:lnRef idx="0">
            <a:schemeClr val="accent2"/>
          </a:lnRef>
          <a:fillRef idx="3">
            <a:schemeClr val="accent2"/>
          </a:fillRef>
          <a:effectRef idx="3">
            <a:schemeClr val="accent2"/>
          </a:effectRef>
          <a:fontRef idx="minor">
            <a:schemeClr val="lt1"/>
          </a:fontRef>
        </dgm:style>
      </dgm:prSet>
      <dgm:spPr>
        <a:solidFill>
          <a:schemeClr val="accent6">
            <a:lumMod val="50000"/>
          </a:schemeClr>
        </a:solidFill>
      </dgm:spPr>
      <dgm:t>
        <a:bodyPr/>
        <a:lstStyle/>
        <a:p>
          <a:pPr rtl="0"/>
          <a:r>
            <a:rPr lang="zh-TW" dirty="0" smtClean="0"/>
            <a:t>管理諮詢</a:t>
          </a:r>
          <a:endParaRPr lang="en-US" dirty="0"/>
        </a:p>
      </dgm:t>
    </dgm:pt>
    <dgm:pt modelId="{2F7884FE-9802-45B7-99D4-D45260047B47}" type="parTrans" cxnId="{1C5CF9D3-7F94-445B-861F-2CBDA2B84448}">
      <dgm:prSet/>
      <dgm:spPr/>
      <dgm:t>
        <a:bodyPr/>
        <a:lstStyle/>
        <a:p>
          <a:endParaRPr lang="zh-TW" altLang="en-US"/>
        </a:p>
      </dgm:t>
    </dgm:pt>
    <dgm:pt modelId="{EA5DCE03-5FF2-4686-B287-23E6265F361B}" type="sibTrans" cxnId="{1C5CF9D3-7F94-445B-861F-2CBDA2B84448}">
      <dgm:prSet/>
      <dgm:spPr/>
      <dgm:t>
        <a:bodyPr/>
        <a:lstStyle/>
        <a:p>
          <a:endParaRPr lang="zh-TW" altLang="en-US"/>
        </a:p>
      </dgm:t>
    </dgm:pt>
    <dgm:pt modelId="{847DAD30-5688-4E4B-B96D-F21988049D0C}">
      <dgm:prSet>
        <dgm:style>
          <a:lnRef idx="1">
            <a:schemeClr val="accent2"/>
          </a:lnRef>
          <a:fillRef idx="3">
            <a:schemeClr val="accent2"/>
          </a:fillRef>
          <a:effectRef idx="2">
            <a:schemeClr val="accent2"/>
          </a:effectRef>
          <a:fontRef idx="minor">
            <a:schemeClr val="lt1"/>
          </a:fontRef>
        </dgm:style>
      </dgm:prSet>
      <dgm:spPr>
        <a:solidFill>
          <a:schemeClr val="accent6">
            <a:lumMod val="75000"/>
          </a:schemeClr>
        </a:solidFill>
      </dgm:spPr>
      <dgm:t>
        <a:bodyPr/>
        <a:lstStyle/>
        <a:p>
          <a:pPr rtl="0"/>
          <a:r>
            <a:rPr lang="zh-TW" dirty="0" smtClean="0"/>
            <a:t>財務</a:t>
          </a:r>
          <a:endParaRPr lang="en-US" dirty="0"/>
        </a:p>
      </dgm:t>
    </dgm:pt>
    <dgm:pt modelId="{52030EFB-6211-44F9-A008-3E7CD9238592}" type="parTrans" cxnId="{2B2C0BC6-D611-4E5E-9BC0-1E9D312FA127}">
      <dgm:prSet/>
      <dgm:spPr/>
      <dgm:t>
        <a:bodyPr/>
        <a:lstStyle/>
        <a:p>
          <a:endParaRPr lang="zh-TW" altLang="en-US"/>
        </a:p>
      </dgm:t>
    </dgm:pt>
    <dgm:pt modelId="{E95689D3-6B4F-4586-88F4-0AA32596C520}" type="sibTrans" cxnId="{2B2C0BC6-D611-4E5E-9BC0-1E9D312FA127}">
      <dgm:prSet/>
      <dgm:spPr/>
      <dgm:t>
        <a:bodyPr/>
        <a:lstStyle/>
        <a:p>
          <a:endParaRPr lang="zh-TW" altLang="en-US"/>
        </a:p>
      </dgm:t>
    </dgm:pt>
    <dgm:pt modelId="{FEF099E5-55B7-4B98-BABB-B5E0712AC54C}">
      <dgm:prSet>
        <dgm:style>
          <a:lnRef idx="0">
            <a:schemeClr val="accent5"/>
          </a:lnRef>
          <a:fillRef idx="3">
            <a:schemeClr val="accent5"/>
          </a:fillRef>
          <a:effectRef idx="3">
            <a:schemeClr val="accent5"/>
          </a:effectRef>
          <a:fontRef idx="minor">
            <a:schemeClr val="lt1"/>
          </a:fontRef>
        </dgm:style>
      </dgm:prSet>
      <dgm:spPr>
        <a:gradFill flip="none" rotWithShape="0">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1"/>
          <a:tileRect/>
        </a:gradFill>
      </dgm:spPr>
      <dgm:t>
        <a:bodyPr/>
        <a:lstStyle/>
        <a:p>
          <a:pPr rtl="0"/>
          <a:r>
            <a:rPr lang="zh-TW" dirty="0" smtClean="0"/>
            <a:t>會計</a:t>
          </a:r>
          <a:endParaRPr lang="en-US" dirty="0"/>
        </a:p>
      </dgm:t>
    </dgm:pt>
    <dgm:pt modelId="{AC3E0B99-C0B9-4BA2-B93B-8EF55F45CA45}" type="parTrans" cxnId="{633692F6-E3FF-496E-8FBC-634C3AB1CECC}">
      <dgm:prSet/>
      <dgm:spPr/>
      <dgm:t>
        <a:bodyPr/>
        <a:lstStyle/>
        <a:p>
          <a:endParaRPr lang="zh-TW" altLang="en-US"/>
        </a:p>
      </dgm:t>
    </dgm:pt>
    <dgm:pt modelId="{A91CA7A4-215D-4204-AE21-FFAAB8348487}" type="sibTrans" cxnId="{633692F6-E3FF-496E-8FBC-634C3AB1CECC}">
      <dgm:prSet/>
      <dgm:spPr/>
      <dgm:t>
        <a:bodyPr/>
        <a:lstStyle/>
        <a:p>
          <a:endParaRPr lang="zh-TW" altLang="en-US"/>
        </a:p>
      </dgm:t>
    </dgm:pt>
    <dgm:pt modelId="{4BCCE8F1-F255-4E10-8369-D5466778C2F7}">
      <dgm:prSet>
        <dgm:style>
          <a:lnRef idx="0">
            <a:schemeClr val="accent4"/>
          </a:lnRef>
          <a:fillRef idx="3">
            <a:schemeClr val="accent4"/>
          </a:fillRef>
          <a:effectRef idx="3">
            <a:schemeClr val="accent4"/>
          </a:effectRef>
          <a:fontRef idx="minor">
            <a:schemeClr val="lt1"/>
          </a:fontRef>
        </dgm:style>
      </dgm:prSet>
      <dgm:spPr>
        <a:gradFill flip="none" rotWithShape="0">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1"/>
          <a:tileRect/>
        </a:gradFill>
      </dgm:spPr>
      <dgm:t>
        <a:bodyPr/>
        <a:lstStyle/>
        <a:p>
          <a:pPr rtl="0"/>
          <a:r>
            <a:rPr lang="zh-TW" dirty="0" smtClean="0"/>
            <a:t>成本</a:t>
          </a:r>
          <a:endParaRPr lang="en-US" dirty="0"/>
        </a:p>
      </dgm:t>
    </dgm:pt>
    <dgm:pt modelId="{70ABA561-FBA2-4572-A8CD-7723DC1CC2FC}" type="parTrans" cxnId="{F36D0E49-AB33-41BA-9536-031B47ACF03A}">
      <dgm:prSet/>
      <dgm:spPr/>
      <dgm:t>
        <a:bodyPr/>
        <a:lstStyle/>
        <a:p>
          <a:endParaRPr lang="zh-TW" altLang="en-US"/>
        </a:p>
      </dgm:t>
    </dgm:pt>
    <dgm:pt modelId="{FECE2C69-E797-49D1-91F6-E3A7A7F3DCDB}" type="sibTrans" cxnId="{F36D0E49-AB33-41BA-9536-031B47ACF03A}">
      <dgm:prSet/>
      <dgm:spPr/>
      <dgm:t>
        <a:bodyPr/>
        <a:lstStyle/>
        <a:p>
          <a:endParaRPr lang="zh-TW" altLang="en-US"/>
        </a:p>
      </dgm:t>
    </dgm:pt>
    <dgm:pt modelId="{D6CAB050-D16D-4111-876A-240EEDACD4D1}">
      <dgm:prSet>
        <dgm:style>
          <a:lnRef idx="0">
            <a:schemeClr val="accent3"/>
          </a:lnRef>
          <a:fillRef idx="3">
            <a:schemeClr val="accent3"/>
          </a:fillRef>
          <a:effectRef idx="3">
            <a:schemeClr val="accent3"/>
          </a:effectRef>
          <a:fontRef idx="minor">
            <a:schemeClr val="lt1"/>
          </a:fontRef>
        </dgm:style>
      </dgm:prSet>
      <dgm:spPr>
        <a:gradFill flip="none" rotWithShape="0">
          <a:gsLst>
            <a:gs pos="0">
              <a:schemeClr val="accent3">
                <a:shade val="51000"/>
                <a:satMod val="130000"/>
              </a:schemeClr>
            </a:gs>
            <a:gs pos="80000">
              <a:schemeClr val="accent3">
                <a:shade val="93000"/>
                <a:satMod val="130000"/>
              </a:schemeClr>
            </a:gs>
            <a:gs pos="100000">
              <a:schemeClr val="accent3">
                <a:shade val="94000"/>
                <a:satMod val="135000"/>
              </a:schemeClr>
            </a:gs>
          </a:gsLst>
          <a:lin ang="13500000" scaled="1"/>
          <a:tileRect/>
        </a:gradFill>
      </dgm:spPr>
      <dgm:t>
        <a:bodyPr/>
        <a:lstStyle/>
        <a:p>
          <a:pPr rtl="0"/>
          <a:r>
            <a:rPr lang="zh-TW" dirty="0" smtClean="0"/>
            <a:t>審計</a:t>
          </a:r>
          <a:endParaRPr lang="en-US" dirty="0"/>
        </a:p>
      </dgm:t>
    </dgm:pt>
    <dgm:pt modelId="{6DD81EC8-F12F-47F1-B471-FEF99465F51B}" type="parTrans" cxnId="{E1F271E8-6469-4AC1-832E-A2A8A6EE8689}">
      <dgm:prSet/>
      <dgm:spPr/>
      <dgm:t>
        <a:bodyPr/>
        <a:lstStyle/>
        <a:p>
          <a:endParaRPr lang="zh-TW" altLang="en-US"/>
        </a:p>
      </dgm:t>
    </dgm:pt>
    <dgm:pt modelId="{9CF7B1F4-9915-4ECF-8D5F-438BB71AD93E}" type="sibTrans" cxnId="{E1F271E8-6469-4AC1-832E-A2A8A6EE8689}">
      <dgm:prSet/>
      <dgm:spPr/>
      <dgm:t>
        <a:bodyPr/>
        <a:lstStyle/>
        <a:p>
          <a:endParaRPr lang="zh-TW" altLang="en-US"/>
        </a:p>
      </dgm:t>
    </dgm:pt>
    <dgm:pt modelId="{446B15B2-365B-497C-AC88-681FA6A04653}">
      <dgm:prSet>
        <dgm:style>
          <a:lnRef idx="0">
            <a:schemeClr val="accent2"/>
          </a:lnRef>
          <a:fillRef idx="3">
            <a:schemeClr val="accent2"/>
          </a:fillRef>
          <a:effectRef idx="3">
            <a:schemeClr val="accent2"/>
          </a:effectRef>
          <a:fontRef idx="minor">
            <a:schemeClr val="lt1"/>
          </a:fontRef>
        </dgm:style>
      </dgm:prSet>
      <dgm:spPr>
        <a:gradFill flip="none" rotWithShape="0">
          <a:gsLst>
            <a:gs pos="0">
              <a:schemeClr val="accent2">
                <a:shade val="51000"/>
                <a:satMod val="130000"/>
              </a:schemeClr>
            </a:gs>
            <a:gs pos="80000">
              <a:schemeClr val="accent2">
                <a:shade val="93000"/>
                <a:satMod val="130000"/>
              </a:schemeClr>
            </a:gs>
            <a:gs pos="100000">
              <a:schemeClr val="accent2">
                <a:shade val="94000"/>
                <a:satMod val="135000"/>
              </a:schemeClr>
            </a:gs>
          </a:gsLst>
          <a:lin ang="18900000" scaled="1"/>
          <a:tileRect/>
        </a:gradFill>
      </dgm:spPr>
      <dgm:t>
        <a:bodyPr/>
        <a:lstStyle/>
        <a:p>
          <a:pPr rtl="0"/>
          <a:r>
            <a:rPr lang="zh-TW" dirty="0" smtClean="0"/>
            <a:t>投資分析</a:t>
          </a:r>
          <a:endParaRPr lang="zh-TW" dirty="0"/>
        </a:p>
      </dgm:t>
    </dgm:pt>
    <dgm:pt modelId="{D2CF616D-CDE4-425D-A439-5461848279C0}" type="parTrans" cxnId="{674987F8-1EFA-4A9E-B6D2-4F0B8760CE6D}">
      <dgm:prSet/>
      <dgm:spPr/>
      <dgm:t>
        <a:bodyPr/>
        <a:lstStyle/>
        <a:p>
          <a:endParaRPr lang="zh-TW" altLang="en-US"/>
        </a:p>
      </dgm:t>
    </dgm:pt>
    <dgm:pt modelId="{1B910B26-83F9-46DA-9714-E65BC03E39A1}" type="sibTrans" cxnId="{674987F8-1EFA-4A9E-B6D2-4F0B8760CE6D}">
      <dgm:prSet/>
      <dgm:spPr/>
      <dgm:t>
        <a:bodyPr/>
        <a:lstStyle/>
        <a:p>
          <a:endParaRPr lang="zh-TW" altLang="en-US"/>
        </a:p>
      </dgm:t>
    </dgm:pt>
    <dgm:pt modelId="{F9426044-55FB-40BA-A76C-3C4010F386FB}" type="pres">
      <dgm:prSet presAssocID="{22B90F54-7432-4D44-8376-5362BF5F99EE}" presName="Name0" presStyleCnt="0">
        <dgm:presLayoutVars>
          <dgm:dir/>
          <dgm:resizeHandles val="exact"/>
        </dgm:presLayoutVars>
      </dgm:prSet>
      <dgm:spPr/>
    </dgm:pt>
    <dgm:pt modelId="{F2435FBF-5279-4E6A-8C33-CFA7A36AC6F9}" type="pres">
      <dgm:prSet presAssocID="{93D0D230-02DF-4F78-8D2F-F194C97B49CC}" presName="Name5" presStyleLbl="vennNode1" presStyleIdx="0" presStyleCnt="9">
        <dgm:presLayoutVars>
          <dgm:bulletEnabled val="1"/>
        </dgm:presLayoutVars>
      </dgm:prSet>
      <dgm:spPr/>
    </dgm:pt>
    <dgm:pt modelId="{4208495C-1B0A-43B5-93E7-37B9C1D8546B}" type="pres">
      <dgm:prSet presAssocID="{D44E58CF-3475-4834-B0DE-0738FF7749EE}" presName="space" presStyleCnt="0"/>
      <dgm:spPr/>
    </dgm:pt>
    <dgm:pt modelId="{755B7C20-6788-4434-9FF0-39ECC0EC4855}" type="pres">
      <dgm:prSet presAssocID="{B319D234-983D-43CE-B820-26EDAA4FF5D0}" presName="Name5" presStyleLbl="vennNode1" presStyleIdx="1" presStyleCnt="9">
        <dgm:presLayoutVars>
          <dgm:bulletEnabled val="1"/>
        </dgm:presLayoutVars>
      </dgm:prSet>
      <dgm:spPr/>
    </dgm:pt>
    <dgm:pt modelId="{BA04D405-B2BA-421D-994E-33D85C126CF2}" type="pres">
      <dgm:prSet presAssocID="{9EB4C3B3-F246-4077-868E-CC263C90D587}" presName="space" presStyleCnt="0"/>
      <dgm:spPr/>
    </dgm:pt>
    <dgm:pt modelId="{F6658FAE-1E61-4D5C-92FE-D3BDC8332F39}" type="pres">
      <dgm:prSet presAssocID="{41CB273A-CFC2-456C-82ED-113F239F9876}" presName="Name5" presStyleLbl="vennNode1" presStyleIdx="2" presStyleCnt="9">
        <dgm:presLayoutVars>
          <dgm:bulletEnabled val="1"/>
        </dgm:presLayoutVars>
      </dgm:prSet>
      <dgm:spPr/>
    </dgm:pt>
    <dgm:pt modelId="{8D2D0502-D77E-450C-8A15-12A9F3C50E25}" type="pres">
      <dgm:prSet presAssocID="{61398DDB-EFC5-42DB-9F99-68BD43BEF6F3}" presName="space" presStyleCnt="0"/>
      <dgm:spPr/>
    </dgm:pt>
    <dgm:pt modelId="{EBD13887-9498-4F00-80DA-09AD62B7AA04}" type="pres">
      <dgm:prSet presAssocID="{7C97E5DB-700B-4C0B-A950-A391B8EB102D}" presName="Name5" presStyleLbl="vennNode1" presStyleIdx="3" presStyleCnt="9">
        <dgm:presLayoutVars>
          <dgm:bulletEnabled val="1"/>
        </dgm:presLayoutVars>
      </dgm:prSet>
      <dgm:spPr/>
    </dgm:pt>
    <dgm:pt modelId="{05B5191B-21B3-400A-910F-448927FB6F78}" type="pres">
      <dgm:prSet presAssocID="{EA5DCE03-5FF2-4686-B287-23E6265F361B}" presName="space" presStyleCnt="0"/>
      <dgm:spPr/>
    </dgm:pt>
    <dgm:pt modelId="{897FB4C2-365D-4FFA-9FB6-446EDD862AD3}" type="pres">
      <dgm:prSet presAssocID="{847DAD30-5688-4E4B-B96D-F21988049D0C}" presName="Name5" presStyleLbl="vennNode1" presStyleIdx="4" presStyleCnt="9">
        <dgm:presLayoutVars>
          <dgm:bulletEnabled val="1"/>
        </dgm:presLayoutVars>
      </dgm:prSet>
      <dgm:spPr/>
    </dgm:pt>
    <dgm:pt modelId="{FB0FCB79-289E-4EEF-A98D-D4371521622E}" type="pres">
      <dgm:prSet presAssocID="{E95689D3-6B4F-4586-88F4-0AA32596C520}" presName="space" presStyleCnt="0"/>
      <dgm:spPr/>
    </dgm:pt>
    <dgm:pt modelId="{A0E5CFF2-E691-48B0-9C6E-29E9EF6578D8}" type="pres">
      <dgm:prSet presAssocID="{FEF099E5-55B7-4B98-BABB-B5E0712AC54C}" presName="Name5" presStyleLbl="vennNode1" presStyleIdx="5" presStyleCnt="9">
        <dgm:presLayoutVars>
          <dgm:bulletEnabled val="1"/>
        </dgm:presLayoutVars>
      </dgm:prSet>
      <dgm:spPr/>
    </dgm:pt>
    <dgm:pt modelId="{F7275371-4379-4811-A6F3-95AEA4DE14E9}" type="pres">
      <dgm:prSet presAssocID="{A91CA7A4-215D-4204-AE21-FFAAB8348487}" presName="space" presStyleCnt="0"/>
      <dgm:spPr/>
    </dgm:pt>
    <dgm:pt modelId="{DCFCE95D-02E1-45F1-B3F8-EF66E54189E1}" type="pres">
      <dgm:prSet presAssocID="{4BCCE8F1-F255-4E10-8369-D5466778C2F7}" presName="Name5" presStyleLbl="vennNode1" presStyleIdx="6" presStyleCnt="9">
        <dgm:presLayoutVars>
          <dgm:bulletEnabled val="1"/>
        </dgm:presLayoutVars>
      </dgm:prSet>
      <dgm:spPr/>
    </dgm:pt>
    <dgm:pt modelId="{46BF2E6C-F940-43B3-8CB7-AA95FBA3022D}" type="pres">
      <dgm:prSet presAssocID="{FECE2C69-E797-49D1-91F6-E3A7A7F3DCDB}" presName="space" presStyleCnt="0"/>
      <dgm:spPr/>
    </dgm:pt>
    <dgm:pt modelId="{142AC11C-B3D0-4967-BC99-47C0FAF40A69}" type="pres">
      <dgm:prSet presAssocID="{D6CAB050-D16D-4111-876A-240EEDACD4D1}" presName="Name5" presStyleLbl="vennNode1" presStyleIdx="7" presStyleCnt="9">
        <dgm:presLayoutVars>
          <dgm:bulletEnabled val="1"/>
        </dgm:presLayoutVars>
      </dgm:prSet>
      <dgm:spPr/>
    </dgm:pt>
    <dgm:pt modelId="{D7A8B3B7-B402-47FD-9EB8-36F10817CC4C}" type="pres">
      <dgm:prSet presAssocID="{9CF7B1F4-9915-4ECF-8D5F-438BB71AD93E}" presName="space" presStyleCnt="0"/>
      <dgm:spPr/>
    </dgm:pt>
    <dgm:pt modelId="{CD92F01E-0907-4053-BF7D-82B19D85208E}" type="pres">
      <dgm:prSet presAssocID="{446B15B2-365B-497C-AC88-681FA6A04653}" presName="Name5" presStyleLbl="vennNode1" presStyleIdx="8" presStyleCnt="9">
        <dgm:presLayoutVars>
          <dgm:bulletEnabled val="1"/>
        </dgm:presLayoutVars>
      </dgm:prSet>
      <dgm:spPr/>
    </dgm:pt>
  </dgm:ptLst>
  <dgm:cxnLst>
    <dgm:cxn modelId="{D174B238-7D0A-4BAF-A453-95B0A5AF2CC8}" srcId="{22B90F54-7432-4D44-8376-5362BF5F99EE}" destId="{B319D234-983D-43CE-B820-26EDAA4FF5D0}" srcOrd="1" destOrd="0" parTransId="{3B890E92-8700-49AC-B1A7-82BD5FEC4B54}" sibTransId="{9EB4C3B3-F246-4077-868E-CC263C90D587}"/>
    <dgm:cxn modelId="{2E56205A-DDC1-40CC-9958-A4A4B1D421A0}" type="presOf" srcId="{4BCCE8F1-F255-4E10-8369-D5466778C2F7}" destId="{DCFCE95D-02E1-45F1-B3F8-EF66E54189E1}" srcOrd="0" destOrd="0" presId="urn:microsoft.com/office/officeart/2005/8/layout/venn3"/>
    <dgm:cxn modelId="{05236E9E-9D0B-4E87-9F45-360BB020CA92}" type="presOf" srcId="{D6CAB050-D16D-4111-876A-240EEDACD4D1}" destId="{142AC11C-B3D0-4967-BC99-47C0FAF40A69}" srcOrd="0" destOrd="0" presId="urn:microsoft.com/office/officeart/2005/8/layout/venn3"/>
    <dgm:cxn modelId="{42E9D703-656B-4DA7-854F-D6FBCC13AEFB}" type="presOf" srcId="{93D0D230-02DF-4F78-8D2F-F194C97B49CC}" destId="{F2435FBF-5279-4E6A-8C33-CFA7A36AC6F9}" srcOrd="0" destOrd="0" presId="urn:microsoft.com/office/officeart/2005/8/layout/venn3"/>
    <dgm:cxn modelId="{1C5CF9D3-7F94-445B-861F-2CBDA2B84448}" srcId="{22B90F54-7432-4D44-8376-5362BF5F99EE}" destId="{7C97E5DB-700B-4C0B-A950-A391B8EB102D}" srcOrd="3" destOrd="0" parTransId="{2F7884FE-9802-45B7-99D4-D45260047B47}" sibTransId="{EA5DCE03-5FF2-4686-B287-23E6265F361B}"/>
    <dgm:cxn modelId="{6FE06B88-9C29-40FA-8415-550CC1B2725F}" type="presOf" srcId="{446B15B2-365B-497C-AC88-681FA6A04653}" destId="{CD92F01E-0907-4053-BF7D-82B19D85208E}" srcOrd="0" destOrd="0" presId="urn:microsoft.com/office/officeart/2005/8/layout/venn3"/>
    <dgm:cxn modelId="{D25339ED-FA87-46BF-8B46-A2F10CB48866}" type="presOf" srcId="{41CB273A-CFC2-456C-82ED-113F239F9876}" destId="{F6658FAE-1E61-4D5C-92FE-D3BDC8332F39}" srcOrd="0" destOrd="0" presId="urn:microsoft.com/office/officeart/2005/8/layout/venn3"/>
    <dgm:cxn modelId="{13199137-A110-4769-83E4-FA16BBB37001}" type="presOf" srcId="{847DAD30-5688-4E4B-B96D-F21988049D0C}" destId="{897FB4C2-365D-4FFA-9FB6-446EDD862AD3}" srcOrd="0" destOrd="0" presId="urn:microsoft.com/office/officeart/2005/8/layout/venn3"/>
    <dgm:cxn modelId="{633692F6-E3FF-496E-8FBC-634C3AB1CECC}" srcId="{22B90F54-7432-4D44-8376-5362BF5F99EE}" destId="{FEF099E5-55B7-4B98-BABB-B5E0712AC54C}" srcOrd="5" destOrd="0" parTransId="{AC3E0B99-C0B9-4BA2-B93B-8EF55F45CA45}" sibTransId="{A91CA7A4-215D-4204-AE21-FFAAB8348487}"/>
    <dgm:cxn modelId="{CAB9D6D1-AE3C-4375-B9F3-01D15575E737}" srcId="{22B90F54-7432-4D44-8376-5362BF5F99EE}" destId="{93D0D230-02DF-4F78-8D2F-F194C97B49CC}" srcOrd="0" destOrd="0" parTransId="{3CC7D2A0-A33F-427C-ABE7-17AE16D3360C}" sibTransId="{D44E58CF-3475-4834-B0DE-0738FF7749EE}"/>
    <dgm:cxn modelId="{E1F271E8-6469-4AC1-832E-A2A8A6EE8689}" srcId="{22B90F54-7432-4D44-8376-5362BF5F99EE}" destId="{D6CAB050-D16D-4111-876A-240EEDACD4D1}" srcOrd="7" destOrd="0" parTransId="{6DD81EC8-F12F-47F1-B471-FEF99465F51B}" sibTransId="{9CF7B1F4-9915-4ECF-8D5F-438BB71AD93E}"/>
    <dgm:cxn modelId="{FA94D2D6-D664-4F98-8DD3-78B8549B313B}" type="presOf" srcId="{B319D234-983D-43CE-B820-26EDAA4FF5D0}" destId="{755B7C20-6788-4434-9FF0-39ECC0EC4855}" srcOrd="0" destOrd="0" presId="urn:microsoft.com/office/officeart/2005/8/layout/venn3"/>
    <dgm:cxn modelId="{4C7BD973-FC6F-4D69-A077-9E8167278E6E}" type="presOf" srcId="{22B90F54-7432-4D44-8376-5362BF5F99EE}" destId="{F9426044-55FB-40BA-A76C-3C4010F386FB}" srcOrd="0" destOrd="0" presId="urn:microsoft.com/office/officeart/2005/8/layout/venn3"/>
    <dgm:cxn modelId="{8A62A1FF-E0C6-47B8-A9D3-409E265CBFF9}" type="presOf" srcId="{7C97E5DB-700B-4C0B-A950-A391B8EB102D}" destId="{EBD13887-9498-4F00-80DA-09AD62B7AA04}" srcOrd="0" destOrd="0" presId="urn:microsoft.com/office/officeart/2005/8/layout/venn3"/>
    <dgm:cxn modelId="{2B2C0BC6-D611-4E5E-9BC0-1E9D312FA127}" srcId="{22B90F54-7432-4D44-8376-5362BF5F99EE}" destId="{847DAD30-5688-4E4B-B96D-F21988049D0C}" srcOrd="4" destOrd="0" parTransId="{52030EFB-6211-44F9-A008-3E7CD9238592}" sibTransId="{E95689D3-6B4F-4586-88F4-0AA32596C520}"/>
    <dgm:cxn modelId="{F36D0E49-AB33-41BA-9536-031B47ACF03A}" srcId="{22B90F54-7432-4D44-8376-5362BF5F99EE}" destId="{4BCCE8F1-F255-4E10-8369-D5466778C2F7}" srcOrd="6" destOrd="0" parTransId="{70ABA561-FBA2-4572-A8CD-7723DC1CC2FC}" sibTransId="{FECE2C69-E797-49D1-91F6-E3A7A7F3DCDB}"/>
    <dgm:cxn modelId="{674987F8-1EFA-4A9E-B6D2-4F0B8760CE6D}" srcId="{22B90F54-7432-4D44-8376-5362BF5F99EE}" destId="{446B15B2-365B-497C-AC88-681FA6A04653}" srcOrd="8" destOrd="0" parTransId="{D2CF616D-CDE4-425D-A439-5461848279C0}" sibTransId="{1B910B26-83F9-46DA-9714-E65BC03E39A1}"/>
    <dgm:cxn modelId="{46493CC6-1E86-4F83-B74A-539CCD7C009D}" type="presOf" srcId="{FEF099E5-55B7-4B98-BABB-B5E0712AC54C}" destId="{A0E5CFF2-E691-48B0-9C6E-29E9EF6578D8}" srcOrd="0" destOrd="0" presId="urn:microsoft.com/office/officeart/2005/8/layout/venn3"/>
    <dgm:cxn modelId="{3982F0D5-6BE3-4398-BAF0-55A598463021}" srcId="{22B90F54-7432-4D44-8376-5362BF5F99EE}" destId="{41CB273A-CFC2-456C-82ED-113F239F9876}" srcOrd="2" destOrd="0" parTransId="{4FD292A0-CCC6-498F-8D1C-22F74FFB4ACD}" sibTransId="{61398DDB-EFC5-42DB-9F99-68BD43BEF6F3}"/>
    <dgm:cxn modelId="{FA8EEB42-501D-4D7D-BF28-AF0D58BB7526}" type="presParOf" srcId="{F9426044-55FB-40BA-A76C-3C4010F386FB}" destId="{F2435FBF-5279-4E6A-8C33-CFA7A36AC6F9}" srcOrd="0" destOrd="0" presId="urn:microsoft.com/office/officeart/2005/8/layout/venn3"/>
    <dgm:cxn modelId="{2E4E8263-38EF-440C-953A-420FF52F6037}" type="presParOf" srcId="{F9426044-55FB-40BA-A76C-3C4010F386FB}" destId="{4208495C-1B0A-43B5-93E7-37B9C1D8546B}" srcOrd="1" destOrd="0" presId="urn:microsoft.com/office/officeart/2005/8/layout/venn3"/>
    <dgm:cxn modelId="{335BE3BD-71BF-46F6-BC8F-6EE1C3DB4E56}" type="presParOf" srcId="{F9426044-55FB-40BA-A76C-3C4010F386FB}" destId="{755B7C20-6788-4434-9FF0-39ECC0EC4855}" srcOrd="2" destOrd="0" presId="urn:microsoft.com/office/officeart/2005/8/layout/venn3"/>
    <dgm:cxn modelId="{C48965BC-0B63-4D66-B0B7-6618F8C394E6}" type="presParOf" srcId="{F9426044-55FB-40BA-A76C-3C4010F386FB}" destId="{BA04D405-B2BA-421D-994E-33D85C126CF2}" srcOrd="3" destOrd="0" presId="urn:microsoft.com/office/officeart/2005/8/layout/venn3"/>
    <dgm:cxn modelId="{E6B355B7-EF31-4645-A4EF-875198FD4E36}" type="presParOf" srcId="{F9426044-55FB-40BA-A76C-3C4010F386FB}" destId="{F6658FAE-1E61-4D5C-92FE-D3BDC8332F39}" srcOrd="4" destOrd="0" presId="urn:microsoft.com/office/officeart/2005/8/layout/venn3"/>
    <dgm:cxn modelId="{C711DA90-5744-413C-85A8-B00EB9588A8D}" type="presParOf" srcId="{F9426044-55FB-40BA-A76C-3C4010F386FB}" destId="{8D2D0502-D77E-450C-8A15-12A9F3C50E25}" srcOrd="5" destOrd="0" presId="urn:microsoft.com/office/officeart/2005/8/layout/venn3"/>
    <dgm:cxn modelId="{45E1F14D-4322-482C-BF23-1F622494829A}" type="presParOf" srcId="{F9426044-55FB-40BA-A76C-3C4010F386FB}" destId="{EBD13887-9498-4F00-80DA-09AD62B7AA04}" srcOrd="6" destOrd="0" presId="urn:microsoft.com/office/officeart/2005/8/layout/venn3"/>
    <dgm:cxn modelId="{A2422DE3-8511-47BC-AC65-2C3D72D0CCDE}" type="presParOf" srcId="{F9426044-55FB-40BA-A76C-3C4010F386FB}" destId="{05B5191B-21B3-400A-910F-448927FB6F78}" srcOrd="7" destOrd="0" presId="urn:microsoft.com/office/officeart/2005/8/layout/venn3"/>
    <dgm:cxn modelId="{D0D275E0-930B-45AB-B8DC-BD89D613E204}" type="presParOf" srcId="{F9426044-55FB-40BA-A76C-3C4010F386FB}" destId="{897FB4C2-365D-4FFA-9FB6-446EDD862AD3}" srcOrd="8" destOrd="0" presId="urn:microsoft.com/office/officeart/2005/8/layout/venn3"/>
    <dgm:cxn modelId="{120A4C9A-B0DE-422D-8859-170CCDC7D013}" type="presParOf" srcId="{F9426044-55FB-40BA-A76C-3C4010F386FB}" destId="{FB0FCB79-289E-4EEF-A98D-D4371521622E}" srcOrd="9" destOrd="0" presId="urn:microsoft.com/office/officeart/2005/8/layout/venn3"/>
    <dgm:cxn modelId="{0F9FBE46-49C7-4BFC-825F-6EE8156F62C2}" type="presParOf" srcId="{F9426044-55FB-40BA-A76C-3C4010F386FB}" destId="{A0E5CFF2-E691-48B0-9C6E-29E9EF6578D8}" srcOrd="10" destOrd="0" presId="urn:microsoft.com/office/officeart/2005/8/layout/venn3"/>
    <dgm:cxn modelId="{ECE28333-8AD4-4DCA-ACDE-2E52BACA5966}" type="presParOf" srcId="{F9426044-55FB-40BA-A76C-3C4010F386FB}" destId="{F7275371-4379-4811-A6F3-95AEA4DE14E9}" srcOrd="11" destOrd="0" presId="urn:microsoft.com/office/officeart/2005/8/layout/venn3"/>
    <dgm:cxn modelId="{432E7D40-5ED4-4C5B-996C-A940EAD1D7F5}" type="presParOf" srcId="{F9426044-55FB-40BA-A76C-3C4010F386FB}" destId="{DCFCE95D-02E1-45F1-B3F8-EF66E54189E1}" srcOrd="12" destOrd="0" presId="urn:microsoft.com/office/officeart/2005/8/layout/venn3"/>
    <dgm:cxn modelId="{40329FFB-D471-41DE-93BF-236F9584F628}" type="presParOf" srcId="{F9426044-55FB-40BA-A76C-3C4010F386FB}" destId="{46BF2E6C-F940-43B3-8CB7-AA95FBA3022D}" srcOrd="13" destOrd="0" presId="urn:microsoft.com/office/officeart/2005/8/layout/venn3"/>
    <dgm:cxn modelId="{1102DCFA-FDBB-4DD2-8FEF-F976EB2B6B47}" type="presParOf" srcId="{F9426044-55FB-40BA-A76C-3C4010F386FB}" destId="{142AC11C-B3D0-4967-BC99-47C0FAF40A69}" srcOrd="14" destOrd="0" presId="urn:microsoft.com/office/officeart/2005/8/layout/venn3"/>
    <dgm:cxn modelId="{2E911167-84F0-45EE-B6A0-0D20301D8AC4}" type="presParOf" srcId="{F9426044-55FB-40BA-A76C-3C4010F386FB}" destId="{D7A8B3B7-B402-47FD-9EB8-36F10817CC4C}" srcOrd="15" destOrd="0" presId="urn:microsoft.com/office/officeart/2005/8/layout/venn3"/>
    <dgm:cxn modelId="{9A74E094-E711-4295-811A-217870CFB449}" type="presParOf" srcId="{F9426044-55FB-40BA-A76C-3C4010F386FB}" destId="{CD92F01E-0907-4053-BF7D-82B19D85208E}" srcOrd="16" destOrd="0" presId="urn:microsoft.com/office/officeart/2005/8/layout/venn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F884DB-3396-428A-944F-FEEF4143AAF6}" type="doc">
      <dgm:prSet loTypeId="urn:microsoft.com/office/officeart/2005/8/layout/vList2" loCatId="list" qsTypeId="urn:microsoft.com/office/officeart/2005/8/quickstyle/3d2" qsCatId="3D" csTypeId="urn:microsoft.com/office/officeart/2005/8/colors/colorful4" csCatId="colorful" phldr="1"/>
      <dgm:spPr/>
      <dgm:t>
        <a:bodyPr/>
        <a:lstStyle/>
        <a:p>
          <a:endParaRPr lang="zh-TW" altLang="en-US"/>
        </a:p>
      </dgm:t>
    </dgm:pt>
    <dgm:pt modelId="{68514B43-CFCD-4D05-82E8-03B43BEB60AE}">
      <dgm:prSet custT="1"/>
      <dgm:spPr/>
      <dgm:t>
        <a:bodyPr/>
        <a:lstStyle/>
        <a:p>
          <a:pPr rtl="0">
            <a:lnSpc>
              <a:spcPts val="1900"/>
            </a:lnSpc>
          </a:pPr>
          <a:r>
            <a:rPr lang="zh-TW" sz="1800" dirty="0" smtClean="0"/>
            <a:t>工作性質：係專責處理強制執行事件、非訟事件以及破產及債務</a:t>
          </a:r>
          <a:endParaRPr lang="en-US" altLang="zh-TW" sz="1800" dirty="0" smtClean="0"/>
        </a:p>
        <a:p>
          <a:pPr rtl="0">
            <a:lnSpc>
              <a:spcPts val="1900"/>
            </a:lnSpc>
          </a:pPr>
          <a:r>
            <a:rPr lang="zh-TW" altLang="en-US" sz="1800" dirty="0" smtClean="0"/>
            <a:t>　　　　　</a:t>
          </a:r>
          <a:r>
            <a:rPr lang="zh-TW" sz="1800" dirty="0" smtClean="0"/>
            <a:t>清理事件等不具爭訟性、或者不涉及身份、實體權利</a:t>
          </a:r>
          <a:endParaRPr lang="en-US" altLang="zh-TW" sz="1800" dirty="0" smtClean="0"/>
        </a:p>
        <a:p>
          <a:pPr rtl="0">
            <a:lnSpc>
              <a:spcPts val="1900"/>
            </a:lnSpc>
          </a:pPr>
          <a:r>
            <a:rPr lang="zh-TW" altLang="en-US" sz="1800" dirty="0" smtClean="0"/>
            <a:t>　　　　　</a:t>
          </a:r>
          <a:r>
            <a:rPr lang="zh-TW" sz="1800" dirty="0" smtClean="0"/>
            <a:t>義務的事務，和法律事務組不同的是，財經事務組會</a:t>
          </a:r>
          <a:endParaRPr lang="en-US" altLang="zh-TW" sz="1800" dirty="0" smtClean="0"/>
        </a:p>
        <a:p>
          <a:pPr rtl="0">
            <a:lnSpc>
              <a:spcPts val="1900"/>
            </a:lnSpc>
          </a:pPr>
          <a:r>
            <a:rPr lang="zh-TW" altLang="en-US" sz="1800" dirty="0" smtClean="0"/>
            <a:t>　　　　　</a:t>
          </a:r>
          <a:r>
            <a:rPr lang="zh-TW" sz="1800" dirty="0" smtClean="0"/>
            <a:t>比較偏向於財稅或金融部分。</a:t>
          </a:r>
          <a:endParaRPr lang="en-US" sz="1800" dirty="0"/>
        </a:p>
      </dgm:t>
    </dgm:pt>
    <dgm:pt modelId="{F0AFC738-2CF2-489A-80D7-4D333437A21E}" type="parTrans" cxnId="{9EA418E9-0DEA-4D97-9467-4A515657DCFF}">
      <dgm:prSet/>
      <dgm:spPr/>
      <dgm:t>
        <a:bodyPr/>
        <a:lstStyle/>
        <a:p>
          <a:endParaRPr lang="zh-TW" altLang="en-US" sz="1800"/>
        </a:p>
      </dgm:t>
    </dgm:pt>
    <dgm:pt modelId="{471F257C-A728-4D4E-B813-D8E2924B1D9D}" type="sibTrans" cxnId="{9EA418E9-0DEA-4D97-9467-4A515657DCFF}">
      <dgm:prSet/>
      <dgm:spPr/>
      <dgm:t>
        <a:bodyPr/>
        <a:lstStyle/>
        <a:p>
          <a:endParaRPr lang="zh-TW" altLang="en-US" sz="1800"/>
        </a:p>
      </dgm:t>
    </dgm:pt>
    <dgm:pt modelId="{ADC1B56A-9E22-4180-9F0A-19E43B17593A}">
      <dgm:prSet custT="1"/>
      <dgm:spPr>
        <a:gradFill flip="none" rotWithShape="0">
          <a:gsLst>
            <a:gs pos="0">
              <a:srgbClr val="7030A0">
                <a:shade val="30000"/>
                <a:satMod val="115000"/>
              </a:srgbClr>
            </a:gs>
            <a:gs pos="50000">
              <a:srgbClr val="7030A0">
                <a:shade val="67500"/>
                <a:satMod val="115000"/>
              </a:srgbClr>
            </a:gs>
            <a:gs pos="100000">
              <a:srgbClr val="7030A0">
                <a:shade val="100000"/>
                <a:satMod val="115000"/>
              </a:srgbClr>
            </a:gs>
          </a:gsLst>
          <a:lin ang="18900000" scaled="1"/>
          <a:tileRect/>
        </a:gradFill>
      </dgm:spPr>
      <dgm:t>
        <a:bodyPr/>
        <a:lstStyle/>
        <a:p>
          <a:pPr rtl="0"/>
          <a:r>
            <a:rPr lang="zh-TW" altLang="en-US" sz="1800" dirty="0" smtClean="0"/>
            <a:t>分發單位：各地法院。</a:t>
          </a:r>
          <a:endParaRPr lang="zh-TW" altLang="en-US" sz="1800" dirty="0"/>
        </a:p>
      </dgm:t>
    </dgm:pt>
    <dgm:pt modelId="{AAA47761-2C52-42EB-B410-7385325A5237}" type="parTrans" cxnId="{491BC0F4-C145-4AD8-8EAD-5B22E5B36AB0}">
      <dgm:prSet/>
      <dgm:spPr/>
      <dgm:t>
        <a:bodyPr/>
        <a:lstStyle/>
        <a:p>
          <a:endParaRPr lang="zh-TW" altLang="en-US" sz="1800"/>
        </a:p>
      </dgm:t>
    </dgm:pt>
    <dgm:pt modelId="{1F00D635-FAE3-492F-ABB9-4D6D0F0B6F27}" type="sibTrans" cxnId="{491BC0F4-C145-4AD8-8EAD-5B22E5B36AB0}">
      <dgm:prSet/>
      <dgm:spPr/>
      <dgm:t>
        <a:bodyPr/>
        <a:lstStyle/>
        <a:p>
          <a:endParaRPr lang="zh-TW" altLang="en-US" sz="1800"/>
        </a:p>
      </dgm:t>
    </dgm:pt>
    <dgm:pt modelId="{CFF7593D-0DB3-418A-A95B-6BD9A2CA7099}" type="pres">
      <dgm:prSet presAssocID="{EFF884DB-3396-428A-944F-FEEF4143AAF6}" presName="linear" presStyleCnt="0">
        <dgm:presLayoutVars>
          <dgm:animLvl val="lvl"/>
          <dgm:resizeHandles val="exact"/>
        </dgm:presLayoutVars>
      </dgm:prSet>
      <dgm:spPr/>
    </dgm:pt>
    <dgm:pt modelId="{1D8B194F-CE6B-4523-A932-AE276F4249B9}" type="pres">
      <dgm:prSet presAssocID="{68514B43-CFCD-4D05-82E8-03B43BEB60AE}" presName="parentText" presStyleLbl="node1" presStyleIdx="0" presStyleCnt="2" custScaleY="301739">
        <dgm:presLayoutVars>
          <dgm:chMax val="0"/>
          <dgm:bulletEnabled val="1"/>
        </dgm:presLayoutVars>
      </dgm:prSet>
      <dgm:spPr>
        <a:prstGeom prst="snip1Rect">
          <a:avLst/>
        </a:prstGeom>
      </dgm:spPr>
      <dgm:t>
        <a:bodyPr/>
        <a:lstStyle/>
        <a:p>
          <a:endParaRPr lang="zh-TW" altLang="en-US"/>
        </a:p>
      </dgm:t>
    </dgm:pt>
    <dgm:pt modelId="{D01DFEE9-B5D4-4DBC-98FD-EAA8A51C0405}" type="pres">
      <dgm:prSet presAssocID="{471F257C-A728-4D4E-B813-D8E2924B1D9D}" presName="spacer" presStyleCnt="0"/>
      <dgm:spPr/>
    </dgm:pt>
    <dgm:pt modelId="{CAF631D2-0FFE-4856-998C-4A766C1C1071}" type="pres">
      <dgm:prSet presAssocID="{ADC1B56A-9E22-4180-9F0A-19E43B17593A}" presName="parentText" presStyleLbl="node1" presStyleIdx="1" presStyleCnt="2">
        <dgm:presLayoutVars>
          <dgm:chMax val="0"/>
          <dgm:bulletEnabled val="1"/>
        </dgm:presLayoutVars>
      </dgm:prSet>
      <dgm:spPr>
        <a:prstGeom prst="snip2DiagRect">
          <a:avLst/>
        </a:prstGeom>
      </dgm:spPr>
    </dgm:pt>
  </dgm:ptLst>
  <dgm:cxnLst>
    <dgm:cxn modelId="{694911FF-1A8C-4D6D-88A6-1ACDB0545384}" type="presOf" srcId="{68514B43-CFCD-4D05-82E8-03B43BEB60AE}" destId="{1D8B194F-CE6B-4523-A932-AE276F4249B9}" srcOrd="0" destOrd="0" presId="urn:microsoft.com/office/officeart/2005/8/layout/vList2"/>
    <dgm:cxn modelId="{D04296C4-12C2-4648-BD9F-6DFFF3877934}" type="presOf" srcId="{EFF884DB-3396-428A-944F-FEEF4143AAF6}" destId="{CFF7593D-0DB3-418A-A95B-6BD9A2CA7099}" srcOrd="0" destOrd="0" presId="urn:microsoft.com/office/officeart/2005/8/layout/vList2"/>
    <dgm:cxn modelId="{9EA418E9-0DEA-4D97-9467-4A515657DCFF}" srcId="{EFF884DB-3396-428A-944F-FEEF4143AAF6}" destId="{68514B43-CFCD-4D05-82E8-03B43BEB60AE}" srcOrd="0" destOrd="0" parTransId="{F0AFC738-2CF2-489A-80D7-4D333437A21E}" sibTransId="{471F257C-A728-4D4E-B813-D8E2924B1D9D}"/>
    <dgm:cxn modelId="{491BC0F4-C145-4AD8-8EAD-5B22E5B36AB0}" srcId="{EFF884DB-3396-428A-944F-FEEF4143AAF6}" destId="{ADC1B56A-9E22-4180-9F0A-19E43B17593A}" srcOrd="1" destOrd="0" parTransId="{AAA47761-2C52-42EB-B410-7385325A5237}" sibTransId="{1F00D635-FAE3-492F-ABB9-4D6D0F0B6F27}"/>
    <dgm:cxn modelId="{682F7A8B-1E23-468B-A451-A1792129C57B}" type="presOf" srcId="{ADC1B56A-9E22-4180-9F0A-19E43B17593A}" destId="{CAF631D2-0FFE-4856-998C-4A766C1C1071}" srcOrd="0" destOrd="0" presId="urn:microsoft.com/office/officeart/2005/8/layout/vList2"/>
    <dgm:cxn modelId="{64DA1DA3-E0E6-423F-AC81-54D4488AFA46}" type="presParOf" srcId="{CFF7593D-0DB3-418A-A95B-6BD9A2CA7099}" destId="{1D8B194F-CE6B-4523-A932-AE276F4249B9}" srcOrd="0" destOrd="0" presId="urn:microsoft.com/office/officeart/2005/8/layout/vList2"/>
    <dgm:cxn modelId="{FD5F5F82-D5EA-4D6A-8783-D04F62EF56C5}" type="presParOf" srcId="{CFF7593D-0DB3-418A-A95B-6BD9A2CA7099}" destId="{D01DFEE9-B5D4-4DBC-98FD-EAA8A51C0405}" srcOrd="1" destOrd="0" presId="urn:microsoft.com/office/officeart/2005/8/layout/vList2"/>
    <dgm:cxn modelId="{01FE1300-EE58-418D-A744-726DABD5EE05}" type="presParOf" srcId="{CFF7593D-0DB3-418A-A95B-6BD9A2CA7099}" destId="{CAF631D2-0FFE-4856-998C-4A766C1C1071}" srcOrd="2" destOrd="0" presId="urn:microsoft.com/office/officeart/2005/8/layout/vList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343EC1-B5E3-4BB2-818D-B7423DC50DB8}">
      <dsp:nvSpPr>
        <dsp:cNvPr id="0" name=""/>
        <dsp:cNvSpPr/>
      </dsp:nvSpPr>
      <dsp:spPr>
        <a:xfrm>
          <a:off x="1540" y="362430"/>
          <a:ext cx="1221745" cy="733047"/>
        </a:xfrm>
        <a:prstGeom prst="rect">
          <a:avLst/>
        </a:prstGeom>
        <a:gradFill flip="none" rotWithShape="0">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zh-TW" sz="1900" b="1" kern="1200" dirty="0" smtClean="0"/>
            <a:t>會計師</a:t>
          </a:r>
          <a:endParaRPr lang="zh-TW" sz="1900" kern="1200" dirty="0"/>
        </a:p>
      </dsp:txBody>
      <dsp:txXfrm>
        <a:off x="1540" y="362430"/>
        <a:ext cx="1221745" cy="733047"/>
      </dsp:txXfrm>
    </dsp:sp>
    <dsp:sp modelId="{D70BEEF5-77F4-491F-9883-46C4DDEC8E63}">
      <dsp:nvSpPr>
        <dsp:cNvPr id="0" name=""/>
        <dsp:cNvSpPr/>
      </dsp:nvSpPr>
      <dsp:spPr>
        <a:xfrm>
          <a:off x="1345459" y="362430"/>
          <a:ext cx="1221745" cy="73304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zh-TW" sz="1900" b="1" kern="1200" smtClean="0"/>
            <a:t>財務會計主任</a:t>
          </a:r>
          <a:endParaRPr lang="zh-TW" sz="1900" kern="1200"/>
        </a:p>
      </dsp:txBody>
      <dsp:txXfrm>
        <a:off x="1345459" y="362430"/>
        <a:ext cx="1221745" cy="733047"/>
      </dsp:txXfrm>
    </dsp:sp>
    <dsp:sp modelId="{88D4DE85-B748-4FFD-BFA5-A1ED50891167}">
      <dsp:nvSpPr>
        <dsp:cNvPr id="0" name=""/>
        <dsp:cNvSpPr/>
      </dsp:nvSpPr>
      <dsp:spPr>
        <a:xfrm>
          <a:off x="2689379" y="362430"/>
          <a:ext cx="1221745" cy="73304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zh-TW" sz="1900" b="1" kern="1200" smtClean="0"/>
            <a:t>稽核部經理</a:t>
          </a:r>
          <a:endParaRPr lang="zh-TW" sz="1900" kern="1200"/>
        </a:p>
      </dsp:txBody>
      <dsp:txXfrm>
        <a:off x="2689379" y="362430"/>
        <a:ext cx="1221745" cy="733047"/>
      </dsp:txXfrm>
    </dsp:sp>
    <dsp:sp modelId="{2A532613-1DF3-4C02-8796-E1B70EDEBE70}">
      <dsp:nvSpPr>
        <dsp:cNvPr id="0" name=""/>
        <dsp:cNvSpPr/>
      </dsp:nvSpPr>
      <dsp:spPr>
        <a:xfrm>
          <a:off x="4033298" y="362430"/>
          <a:ext cx="1221745" cy="73304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zh-TW" sz="1900" b="1" kern="1200" dirty="0" smtClean="0"/>
            <a:t>助理會計</a:t>
          </a:r>
          <a:endParaRPr lang="zh-TW" sz="1900" kern="1200" dirty="0"/>
        </a:p>
      </dsp:txBody>
      <dsp:txXfrm>
        <a:off x="4033298" y="362430"/>
        <a:ext cx="1221745" cy="733047"/>
      </dsp:txXfrm>
    </dsp:sp>
    <dsp:sp modelId="{B6780056-D6E4-404A-8127-F7B9B7EC40CE}">
      <dsp:nvSpPr>
        <dsp:cNvPr id="0" name=""/>
        <dsp:cNvSpPr/>
      </dsp:nvSpPr>
      <dsp:spPr>
        <a:xfrm>
          <a:off x="1540" y="1217652"/>
          <a:ext cx="1221745" cy="73304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zh-TW" sz="1900" b="1" kern="1200" dirty="0" smtClean="0"/>
            <a:t>政府會計審計人員</a:t>
          </a:r>
          <a:endParaRPr lang="zh-TW" sz="1900" kern="1200" dirty="0"/>
        </a:p>
      </dsp:txBody>
      <dsp:txXfrm>
        <a:off x="1540" y="1217652"/>
        <a:ext cx="1221745" cy="733047"/>
      </dsp:txXfrm>
    </dsp:sp>
    <dsp:sp modelId="{187DCF99-50C1-4775-9727-A6AE252E5CF3}">
      <dsp:nvSpPr>
        <dsp:cNvPr id="0" name=""/>
        <dsp:cNvSpPr/>
      </dsp:nvSpPr>
      <dsp:spPr>
        <a:xfrm>
          <a:off x="1345459" y="1217652"/>
          <a:ext cx="1221745" cy="733047"/>
        </a:xfrm>
        <a:prstGeom prst="rect">
          <a:avLst/>
        </a:prstGeom>
        <a:gradFill flip="none" rotWithShape="0">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08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zh-TW" sz="1900" b="1" kern="1200" dirty="0" smtClean="0"/>
            <a:t>記帳士</a:t>
          </a:r>
          <a:endParaRPr lang="zh-TW" sz="1900" kern="1200" dirty="0"/>
        </a:p>
      </dsp:txBody>
      <dsp:txXfrm>
        <a:off x="1345459" y="1217652"/>
        <a:ext cx="1221745" cy="733047"/>
      </dsp:txXfrm>
    </dsp:sp>
    <dsp:sp modelId="{A73ECF5A-E9B9-456E-A588-542351D6FF62}">
      <dsp:nvSpPr>
        <dsp:cNvPr id="0" name=""/>
        <dsp:cNvSpPr/>
      </dsp:nvSpPr>
      <dsp:spPr>
        <a:xfrm>
          <a:off x="2689379" y="1217652"/>
          <a:ext cx="1221745" cy="73304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zh-TW" sz="1900" b="1" kern="1200" dirty="0" smtClean="0"/>
            <a:t>稅務</a:t>
          </a:r>
          <a:r>
            <a:rPr lang="zh-TW" sz="1900" b="1" kern="1200" dirty="0" smtClean="0"/>
            <a:t>規劃師</a:t>
          </a:r>
          <a:endParaRPr lang="zh-TW" sz="1900" kern="1200" dirty="0"/>
        </a:p>
      </dsp:txBody>
      <dsp:txXfrm>
        <a:off x="2689379" y="1217652"/>
        <a:ext cx="1221745" cy="733047"/>
      </dsp:txXfrm>
    </dsp:sp>
    <dsp:sp modelId="{055782C4-7FFD-4E9A-84E4-320858D44B90}">
      <dsp:nvSpPr>
        <dsp:cNvPr id="0" name=""/>
        <dsp:cNvSpPr/>
      </dsp:nvSpPr>
      <dsp:spPr>
        <a:xfrm>
          <a:off x="4033298" y="1217652"/>
          <a:ext cx="1221745" cy="733047"/>
        </a:xfrm>
        <a:prstGeom prst="rect">
          <a:avLst/>
        </a:prstGeom>
        <a:gradFill flip="none" rotWithShape="0">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path path="circle">
            <a:fillToRect l="100000" b="100000"/>
          </a:path>
          <a:tileRect t="-100000" r="-10000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zh-TW" sz="1900" b="1" kern="1200" dirty="0" smtClean="0"/>
            <a:t>政府稅務行政人員</a:t>
          </a:r>
          <a:endParaRPr lang="zh-TW" sz="1900" kern="1200" dirty="0"/>
        </a:p>
      </dsp:txBody>
      <dsp:txXfrm>
        <a:off x="4033298" y="1217652"/>
        <a:ext cx="1221745" cy="733047"/>
      </dsp:txXfrm>
    </dsp:sp>
    <dsp:sp modelId="{48559CB9-5A8E-412F-A001-3ED685B18F12}">
      <dsp:nvSpPr>
        <dsp:cNvPr id="0" name=""/>
        <dsp:cNvSpPr/>
      </dsp:nvSpPr>
      <dsp:spPr>
        <a:xfrm>
          <a:off x="1540" y="2072874"/>
          <a:ext cx="1221745" cy="73304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zh-TW" sz="1900" b="1" kern="1200" dirty="0" smtClean="0"/>
            <a:t>電腦稽核人員</a:t>
          </a:r>
          <a:endParaRPr lang="zh-TW" sz="1900" kern="1200" dirty="0"/>
        </a:p>
      </dsp:txBody>
      <dsp:txXfrm>
        <a:off x="1540" y="2072874"/>
        <a:ext cx="1221745" cy="733047"/>
      </dsp:txXfrm>
    </dsp:sp>
    <dsp:sp modelId="{B3243DB4-1666-4E1B-B59F-A1097C1D1813}">
      <dsp:nvSpPr>
        <dsp:cNvPr id="0" name=""/>
        <dsp:cNvSpPr/>
      </dsp:nvSpPr>
      <dsp:spPr>
        <a:xfrm>
          <a:off x="1345459" y="2072874"/>
          <a:ext cx="1221745" cy="73304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zh-TW" sz="1900" b="1" kern="1200" dirty="0" smtClean="0"/>
            <a:t>ＥＲＰ軟體應用師</a:t>
          </a:r>
          <a:endParaRPr lang="zh-TW" sz="1900" kern="1200" dirty="0"/>
        </a:p>
      </dsp:txBody>
      <dsp:txXfrm>
        <a:off x="1345459" y="2072874"/>
        <a:ext cx="1221745" cy="733047"/>
      </dsp:txXfrm>
    </dsp:sp>
    <dsp:sp modelId="{B448B2B8-4ACB-463A-9416-92A7073E08F5}">
      <dsp:nvSpPr>
        <dsp:cNvPr id="0" name=""/>
        <dsp:cNvSpPr/>
      </dsp:nvSpPr>
      <dsp:spPr>
        <a:xfrm>
          <a:off x="2689379" y="2072874"/>
          <a:ext cx="1221745" cy="73304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zh-TW" sz="1900" b="1" kern="1200" dirty="0" smtClean="0"/>
            <a:t>財務部經理</a:t>
          </a:r>
          <a:endParaRPr lang="zh-TW" sz="1900" kern="1200" dirty="0"/>
        </a:p>
      </dsp:txBody>
      <dsp:txXfrm>
        <a:off x="2689379" y="2072874"/>
        <a:ext cx="1221745" cy="733047"/>
      </dsp:txXfrm>
    </dsp:sp>
    <dsp:sp modelId="{34F1C450-3873-454A-8178-4CDF069374B3}">
      <dsp:nvSpPr>
        <dsp:cNvPr id="0" name=""/>
        <dsp:cNvSpPr/>
      </dsp:nvSpPr>
      <dsp:spPr>
        <a:xfrm>
          <a:off x="4033298" y="2072874"/>
          <a:ext cx="1221745" cy="73304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zh-TW" sz="1900" b="1" kern="1200" dirty="0" smtClean="0"/>
            <a:t>經營管理顧問師</a:t>
          </a:r>
          <a:endParaRPr lang="zh-TW" sz="1900" kern="1200" dirty="0"/>
        </a:p>
      </dsp:txBody>
      <dsp:txXfrm>
        <a:off x="4033298" y="2072874"/>
        <a:ext cx="1221745" cy="73304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C33EA2-B507-47E2-AA29-AD827143BDD8}">
      <dsp:nvSpPr>
        <dsp:cNvPr id="0" name=""/>
        <dsp:cNvSpPr/>
      </dsp:nvSpPr>
      <dsp:spPr>
        <a:xfrm>
          <a:off x="0" y="0"/>
          <a:ext cx="4572000" cy="642042"/>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zh-TW" sz="1100" kern="1200" dirty="0" smtClean="0"/>
            <a:t>記帳士得在登錄區域內，執行下列業務：</a:t>
          </a:r>
          <a:endParaRPr lang="zh-TW" sz="1100" kern="1200" dirty="0"/>
        </a:p>
      </dsp:txBody>
      <dsp:txXfrm>
        <a:off x="0" y="0"/>
        <a:ext cx="4572000" cy="642042"/>
      </dsp:txXfrm>
    </dsp:sp>
    <dsp:sp modelId="{05D0F61E-AC54-42E9-88F2-59A0789969B2}">
      <dsp:nvSpPr>
        <dsp:cNvPr id="0" name=""/>
        <dsp:cNvSpPr/>
      </dsp:nvSpPr>
      <dsp:spPr>
        <a:xfrm>
          <a:off x="0" y="504054"/>
          <a:ext cx="4572000" cy="642042"/>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US" sz="1100" kern="1200" dirty="0" smtClean="0"/>
            <a:t>(1)</a:t>
          </a:r>
          <a:r>
            <a:rPr lang="zh-TW" sz="1100" kern="1200" dirty="0" smtClean="0"/>
            <a:t>受委任辦理營業、變更、註銷、停業、復業及其他登記事項</a:t>
          </a:r>
          <a:endParaRPr lang="zh-TW" sz="1100" kern="1200" dirty="0"/>
        </a:p>
      </dsp:txBody>
      <dsp:txXfrm>
        <a:off x="0" y="504054"/>
        <a:ext cx="4572000" cy="642042"/>
      </dsp:txXfrm>
    </dsp:sp>
    <dsp:sp modelId="{E35EB92F-E7BE-48A9-87C4-E9A1BD53CC65}">
      <dsp:nvSpPr>
        <dsp:cNvPr id="0" name=""/>
        <dsp:cNvSpPr/>
      </dsp:nvSpPr>
      <dsp:spPr>
        <a:xfrm>
          <a:off x="0" y="944573"/>
          <a:ext cx="4572000" cy="642042"/>
        </a:xfrm>
        <a:prstGeom prst="round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US" sz="1100" kern="1200" dirty="0" smtClean="0"/>
            <a:t>(2)</a:t>
          </a:r>
          <a:r>
            <a:rPr lang="zh-TW" sz="1100" kern="1200" dirty="0" smtClean="0"/>
            <a:t>受委任辦理各項稅捐稽徵案件之申報及申請事項</a:t>
          </a:r>
          <a:endParaRPr lang="zh-TW" sz="1100" kern="1200" dirty="0"/>
        </a:p>
      </dsp:txBody>
      <dsp:txXfrm>
        <a:off x="0" y="944573"/>
        <a:ext cx="4572000" cy="642042"/>
      </dsp:txXfrm>
    </dsp:sp>
    <dsp:sp modelId="{77EFC85F-D5DD-40C0-94E2-7D9F3FFB0D6C}">
      <dsp:nvSpPr>
        <dsp:cNvPr id="0" name=""/>
        <dsp:cNvSpPr/>
      </dsp:nvSpPr>
      <dsp:spPr>
        <a:xfrm>
          <a:off x="0" y="1440159"/>
          <a:ext cx="4572000" cy="642042"/>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US" sz="1100" kern="1200" smtClean="0"/>
            <a:t>(3)</a:t>
          </a:r>
          <a:r>
            <a:rPr lang="zh-TW" sz="1100" kern="1200" smtClean="0"/>
            <a:t>受理稅務諮詢事項</a:t>
          </a:r>
          <a:endParaRPr lang="zh-TW" sz="1100" kern="1200"/>
        </a:p>
      </dsp:txBody>
      <dsp:txXfrm>
        <a:off x="0" y="1440159"/>
        <a:ext cx="4572000" cy="642042"/>
      </dsp:txXfrm>
    </dsp:sp>
    <dsp:sp modelId="{910C1A67-BB21-4CEF-A410-ABF3F8E01CB3}">
      <dsp:nvSpPr>
        <dsp:cNvPr id="0" name=""/>
        <dsp:cNvSpPr/>
      </dsp:nvSpPr>
      <dsp:spPr>
        <a:xfrm>
          <a:off x="0" y="1944215"/>
          <a:ext cx="4572000" cy="642042"/>
        </a:xfrm>
        <a:prstGeom prst="roundRect">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US" sz="1100" kern="1200" smtClean="0"/>
            <a:t>(4)</a:t>
          </a:r>
          <a:r>
            <a:rPr lang="zh-TW" sz="1100" kern="1200" smtClean="0"/>
            <a:t>受委任辦理商業會計事務</a:t>
          </a:r>
          <a:endParaRPr lang="zh-TW" sz="1100" kern="1200"/>
        </a:p>
      </dsp:txBody>
      <dsp:txXfrm>
        <a:off x="0" y="1944215"/>
        <a:ext cx="4572000" cy="642042"/>
      </dsp:txXfrm>
    </dsp:sp>
    <dsp:sp modelId="{8EE8FE0A-6AB5-45D4-8351-8C10CD4F47DA}">
      <dsp:nvSpPr>
        <dsp:cNvPr id="0" name=""/>
        <dsp:cNvSpPr/>
      </dsp:nvSpPr>
      <dsp:spPr>
        <a:xfrm>
          <a:off x="0" y="2448271"/>
          <a:ext cx="4572000" cy="6420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US" sz="1100" kern="1200" smtClean="0"/>
            <a:t>(5)</a:t>
          </a:r>
          <a:r>
            <a:rPr lang="zh-TW" sz="1100" kern="1200" smtClean="0"/>
            <a:t>其他經主管機關核可辦理與記帳及報稅事務有關之事項。但業務不包括受委任辦理各項稅捐之查核簽證申報及訴願、行政訴訟事項。</a:t>
          </a:r>
          <a:br>
            <a:rPr lang="zh-TW" sz="1100" kern="1200" smtClean="0"/>
          </a:br>
          <a:endParaRPr lang="zh-TW" sz="1100" kern="1200"/>
        </a:p>
      </dsp:txBody>
      <dsp:txXfrm>
        <a:off x="0" y="2448271"/>
        <a:ext cx="4572000" cy="64204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2435FBF-5279-4E6A-8C33-CFA7A36AC6F9}">
      <dsp:nvSpPr>
        <dsp:cNvPr id="0" name=""/>
        <dsp:cNvSpPr/>
      </dsp:nvSpPr>
      <dsp:spPr>
        <a:xfrm>
          <a:off x="2805" y="563793"/>
          <a:ext cx="816629" cy="816629"/>
        </a:xfrm>
        <a:prstGeom prst="ellipse">
          <a:avLst/>
        </a:prstGeom>
        <a:solidFill>
          <a:schemeClr val="tx2">
            <a:lumMod val="75000"/>
          </a:schemeClr>
        </a:solidFill>
        <a:ln>
          <a:noFill/>
        </a:ln>
        <a:effectLst>
          <a:outerShdw blurRad="40000" dist="23000" dir="5400000" rotWithShape="0">
            <a:srgbClr val="000000">
              <a:alpha val="35000"/>
            </a:srgbClr>
          </a:outerShdw>
        </a:effectLst>
        <a:scene3d>
          <a:camera prst="orthographicFront"/>
          <a:lightRig rig="chilly" dir="t"/>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44942" tIns="21590" rIns="44942" bIns="21590" numCol="1" spcCol="1270" anchor="ctr" anchorCtr="0">
          <a:noAutofit/>
        </a:bodyPr>
        <a:lstStyle/>
        <a:p>
          <a:pPr lvl="0" algn="ctr" defTabSz="755650" rtl="0">
            <a:lnSpc>
              <a:spcPct val="90000"/>
            </a:lnSpc>
            <a:spcBef>
              <a:spcPct val="0"/>
            </a:spcBef>
            <a:spcAft>
              <a:spcPct val="35000"/>
            </a:spcAft>
          </a:pPr>
          <a:r>
            <a:rPr lang="zh-TW" sz="1700" kern="1200" dirty="0" smtClean="0"/>
            <a:t>查帳</a:t>
          </a:r>
          <a:endParaRPr lang="en-US" sz="1700" kern="1200" dirty="0"/>
        </a:p>
      </dsp:txBody>
      <dsp:txXfrm>
        <a:off x="2805" y="563793"/>
        <a:ext cx="816629" cy="816629"/>
      </dsp:txXfrm>
    </dsp:sp>
    <dsp:sp modelId="{755B7C20-6788-4434-9FF0-39ECC0EC4855}">
      <dsp:nvSpPr>
        <dsp:cNvPr id="0" name=""/>
        <dsp:cNvSpPr/>
      </dsp:nvSpPr>
      <dsp:spPr>
        <a:xfrm>
          <a:off x="656109" y="563793"/>
          <a:ext cx="816629" cy="816629"/>
        </a:xfrm>
        <a:prstGeom prst="ellipse">
          <a:avLst/>
        </a:prstGeom>
        <a:solidFill>
          <a:schemeClr val="accent4">
            <a:lumMod val="50000"/>
          </a:schemeClr>
        </a:solidFill>
        <a:ln>
          <a:noFill/>
        </a:ln>
        <a:effectLst>
          <a:outerShdw blurRad="40000" dist="23000" dir="5400000" rotWithShape="0">
            <a:srgbClr val="000000">
              <a:alpha val="35000"/>
            </a:srgbClr>
          </a:outerShdw>
        </a:effectLst>
        <a:scene3d>
          <a:camera prst="orthographicFront"/>
          <a:lightRig rig="chilly" dir="t"/>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44942" tIns="21590" rIns="44942" bIns="21590" numCol="1" spcCol="1270" anchor="ctr" anchorCtr="0">
          <a:noAutofit/>
        </a:bodyPr>
        <a:lstStyle/>
        <a:p>
          <a:pPr lvl="0" algn="ctr" defTabSz="755650" rtl="0">
            <a:lnSpc>
              <a:spcPct val="90000"/>
            </a:lnSpc>
            <a:spcBef>
              <a:spcPct val="0"/>
            </a:spcBef>
            <a:spcAft>
              <a:spcPct val="35000"/>
            </a:spcAft>
          </a:pPr>
          <a:r>
            <a:rPr lang="zh-TW" sz="1700" kern="1200" dirty="0" smtClean="0"/>
            <a:t>稅務規劃</a:t>
          </a:r>
          <a:endParaRPr lang="en-US" sz="1700" kern="1200" dirty="0"/>
        </a:p>
      </dsp:txBody>
      <dsp:txXfrm>
        <a:off x="656109" y="563793"/>
        <a:ext cx="816629" cy="816629"/>
      </dsp:txXfrm>
    </dsp:sp>
    <dsp:sp modelId="{F6658FAE-1E61-4D5C-92FE-D3BDC8332F39}">
      <dsp:nvSpPr>
        <dsp:cNvPr id="0" name=""/>
        <dsp:cNvSpPr/>
      </dsp:nvSpPr>
      <dsp:spPr>
        <a:xfrm>
          <a:off x="1309413" y="563793"/>
          <a:ext cx="816629" cy="816629"/>
        </a:xfrm>
        <a:prstGeom prst="ellipse">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lightRig rig="chilly" dir="t"/>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44942" tIns="21590" rIns="44942" bIns="21590" numCol="1" spcCol="1270" anchor="ctr" anchorCtr="0">
          <a:noAutofit/>
        </a:bodyPr>
        <a:lstStyle/>
        <a:p>
          <a:pPr lvl="0" algn="ctr" defTabSz="755650" rtl="0">
            <a:lnSpc>
              <a:spcPct val="90000"/>
            </a:lnSpc>
            <a:spcBef>
              <a:spcPct val="0"/>
            </a:spcBef>
            <a:spcAft>
              <a:spcPct val="35000"/>
            </a:spcAft>
          </a:pPr>
          <a:r>
            <a:rPr lang="zh-TW" sz="1700" kern="1200" dirty="0" smtClean="0"/>
            <a:t>工商登記</a:t>
          </a:r>
          <a:endParaRPr lang="en-US" sz="1700" kern="1200" dirty="0"/>
        </a:p>
      </dsp:txBody>
      <dsp:txXfrm>
        <a:off x="1309413" y="563793"/>
        <a:ext cx="816629" cy="816629"/>
      </dsp:txXfrm>
    </dsp:sp>
    <dsp:sp modelId="{EBD13887-9498-4F00-80DA-09AD62B7AA04}">
      <dsp:nvSpPr>
        <dsp:cNvPr id="0" name=""/>
        <dsp:cNvSpPr/>
      </dsp:nvSpPr>
      <dsp:spPr>
        <a:xfrm>
          <a:off x="1962717" y="563793"/>
          <a:ext cx="816629" cy="816629"/>
        </a:xfrm>
        <a:prstGeom prst="ellipse">
          <a:avLst/>
        </a:prstGeom>
        <a:solidFill>
          <a:schemeClr val="accent6">
            <a:lumMod val="50000"/>
          </a:schemeClr>
        </a:solidFill>
        <a:ln>
          <a:noFill/>
        </a:ln>
        <a:effectLst>
          <a:outerShdw blurRad="40000" dist="23000" dir="5400000" rotWithShape="0">
            <a:srgbClr val="000000">
              <a:alpha val="35000"/>
            </a:srgbClr>
          </a:outerShdw>
        </a:effectLst>
        <a:scene3d>
          <a:camera prst="orthographicFront"/>
          <a:lightRig rig="chilly" dir="t"/>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44942" tIns="21590" rIns="44942" bIns="21590" numCol="1" spcCol="1270" anchor="ctr" anchorCtr="0">
          <a:noAutofit/>
        </a:bodyPr>
        <a:lstStyle/>
        <a:p>
          <a:pPr lvl="0" algn="ctr" defTabSz="755650" rtl="0">
            <a:lnSpc>
              <a:spcPct val="90000"/>
            </a:lnSpc>
            <a:spcBef>
              <a:spcPct val="0"/>
            </a:spcBef>
            <a:spcAft>
              <a:spcPct val="35000"/>
            </a:spcAft>
          </a:pPr>
          <a:r>
            <a:rPr lang="zh-TW" sz="1700" kern="1200" dirty="0" smtClean="0"/>
            <a:t>管理諮詢</a:t>
          </a:r>
          <a:endParaRPr lang="en-US" sz="1700" kern="1200" dirty="0"/>
        </a:p>
      </dsp:txBody>
      <dsp:txXfrm>
        <a:off x="1962717" y="563793"/>
        <a:ext cx="816629" cy="816629"/>
      </dsp:txXfrm>
    </dsp:sp>
    <dsp:sp modelId="{897FB4C2-365D-4FFA-9FB6-446EDD862AD3}">
      <dsp:nvSpPr>
        <dsp:cNvPr id="0" name=""/>
        <dsp:cNvSpPr/>
      </dsp:nvSpPr>
      <dsp:spPr>
        <a:xfrm>
          <a:off x="2616021" y="563793"/>
          <a:ext cx="816629" cy="816629"/>
        </a:xfrm>
        <a:prstGeom prst="ellipse">
          <a:avLst/>
        </a:prstGeom>
        <a:solidFill>
          <a:schemeClr val="accent6">
            <a:lumMod val="75000"/>
          </a:schemeClr>
        </a:soli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a:scene3d>
          <a:camera prst="orthographicFront"/>
          <a:lightRig rig="chilly" dir="t"/>
        </a:scene3d>
        <a:sp3d/>
      </dsp:spPr>
      <dsp:style>
        <a:lnRef idx="1">
          <a:schemeClr val="accent2"/>
        </a:lnRef>
        <a:fillRef idx="3">
          <a:schemeClr val="accent2"/>
        </a:fillRef>
        <a:effectRef idx="2">
          <a:schemeClr val="accent2"/>
        </a:effectRef>
        <a:fontRef idx="minor">
          <a:schemeClr val="lt1"/>
        </a:fontRef>
      </dsp:style>
      <dsp:txBody>
        <a:bodyPr spcFirstLastPara="0" vert="horz" wrap="square" lIns="44942" tIns="21590" rIns="44942" bIns="21590" numCol="1" spcCol="1270" anchor="ctr" anchorCtr="0">
          <a:noAutofit/>
        </a:bodyPr>
        <a:lstStyle/>
        <a:p>
          <a:pPr lvl="0" algn="ctr" defTabSz="755650" rtl="0">
            <a:lnSpc>
              <a:spcPct val="90000"/>
            </a:lnSpc>
            <a:spcBef>
              <a:spcPct val="0"/>
            </a:spcBef>
            <a:spcAft>
              <a:spcPct val="35000"/>
            </a:spcAft>
          </a:pPr>
          <a:r>
            <a:rPr lang="zh-TW" sz="1700" kern="1200" dirty="0" smtClean="0"/>
            <a:t>財務</a:t>
          </a:r>
          <a:endParaRPr lang="en-US" sz="1700" kern="1200" dirty="0"/>
        </a:p>
      </dsp:txBody>
      <dsp:txXfrm>
        <a:off x="2616021" y="563793"/>
        <a:ext cx="816629" cy="816629"/>
      </dsp:txXfrm>
    </dsp:sp>
    <dsp:sp modelId="{A0E5CFF2-E691-48B0-9C6E-29E9EF6578D8}">
      <dsp:nvSpPr>
        <dsp:cNvPr id="0" name=""/>
        <dsp:cNvSpPr/>
      </dsp:nvSpPr>
      <dsp:spPr>
        <a:xfrm>
          <a:off x="3269324" y="563793"/>
          <a:ext cx="816629" cy="816629"/>
        </a:xfrm>
        <a:prstGeom prst="ellipse">
          <a:avLst/>
        </a:prstGeom>
        <a:gradFill flip="none" rotWithShape="0">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1"/>
          <a:tileRect/>
        </a:gradFill>
        <a:ln>
          <a:noFill/>
        </a:ln>
        <a:effectLst>
          <a:outerShdw blurRad="40000" dist="23000" dir="5400000" rotWithShape="0">
            <a:srgbClr val="000000">
              <a:alpha val="35000"/>
            </a:srgbClr>
          </a:outerShdw>
        </a:effectLst>
        <a:scene3d>
          <a:camera prst="orthographicFront"/>
          <a:lightRig rig="chilly" dir="t"/>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44942" tIns="21590" rIns="44942" bIns="21590" numCol="1" spcCol="1270" anchor="ctr" anchorCtr="0">
          <a:noAutofit/>
        </a:bodyPr>
        <a:lstStyle/>
        <a:p>
          <a:pPr lvl="0" algn="ctr" defTabSz="755650" rtl="0">
            <a:lnSpc>
              <a:spcPct val="90000"/>
            </a:lnSpc>
            <a:spcBef>
              <a:spcPct val="0"/>
            </a:spcBef>
            <a:spcAft>
              <a:spcPct val="35000"/>
            </a:spcAft>
          </a:pPr>
          <a:r>
            <a:rPr lang="zh-TW" sz="1700" kern="1200" dirty="0" smtClean="0"/>
            <a:t>會計</a:t>
          </a:r>
          <a:endParaRPr lang="en-US" sz="1700" kern="1200" dirty="0"/>
        </a:p>
      </dsp:txBody>
      <dsp:txXfrm>
        <a:off x="3269324" y="563793"/>
        <a:ext cx="816629" cy="816629"/>
      </dsp:txXfrm>
    </dsp:sp>
    <dsp:sp modelId="{DCFCE95D-02E1-45F1-B3F8-EF66E54189E1}">
      <dsp:nvSpPr>
        <dsp:cNvPr id="0" name=""/>
        <dsp:cNvSpPr/>
      </dsp:nvSpPr>
      <dsp:spPr>
        <a:xfrm>
          <a:off x="3922628" y="563793"/>
          <a:ext cx="816629" cy="816629"/>
        </a:xfrm>
        <a:prstGeom prst="ellipse">
          <a:avLst/>
        </a:prstGeom>
        <a:gradFill flip="none" rotWithShape="0">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1"/>
          <a:tileRect/>
        </a:gradFill>
        <a:ln>
          <a:noFill/>
        </a:ln>
        <a:effectLst>
          <a:outerShdw blurRad="40000" dist="23000" dir="5400000" rotWithShape="0">
            <a:srgbClr val="000000">
              <a:alpha val="35000"/>
            </a:srgbClr>
          </a:outerShdw>
        </a:effectLst>
        <a:scene3d>
          <a:camera prst="orthographicFront"/>
          <a:lightRig rig="chilly" dir="t"/>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44942" tIns="21590" rIns="44942" bIns="21590" numCol="1" spcCol="1270" anchor="ctr" anchorCtr="0">
          <a:noAutofit/>
        </a:bodyPr>
        <a:lstStyle/>
        <a:p>
          <a:pPr lvl="0" algn="ctr" defTabSz="755650" rtl="0">
            <a:lnSpc>
              <a:spcPct val="90000"/>
            </a:lnSpc>
            <a:spcBef>
              <a:spcPct val="0"/>
            </a:spcBef>
            <a:spcAft>
              <a:spcPct val="35000"/>
            </a:spcAft>
          </a:pPr>
          <a:r>
            <a:rPr lang="zh-TW" sz="1700" kern="1200" dirty="0" smtClean="0"/>
            <a:t>成本</a:t>
          </a:r>
          <a:endParaRPr lang="en-US" sz="1700" kern="1200" dirty="0"/>
        </a:p>
      </dsp:txBody>
      <dsp:txXfrm>
        <a:off x="3922628" y="563793"/>
        <a:ext cx="816629" cy="816629"/>
      </dsp:txXfrm>
    </dsp:sp>
    <dsp:sp modelId="{142AC11C-B3D0-4967-BC99-47C0FAF40A69}">
      <dsp:nvSpPr>
        <dsp:cNvPr id="0" name=""/>
        <dsp:cNvSpPr/>
      </dsp:nvSpPr>
      <dsp:spPr>
        <a:xfrm>
          <a:off x="4575932" y="563793"/>
          <a:ext cx="816629" cy="816629"/>
        </a:xfrm>
        <a:prstGeom prst="ellipse">
          <a:avLst/>
        </a:prstGeom>
        <a:gradFill flip="none" rotWithShape="0">
          <a:gsLst>
            <a:gs pos="0">
              <a:schemeClr val="accent3">
                <a:shade val="51000"/>
                <a:satMod val="130000"/>
              </a:schemeClr>
            </a:gs>
            <a:gs pos="80000">
              <a:schemeClr val="accent3">
                <a:shade val="93000"/>
                <a:satMod val="130000"/>
              </a:schemeClr>
            </a:gs>
            <a:gs pos="100000">
              <a:schemeClr val="accent3">
                <a:shade val="94000"/>
                <a:satMod val="135000"/>
              </a:schemeClr>
            </a:gs>
          </a:gsLst>
          <a:lin ang="13500000" scaled="1"/>
          <a:tileRect/>
        </a:gradFill>
        <a:ln>
          <a:noFill/>
        </a:ln>
        <a:effectLst>
          <a:outerShdw blurRad="40000" dist="23000" dir="5400000" rotWithShape="0">
            <a:srgbClr val="000000">
              <a:alpha val="35000"/>
            </a:srgbClr>
          </a:outerShdw>
        </a:effectLst>
        <a:scene3d>
          <a:camera prst="orthographicFront"/>
          <a:lightRig rig="chilly" dir="t"/>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44942" tIns="21590" rIns="44942" bIns="21590" numCol="1" spcCol="1270" anchor="ctr" anchorCtr="0">
          <a:noAutofit/>
        </a:bodyPr>
        <a:lstStyle/>
        <a:p>
          <a:pPr lvl="0" algn="ctr" defTabSz="755650" rtl="0">
            <a:lnSpc>
              <a:spcPct val="90000"/>
            </a:lnSpc>
            <a:spcBef>
              <a:spcPct val="0"/>
            </a:spcBef>
            <a:spcAft>
              <a:spcPct val="35000"/>
            </a:spcAft>
          </a:pPr>
          <a:r>
            <a:rPr lang="zh-TW" sz="1700" kern="1200" dirty="0" smtClean="0"/>
            <a:t>審計</a:t>
          </a:r>
          <a:endParaRPr lang="en-US" sz="1700" kern="1200" dirty="0"/>
        </a:p>
      </dsp:txBody>
      <dsp:txXfrm>
        <a:off x="4575932" y="563793"/>
        <a:ext cx="816629" cy="816629"/>
      </dsp:txXfrm>
    </dsp:sp>
    <dsp:sp modelId="{CD92F01E-0907-4053-BF7D-82B19D85208E}">
      <dsp:nvSpPr>
        <dsp:cNvPr id="0" name=""/>
        <dsp:cNvSpPr/>
      </dsp:nvSpPr>
      <dsp:spPr>
        <a:xfrm>
          <a:off x="5229236" y="563793"/>
          <a:ext cx="816629" cy="816629"/>
        </a:xfrm>
        <a:prstGeom prst="ellipse">
          <a:avLst/>
        </a:prstGeom>
        <a:gradFill flip="none" rotWithShape="0">
          <a:gsLst>
            <a:gs pos="0">
              <a:schemeClr val="accent2">
                <a:shade val="51000"/>
                <a:satMod val="130000"/>
              </a:schemeClr>
            </a:gs>
            <a:gs pos="80000">
              <a:schemeClr val="accent2">
                <a:shade val="93000"/>
                <a:satMod val="130000"/>
              </a:schemeClr>
            </a:gs>
            <a:gs pos="100000">
              <a:schemeClr val="accent2">
                <a:shade val="94000"/>
                <a:satMod val="135000"/>
              </a:schemeClr>
            </a:gs>
          </a:gsLst>
          <a:lin ang="18900000" scaled="1"/>
          <a:tileRect/>
        </a:gradFill>
        <a:ln>
          <a:noFill/>
        </a:ln>
        <a:effectLst>
          <a:outerShdw blurRad="40000" dist="23000" dir="5400000" rotWithShape="0">
            <a:srgbClr val="000000">
              <a:alpha val="35000"/>
            </a:srgbClr>
          </a:outerShdw>
        </a:effectLst>
        <a:scene3d>
          <a:camera prst="orthographicFront"/>
          <a:lightRig rig="chilly" dir="t"/>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44942" tIns="21590" rIns="44942" bIns="21590" numCol="1" spcCol="1270" anchor="ctr" anchorCtr="0">
          <a:noAutofit/>
        </a:bodyPr>
        <a:lstStyle/>
        <a:p>
          <a:pPr lvl="0" algn="ctr" defTabSz="755650" rtl="0">
            <a:lnSpc>
              <a:spcPct val="90000"/>
            </a:lnSpc>
            <a:spcBef>
              <a:spcPct val="0"/>
            </a:spcBef>
            <a:spcAft>
              <a:spcPct val="35000"/>
            </a:spcAft>
          </a:pPr>
          <a:r>
            <a:rPr lang="zh-TW" sz="1700" kern="1200" dirty="0" smtClean="0"/>
            <a:t>投資分析</a:t>
          </a:r>
          <a:endParaRPr lang="zh-TW" sz="1700" kern="1200" dirty="0"/>
        </a:p>
      </dsp:txBody>
      <dsp:txXfrm>
        <a:off x="5229236" y="563793"/>
        <a:ext cx="816629" cy="81662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D8B194F-CE6B-4523-A932-AE276F4249B9}">
      <dsp:nvSpPr>
        <dsp:cNvPr id="0" name=""/>
        <dsp:cNvSpPr/>
      </dsp:nvSpPr>
      <dsp:spPr>
        <a:xfrm>
          <a:off x="0" y="173854"/>
          <a:ext cx="6768752" cy="1462662"/>
        </a:xfrm>
        <a:prstGeom prst="snip1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ts val="1900"/>
            </a:lnSpc>
            <a:spcBef>
              <a:spcPct val="0"/>
            </a:spcBef>
            <a:spcAft>
              <a:spcPct val="35000"/>
            </a:spcAft>
          </a:pPr>
          <a:r>
            <a:rPr lang="zh-TW" sz="1800" kern="1200" dirty="0" smtClean="0"/>
            <a:t>工作性質：係專責處理強制執行事件、非訟事件以及破產及債務</a:t>
          </a:r>
          <a:endParaRPr lang="en-US" altLang="zh-TW" sz="1800" kern="1200" dirty="0" smtClean="0"/>
        </a:p>
        <a:p>
          <a:pPr lvl="0" algn="l" defTabSz="800100" rtl="0">
            <a:lnSpc>
              <a:spcPts val="1900"/>
            </a:lnSpc>
            <a:spcBef>
              <a:spcPct val="0"/>
            </a:spcBef>
            <a:spcAft>
              <a:spcPct val="35000"/>
            </a:spcAft>
          </a:pPr>
          <a:r>
            <a:rPr lang="zh-TW" altLang="en-US" sz="1800" kern="1200" dirty="0" smtClean="0"/>
            <a:t>　　　　　</a:t>
          </a:r>
          <a:r>
            <a:rPr lang="zh-TW" sz="1800" kern="1200" dirty="0" smtClean="0"/>
            <a:t>清理事件等不具爭訟性、或者不涉及身份、實體權利</a:t>
          </a:r>
          <a:endParaRPr lang="en-US" altLang="zh-TW" sz="1800" kern="1200" dirty="0" smtClean="0"/>
        </a:p>
        <a:p>
          <a:pPr lvl="0" algn="l" defTabSz="800100" rtl="0">
            <a:lnSpc>
              <a:spcPts val="1900"/>
            </a:lnSpc>
            <a:spcBef>
              <a:spcPct val="0"/>
            </a:spcBef>
            <a:spcAft>
              <a:spcPct val="35000"/>
            </a:spcAft>
          </a:pPr>
          <a:r>
            <a:rPr lang="zh-TW" altLang="en-US" sz="1800" kern="1200" dirty="0" smtClean="0"/>
            <a:t>　　　　　</a:t>
          </a:r>
          <a:r>
            <a:rPr lang="zh-TW" sz="1800" kern="1200" dirty="0" smtClean="0"/>
            <a:t>義務的事務，和法律事務組不同的是，財經事務組會</a:t>
          </a:r>
          <a:endParaRPr lang="en-US" altLang="zh-TW" sz="1800" kern="1200" dirty="0" smtClean="0"/>
        </a:p>
        <a:p>
          <a:pPr lvl="0" algn="l" defTabSz="800100" rtl="0">
            <a:lnSpc>
              <a:spcPts val="1900"/>
            </a:lnSpc>
            <a:spcBef>
              <a:spcPct val="0"/>
            </a:spcBef>
            <a:spcAft>
              <a:spcPct val="35000"/>
            </a:spcAft>
          </a:pPr>
          <a:r>
            <a:rPr lang="zh-TW" altLang="en-US" sz="1800" kern="1200" dirty="0" smtClean="0"/>
            <a:t>　　　　　</a:t>
          </a:r>
          <a:r>
            <a:rPr lang="zh-TW" sz="1800" kern="1200" dirty="0" smtClean="0"/>
            <a:t>比較偏向於財稅或金融部分。</a:t>
          </a:r>
          <a:endParaRPr lang="en-US" sz="1800" kern="1200" dirty="0"/>
        </a:p>
      </dsp:txBody>
      <dsp:txXfrm>
        <a:off x="0" y="173854"/>
        <a:ext cx="6768752" cy="1462662"/>
      </dsp:txXfrm>
    </dsp:sp>
    <dsp:sp modelId="{CAF631D2-0FFE-4856-998C-4A766C1C1071}">
      <dsp:nvSpPr>
        <dsp:cNvPr id="0" name=""/>
        <dsp:cNvSpPr/>
      </dsp:nvSpPr>
      <dsp:spPr>
        <a:xfrm>
          <a:off x="0" y="1645657"/>
          <a:ext cx="6768752" cy="484744"/>
        </a:xfrm>
        <a:prstGeom prst="snip2DiagRect">
          <a:avLst/>
        </a:prstGeom>
        <a:gradFill flip="none" rotWithShape="0">
          <a:gsLst>
            <a:gs pos="0">
              <a:srgbClr val="7030A0">
                <a:shade val="30000"/>
                <a:satMod val="115000"/>
              </a:srgbClr>
            </a:gs>
            <a:gs pos="50000">
              <a:srgbClr val="7030A0">
                <a:shade val="67500"/>
                <a:satMod val="115000"/>
              </a:srgbClr>
            </a:gs>
            <a:gs pos="100000">
              <a:srgbClr val="7030A0">
                <a:shade val="100000"/>
                <a:satMod val="115000"/>
              </a:srgbClr>
            </a:gs>
          </a:gsLst>
          <a:lin ang="18900000" scaled="1"/>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zh-TW" altLang="en-US" sz="1800" kern="1200" dirty="0" smtClean="0"/>
            <a:t>分發單位：各地法院。</a:t>
          </a:r>
          <a:endParaRPr lang="zh-TW" altLang="en-US" sz="1800" kern="1200" dirty="0"/>
        </a:p>
      </dsp:txBody>
      <dsp:txXfrm>
        <a:off x="0" y="1645657"/>
        <a:ext cx="6768752" cy="484744"/>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4BE8E1-44E6-4B3B-A06F-AC33CE673448}" type="datetimeFigureOut">
              <a:rPr lang="zh-TW" altLang="en-US" smtClean="0"/>
              <a:t>2013/9/26</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73F701-F5FC-4490-B7AE-0CF04EB6888F}" type="slidenum">
              <a:rPr lang="zh-TW" altLang="en-US" smtClean="0"/>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5073F701-F5FC-4490-B7AE-0CF04EB6888F}" type="slidenum">
              <a:rPr lang="zh-TW" altLang="en-US" smtClean="0"/>
              <a:t>11</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63014962-33FE-4A55-9415-25ED19F36FED}" type="datetimeFigureOut">
              <a:rPr lang="zh-TW" altLang="en-US" smtClean="0"/>
              <a:pPr/>
              <a:t>2013/9/26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630A617-EC91-4DB3-8FA3-A3C13712AD64}" type="slidenum">
              <a:rPr lang="zh-TW" altLang="en-US" smtClean="0"/>
              <a:pPr/>
              <a:t>‹#›</a:t>
            </a:fld>
            <a:endParaRPr lang="zh-TW" altLang="en-US"/>
          </a:p>
        </p:txBody>
      </p:sp>
    </p:spTree>
    <p:extLst>
      <p:ext uri="{BB962C8B-B14F-4D97-AF65-F5344CB8AC3E}">
        <p14:creationId xmlns:p14="http://schemas.microsoft.com/office/powerpoint/2010/main" xmlns="" val="4158855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63014962-33FE-4A55-9415-25ED19F36FED}" type="datetimeFigureOut">
              <a:rPr lang="zh-TW" altLang="en-US" smtClean="0"/>
              <a:pPr/>
              <a:t>2013/9/26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630A617-EC91-4DB3-8FA3-A3C13712AD64}" type="slidenum">
              <a:rPr lang="zh-TW" altLang="en-US" smtClean="0"/>
              <a:pPr/>
              <a:t>‹#›</a:t>
            </a:fld>
            <a:endParaRPr lang="zh-TW" altLang="en-US"/>
          </a:p>
        </p:txBody>
      </p:sp>
    </p:spTree>
    <p:extLst>
      <p:ext uri="{BB962C8B-B14F-4D97-AF65-F5344CB8AC3E}">
        <p14:creationId xmlns:p14="http://schemas.microsoft.com/office/powerpoint/2010/main" xmlns="" val="1429332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63014962-33FE-4A55-9415-25ED19F36FED}" type="datetimeFigureOut">
              <a:rPr lang="zh-TW" altLang="en-US" smtClean="0"/>
              <a:pPr/>
              <a:t>2013/9/26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630A617-EC91-4DB3-8FA3-A3C13712AD64}" type="slidenum">
              <a:rPr lang="zh-TW" altLang="en-US" smtClean="0"/>
              <a:pPr/>
              <a:t>‹#›</a:t>
            </a:fld>
            <a:endParaRPr lang="zh-TW" altLang="en-US"/>
          </a:p>
        </p:txBody>
      </p:sp>
    </p:spTree>
    <p:extLst>
      <p:ext uri="{BB962C8B-B14F-4D97-AF65-F5344CB8AC3E}">
        <p14:creationId xmlns:p14="http://schemas.microsoft.com/office/powerpoint/2010/main" xmlns="" val="3637227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63014962-33FE-4A55-9415-25ED19F36FED}" type="datetimeFigureOut">
              <a:rPr lang="zh-TW" altLang="en-US" smtClean="0"/>
              <a:pPr/>
              <a:t>2013/9/26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630A617-EC91-4DB3-8FA3-A3C13712AD64}" type="slidenum">
              <a:rPr lang="zh-TW" altLang="en-US" smtClean="0"/>
              <a:pPr/>
              <a:t>‹#›</a:t>
            </a:fld>
            <a:endParaRPr lang="zh-TW" altLang="en-US"/>
          </a:p>
        </p:txBody>
      </p:sp>
    </p:spTree>
    <p:extLst>
      <p:ext uri="{BB962C8B-B14F-4D97-AF65-F5344CB8AC3E}">
        <p14:creationId xmlns:p14="http://schemas.microsoft.com/office/powerpoint/2010/main" xmlns="" val="3033159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63014962-33FE-4A55-9415-25ED19F36FED}" type="datetimeFigureOut">
              <a:rPr lang="zh-TW" altLang="en-US" smtClean="0"/>
              <a:pPr/>
              <a:t>2013/9/26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630A617-EC91-4DB3-8FA3-A3C13712AD64}" type="slidenum">
              <a:rPr lang="zh-TW" altLang="en-US" smtClean="0"/>
              <a:pPr/>
              <a:t>‹#›</a:t>
            </a:fld>
            <a:endParaRPr lang="zh-TW" altLang="en-US"/>
          </a:p>
        </p:txBody>
      </p:sp>
    </p:spTree>
    <p:extLst>
      <p:ext uri="{BB962C8B-B14F-4D97-AF65-F5344CB8AC3E}">
        <p14:creationId xmlns:p14="http://schemas.microsoft.com/office/powerpoint/2010/main" xmlns="" val="440828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63014962-33FE-4A55-9415-25ED19F36FED}" type="datetimeFigureOut">
              <a:rPr lang="zh-TW" altLang="en-US" smtClean="0"/>
              <a:pPr/>
              <a:t>2013/9/26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630A617-EC91-4DB3-8FA3-A3C13712AD64}" type="slidenum">
              <a:rPr lang="zh-TW" altLang="en-US" smtClean="0"/>
              <a:pPr/>
              <a:t>‹#›</a:t>
            </a:fld>
            <a:endParaRPr lang="zh-TW" altLang="en-US"/>
          </a:p>
        </p:txBody>
      </p:sp>
    </p:spTree>
    <p:extLst>
      <p:ext uri="{BB962C8B-B14F-4D97-AF65-F5344CB8AC3E}">
        <p14:creationId xmlns:p14="http://schemas.microsoft.com/office/powerpoint/2010/main" xmlns="" val="3032206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63014962-33FE-4A55-9415-25ED19F36FED}" type="datetimeFigureOut">
              <a:rPr lang="zh-TW" altLang="en-US" smtClean="0"/>
              <a:pPr/>
              <a:t>2013/9/26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4630A617-EC91-4DB3-8FA3-A3C13712AD64}" type="slidenum">
              <a:rPr lang="zh-TW" altLang="en-US" smtClean="0"/>
              <a:pPr/>
              <a:t>‹#›</a:t>
            </a:fld>
            <a:endParaRPr lang="zh-TW" altLang="en-US"/>
          </a:p>
        </p:txBody>
      </p:sp>
    </p:spTree>
    <p:extLst>
      <p:ext uri="{BB962C8B-B14F-4D97-AF65-F5344CB8AC3E}">
        <p14:creationId xmlns:p14="http://schemas.microsoft.com/office/powerpoint/2010/main" xmlns="" val="2738216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63014962-33FE-4A55-9415-25ED19F36FED}" type="datetimeFigureOut">
              <a:rPr lang="zh-TW" altLang="en-US" smtClean="0"/>
              <a:pPr/>
              <a:t>2013/9/26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4630A617-EC91-4DB3-8FA3-A3C13712AD64}" type="slidenum">
              <a:rPr lang="zh-TW" altLang="en-US" smtClean="0"/>
              <a:pPr/>
              <a:t>‹#›</a:t>
            </a:fld>
            <a:endParaRPr lang="zh-TW" altLang="en-US"/>
          </a:p>
        </p:txBody>
      </p:sp>
    </p:spTree>
    <p:extLst>
      <p:ext uri="{BB962C8B-B14F-4D97-AF65-F5344CB8AC3E}">
        <p14:creationId xmlns:p14="http://schemas.microsoft.com/office/powerpoint/2010/main" xmlns="" val="3736792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63014962-33FE-4A55-9415-25ED19F36FED}" type="datetimeFigureOut">
              <a:rPr lang="zh-TW" altLang="en-US" smtClean="0"/>
              <a:pPr/>
              <a:t>2013/9/26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4630A617-EC91-4DB3-8FA3-A3C13712AD64}" type="slidenum">
              <a:rPr lang="zh-TW" altLang="en-US" smtClean="0"/>
              <a:pPr/>
              <a:t>‹#›</a:t>
            </a:fld>
            <a:endParaRPr lang="zh-TW" altLang="en-US"/>
          </a:p>
        </p:txBody>
      </p:sp>
    </p:spTree>
    <p:extLst>
      <p:ext uri="{BB962C8B-B14F-4D97-AF65-F5344CB8AC3E}">
        <p14:creationId xmlns:p14="http://schemas.microsoft.com/office/powerpoint/2010/main" xmlns="" val="2253485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63014962-33FE-4A55-9415-25ED19F36FED}" type="datetimeFigureOut">
              <a:rPr lang="zh-TW" altLang="en-US" smtClean="0"/>
              <a:pPr/>
              <a:t>2013/9/26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630A617-EC91-4DB3-8FA3-A3C13712AD64}" type="slidenum">
              <a:rPr lang="zh-TW" altLang="en-US" smtClean="0"/>
              <a:pPr/>
              <a:t>‹#›</a:t>
            </a:fld>
            <a:endParaRPr lang="zh-TW" altLang="en-US"/>
          </a:p>
        </p:txBody>
      </p:sp>
    </p:spTree>
    <p:extLst>
      <p:ext uri="{BB962C8B-B14F-4D97-AF65-F5344CB8AC3E}">
        <p14:creationId xmlns:p14="http://schemas.microsoft.com/office/powerpoint/2010/main" xmlns="" val="1477381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63014962-33FE-4A55-9415-25ED19F36FED}" type="datetimeFigureOut">
              <a:rPr lang="zh-TW" altLang="en-US" smtClean="0"/>
              <a:pPr/>
              <a:t>2013/9/26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630A617-EC91-4DB3-8FA3-A3C13712AD64}" type="slidenum">
              <a:rPr lang="zh-TW" altLang="en-US" smtClean="0"/>
              <a:pPr/>
              <a:t>‹#›</a:t>
            </a:fld>
            <a:endParaRPr lang="zh-TW" altLang="en-US"/>
          </a:p>
        </p:txBody>
      </p:sp>
    </p:spTree>
    <p:extLst>
      <p:ext uri="{BB962C8B-B14F-4D97-AF65-F5344CB8AC3E}">
        <p14:creationId xmlns:p14="http://schemas.microsoft.com/office/powerpoint/2010/main" xmlns="" val="1925302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7000">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014962-33FE-4A55-9415-25ED19F36FED}" type="datetimeFigureOut">
              <a:rPr lang="zh-TW" altLang="en-US" smtClean="0"/>
              <a:pPr/>
              <a:t>2013/9/26</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0A617-EC91-4DB3-8FA3-A3C13712AD64}" type="slidenum">
              <a:rPr lang="zh-TW" altLang="en-US" smtClean="0"/>
              <a:pPr/>
              <a:t>‹#›</a:t>
            </a:fld>
            <a:endParaRPr lang="zh-TW" altLang="en-US"/>
          </a:p>
        </p:txBody>
      </p:sp>
    </p:spTree>
    <p:extLst>
      <p:ext uri="{BB962C8B-B14F-4D97-AF65-F5344CB8AC3E}">
        <p14:creationId xmlns:p14="http://schemas.microsoft.com/office/powerpoint/2010/main" xmlns="" val="1213014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12.png"/><Relationship Id="rId7" Type="http://schemas.openxmlformats.org/officeDocument/2006/relationships/diagramLayout" Target="../diagrams/layout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microsoft.com/office/2007/relationships/hdphoto" Target="../media/hdphoto5.wdp"/><Relationship Id="rId10" Type="http://schemas.microsoft.com/office/2007/relationships/diagramDrawing" Target="../diagrams/drawing4.xml"/><Relationship Id="rId9" Type="http://schemas.openxmlformats.org/officeDocument/2006/relationships/diagramColors" Target="../diagrams/colors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 Id="rId5" Type="http://schemas.microsoft.com/office/2007/relationships/hdphoto" Target="../media/hdphoto7.wdp"/></Relationships>
</file>

<file path=ppt/slides/_rels/slide14.xml.rels><?xml version="1.0" encoding="UTF-8" standalone="yes"?>
<Relationships xmlns="http://schemas.openxmlformats.org/package/2006/relationships"><Relationship Id="rId8" Type="http://schemas.openxmlformats.org/officeDocument/2006/relationships/hyperlink" Target="http://info.public.com.tw/ExamName_Content.aspx?tid=4&amp;nid=33&amp;rid=165" TargetMode="External"/><Relationship Id="rId3" Type="http://schemas.openxmlformats.org/officeDocument/2006/relationships/hyperlink" Target="http://mag.udn.com/mag/edu/storypage.jsp?f_ART_ID=448762" TargetMode="External"/><Relationship Id="rId7" Type="http://schemas.microsoft.com/office/2007/relationships/hdphoto" Target="../media/hdphoto4.wdp"/><Relationship Id="rId2" Type="http://schemas.openxmlformats.org/officeDocument/2006/relationships/hyperlink" Target="http://eportfolio.npic.edu.tw/Login.aspx"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info.public.com.tw/ExamClass_Content.aspx?tid=2&amp;nid=4&amp;cid=24&amp;rid=65" TargetMode="External"/><Relationship Id="rId4" Type="http://schemas.openxmlformats.org/officeDocument/2006/relationships/hyperlink" Target="http://www.3people.com.tw/Government/Professional_Accounting/main.aspx"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2.wdp"/><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8.wdp"/><Relationship Id="rId7" Type="http://schemas.openxmlformats.org/officeDocument/2006/relationships/diagramColors" Target="../diagrams/colors3.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755576" y="2924944"/>
            <a:ext cx="3384376" cy="1733162"/>
          </a:xfrm>
        </p:spPr>
        <p:txBody>
          <a:bodyPr>
            <a:noAutofit/>
          </a:bodyPr>
          <a:lstStyle/>
          <a:p>
            <a:pPr algn="l">
              <a:lnSpc>
                <a:spcPts val="3500"/>
              </a:lnSpc>
            </a:pPr>
            <a:r>
              <a:rPr lang="zh-TW" altLang="en-US" sz="2700" spc="150" dirty="0" smtClean="0">
                <a:solidFill>
                  <a:schemeClr val="tx1">
                    <a:lumMod val="95000"/>
                    <a:lumOff val="5000"/>
                  </a:schemeClr>
                </a:solidFill>
              </a:rPr>
              <a:t>班級：四會一乙  </a:t>
            </a:r>
            <a:endParaRPr lang="en-US" altLang="zh-TW" sz="2700" spc="150" dirty="0" smtClean="0">
              <a:solidFill>
                <a:schemeClr val="tx1">
                  <a:lumMod val="95000"/>
                  <a:lumOff val="5000"/>
                </a:schemeClr>
              </a:solidFill>
            </a:endParaRPr>
          </a:p>
          <a:p>
            <a:pPr algn="l">
              <a:lnSpc>
                <a:spcPts val="3500"/>
              </a:lnSpc>
            </a:pPr>
            <a:r>
              <a:rPr lang="zh-TW" altLang="en-US" sz="2700" spc="90" dirty="0" smtClean="0">
                <a:solidFill>
                  <a:schemeClr val="tx1">
                    <a:lumMod val="95000"/>
                    <a:lumOff val="5000"/>
                  </a:schemeClr>
                </a:solidFill>
              </a:rPr>
              <a:t>    學號：</a:t>
            </a:r>
            <a:r>
              <a:rPr lang="en-US" altLang="zh-TW" sz="2700" spc="90" dirty="0" smtClean="0">
                <a:solidFill>
                  <a:schemeClr val="tx1">
                    <a:lumMod val="95000"/>
                    <a:lumOff val="5000"/>
                  </a:schemeClr>
                </a:solidFill>
              </a:rPr>
              <a:t>102404204</a:t>
            </a:r>
            <a:r>
              <a:rPr lang="zh-TW" altLang="en-US" sz="2700" spc="90" dirty="0" smtClean="0">
                <a:solidFill>
                  <a:schemeClr val="tx1">
                    <a:lumMod val="95000"/>
                    <a:lumOff val="5000"/>
                  </a:schemeClr>
                </a:solidFill>
              </a:rPr>
              <a:t>  </a:t>
            </a:r>
            <a:endParaRPr lang="en-US" altLang="zh-TW" sz="2700" spc="90" dirty="0" smtClean="0">
              <a:solidFill>
                <a:schemeClr val="tx1">
                  <a:lumMod val="95000"/>
                  <a:lumOff val="5000"/>
                </a:schemeClr>
              </a:solidFill>
            </a:endParaRPr>
          </a:p>
          <a:p>
            <a:pPr algn="l">
              <a:lnSpc>
                <a:spcPts val="3500"/>
              </a:lnSpc>
            </a:pPr>
            <a:r>
              <a:rPr lang="zh-TW" altLang="en-US" sz="2700" spc="410" dirty="0" smtClean="0">
                <a:solidFill>
                  <a:schemeClr val="tx1">
                    <a:lumMod val="95000"/>
                    <a:lumOff val="5000"/>
                  </a:schemeClr>
                </a:solidFill>
              </a:rPr>
              <a:t>  </a:t>
            </a:r>
            <a:r>
              <a:rPr lang="zh-TW" altLang="en-US" sz="800" spc="410" dirty="0" smtClean="0">
                <a:solidFill>
                  <a:schemeClr val="tx1">
                    <a:lumMod val="95000"/>
                    <a:lumOff val="5000"/>
                  </a:schemeClr>
                </a:solidFill>
              </a:rPr>
              <a:t> </a:t>
            </a:r>
            <a:r>
              <a:rPr lang="zh-TW" altLang="en-US" sz="2700" spc="410" dirty="0" smtClean="0">
                <a:solidFill>
                  <a:schemeClr val="tx1">
                    <a:lumMod val="95000"/>
                    <a:lumOff val="5000"/>
                  </a:schemeClr>
                </a:solidFill>
              </a:rPr>
              <a:t>   姓名</a:t>
            </a:r>
            <a:r>
              <a:rPr lang="en-US" altLang="zh-TW" sz="2700" spc="410" dirty="0" smtClean="0">
                <a:solidFill>
                  <a:schemeClr val="tx1">
                    <a:lumMod val="95000"/>
                    <a:lumOff val="5000"/>
                  </a:schemeClr>
                </a:solidFill>
              </a:rPr>
              <a:t>:</a:t>
            </a:r>
            <a:r>
              <a:rPr lang="zh-TW" altLang="en-US" sz="2700" spc="410" dirty="0" smtClean="0">
                <a:solidFill>
                  <a:schemeClr val="tx1">
                    <a:lumMod val="95000"/>
                    <a:lumOff val="5000"/>
                  </a:schemeClr>
                </a:solidFill>
              </a:rPr>
              <a:t> </a:t>
            </a:r>
            <a:r>
              <a:rPr lang="zh-TW" altLang="en-US" sz="2700" spc="600" dirty="0" smtClean="0">
                <a:solidFill>
                  <a:schemeClr val="tx1">
                    <a:lumMod val="95000"/>
                    <a:lumOff val="5000"/>
                  </a:schemeClr>
                </a:solidFill>
              </a:rPr>
              <a:t>黃韋慈</a:t>
            </a:r>
            <a:endParaRPr lang="zh-TW" altLang="en-US" sz="2700" spc="600" dirty="0">
              <a:solidFill>
                <a:schemeClr val="tx1">
                  <a:lumMod val="95000"/>
                  <a:lumOff val="5000"/>
                </a:schemeClr>
              </a:solidFill>
            </a:endParaRPr>
          </a:p>
        </p:txBody>
      </p:sp>
      <p:pic>
        <p:nvPicPr>
          <p:cNvPr id="4" name="圖片 3" descr="http://news.xinhuanet.com/employment/2006-11/06/xinsrc_4321103061154984270202.jpg"/>
          <p:cNvPicPr/>
          <p:nvPr/>
        </p:nvPicPr>
        <p:blipFill rotWithShape="1">
          <a:blip r:embed="rId2" cstate="print">
            <a:clrChange>
              <a:clrFrom>
                <a:srgbClr val="E4E4E4"/>
              </a:clrFrom>
              <a:clrTo>
                <a:srgbClr val="E4E4E4">
                  <a:alpha val="0"/>
                </a:srgbClr>
              </a:clrTo>
            </a:clrChange>
            <a:extLst>
              <a:ext uri="{BEBA8EAE-BF5A-486C-A8C5-ECC9F3942E4B}">
                <a14:imgProps xmlns:a14="http://schemas.microsoft.com/office/drawing/2010/main" xmlns="">
                  <a14:imgLayer r:embed="rId3">
                    <a14:imgEffect>
                      <a14:backgroundRemoval t="5723" b="98494" l="2750" r="97250"/>
                    </a14:imgEffect>
                    <a14:imgEffect>
                      <a14:artisticTexturizer scaling="20"/>
                    </a14:imgEffect>
                  </a14:imgLayer>
                </a14:imgProps>
              </a:ext>
            </a:extLst>
          </a:blip>
          <a:srcRect t="20448"/>
          <a:stretch/>
        </p:blipFill>
        <p:spPr bwMode="auto">
          <a:xfrm>
            <a:off x="3665861" y="3429000"/>
            <a:ext cx="5112568" cy="2904863"/>
          </a:xfrm>
          <a:prstGeom prst="rect">
            <a:avLst/>
          </a:prstGeom>
          <a:noFill/>
          <a:ln w="9525">
            <a:noFill/>
            <a:miter lim="800000"/>
            <a:headEnd/>
            <a:tailEnd/>
          </a:ln>
          <a:effectLst>
            <a:glow rad="63500">
              <a:schemeClr val="tx2">
                <a:lumMod val="75000"/>
                <a:alpha val="40000"/>
              </a:schemeClr>
            </a:glow>
          </a:effectLst>
        </p:spPr>
      </p:pic>
      <p:sp>
        <p:nvSpPr>
          <p:cNvPr id="5" name="矩形 4"/>
          <p:cNvSpPr/>
          <p:nvPr/>
        </p:nvSpPr>
        <p:spPr>
          <a:xfrm>
            <a:off x="467544" y="764704"/>
            <a:ext cx="8329524" cy="1200329"/>
          </a:xfrm>
          <a:prstGeom prst="rect">
            <a:avLst/>
          </a:prstGeom>
          <a:gradFill>
            <a:gsLst>
              <a:gs pos="0">
                <a:schemeClr val="accent2">
                  <a:shade val="51000"/>
                  <a:satMod val="130000"/>
                </a:schemeClr>
              </a:gs>
              <a:gs pos="62000">
                <a:schemeClr val="accent2">
                  <a:shade val="93000"/>
                  <a:satMod val="130000"/>
                </a:schemeClr>
              </a:gs>
              <a:gs pos="100000">
                <a:srgbClr val="FF0000"/>
              </a:gs>
            </a:gsLst>
          </a:gradFill>
        </p:spPr>
        <p:style>
          <a:lnRef idx="0">
            <a:schemeClr val="accent2"/>
          </a:lnRef>
          <a:fillRef idx="3">
            <a:schemeClr val="accent2"/>
          </a:fillRef>
          <a:effectRef idx="3">
            <a:schemeClr val="accent2"/>
          </a:effectRef>
          <a:fontRef idx="minor">
            <a:schemeClr val="lt1"/>
          </a:fontRef>
        </p:style>
        <p:txBody>
          <a:bodyPr wrap="none">
            <a:spAutoFit/>
          </a:bodyPr>
          <a:lstStyle/>
          <a:p>
            <a:r>
              <a:rPr lang="zh-TW" altLang="zh-TW" sz="7000" b="1" dirty="0">
                <a:solidFill>
                  <a:schemeClr val="bg2">
                    <a:lumMod val="10000"/>
                  </a:schemeClr>
                </a:solidFill>
                <a:latin typeface="Times New Roman" pitchFamily="18" charset="0"/>
                <a:ea typeface="新細明體" pitchFamily="18" charset="-120"/>
              </a:rPr>
              <a:t>探索</a:t>
            </a:r>
            <a:r>
              <a:rPr lang="zh-TW" altLang="zh-TW" sz="7200" b="1" u="sng" dirty="0">
                <a:latin typeface="Times New Roman" pitchFamily="18" charset="0"/>
                <a:ea typeface="新細明體" pitchFamily="18" charset="-120"/>
              </a:rPr>
              <a:t>會計</a:t>
            </a:r>
            <a:r>
              <a:rPr lang="zh-TW" altLang="zh-TW" sz="7000" b="1" dirty="0">
                <a:solidFill>
                  <a:schemeClr val="bg2">
                    <a:lumMod val="10000"/>
                  </a:schemeClr>
                </a:solidFill>
                <a:latin typeface="Times New Roman" pitchFamily="18" charset="0"/>
                <a:ea typeface="新細明體" pitchFamily="18" charset="-120"/>
              </a:rPr>
              <a:t>專業的出路</a:t>
            </a:r>
            <a:endParaRPr lang="zh-TW" altLang="en-US" sz="7000" dirty="0">
              <a:solidFill>
                <a:schemeClr val="bg2">
                  <a:lumMod val="10000"/>
                </a:schemeClr>
              </a:solidFill>
              <a:latin typeface="Times New Roman" pitchFamily="18" charset="0"/>
              <a:ea typeface="新細明體" pitchFamily="18" charset="-120"/>
            </a:endParaRPr>
          </a:p>
        </p:txBody>
      </p:sp>
      <p:sp>
        <p:nvSpPr>
          <p:cNvPr id="6" name="文字方塊 5"/>
          <p:cNvSpPr txBox="1"/>
          <p:nvPr/>
        </p:nvSpPr>
        <p:spPr>
          <a:xfrm>
            <a:off x="7306479" y="6425223"/>
            <a:ext cx="1800199" cy="369332"/>
          </a:xfrm>
          <a:prstGeom prst="rect">
            <a:avLst/>
          </a:prstGeom>
          <a:noFill/>
        </p:spPr>
        <p:txBody>
          <a:bodyPr wrap="square" rtlCol="0">
            <a:spAutoFit/>
          </a:bodyPr>
          <a:lstStyle/>
          <a:p>
            <a:r>
              <a:rPr lang="en-US" altLang="zh-TW" dirty="0" smtClean="0"/>
              <a:t>2013</a:t>
            </a:r>
            <a:r>
              <a:rPr lang="zh-TW" altLang="en-US" dirty="0" smtClean="0"/>
              <a:t>年</a:t>
            </a:r>
            <a:r>
              <a:rPr lang="en-US" altLang="zh-TW" dirty="0" smtClean="0"/>
              <a:t>9</a:t>
            </a:r>
            <a:r>
              <a:rPr lang="zh-TW" altLang="en-US" dirty="0" smtClean="0"/>
              <a:t>月</a:t>
            </a:r>
            <a:r>
              <a:rPr lang="en-US" altLang="zh-TW" dirty="0" smtClean="0"/>
              <a:t>27</a:t>
            </a:r>
            <a:r>
              <a:rPr lang="zh-TW" altLang="en-US" dirty="0" smtClean="0"/>
              <a:t>日</a:t>
            </a:r>
            <a:endParaRPr lang="zh-TW" altLang="en-US" dirty="0"/>
          </a:p>
        </p:txBody>
      </p:sp>
    </p:spTree>
    <p:extLst>
      <p:ext uri="{BB962C8B-B14F-4D97-AF65-F5344CB8AC3E}">
        <p14:creationId xmlns:p14="http://schemas.microsoft.com/office/powerpoint/2010/main" xmlns="" val="421562670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9552" y="188640"/>
            <a:ext cx="8136904" cy="1107996"/>
          </a:xfrm>
          <a:prstGeom prst="rect">
            <a:avLst/>
          </a:prstGeom>
        </p:spPr>
        <p:txBody>
          <a:bodyPr wrap="square">
            <a:spAutoFit/>
          </a:bodyPr>
          <a:lstStyle/>
          <a:p>
            <a:pPr algn="just"/>
            <a:r>
              <a:rPr lang="zh-TW" altLang="en-US" sz="2200" dirty="0" smtClean="0"/>
              <a:t>　　</a:t>
            </a:r>
            <a:r>
              <a:rPr lang="zh-TW" altLang="zh-TW" sz="2200" dirty="0" smtClean="0"/>
              <a:t>而</a:t>
            </a:r>
            <a:r>
              <a:rPr lang="zh-TW" altLang="zh-TW" sz="2200" dirty="0" smtClean="0"/>
              <a:t>從屏東商業技術學院－會計系校友中，發現我們除了以上列出的相關職務，會計系還可以考取</a:t>
            </a:r>
            <a:r>
              <a:rPr lang="zh-TW" altLang="zh-TW" sz="2200" b="1" u="sng" dirty="0" smtClean="0">
                <a:solidFill>
                  <a:srgbClr val="FF0000"/>
                </a:solidFill>
              </a:rPr>
              <a:t>司法特考中的檢察事務官（財經實務組）</a:t>
            </a:r>
            <a:r>
              <a:rPr lang="zh-TW" altLang="zh-TW" sz="2200" dirty="0" smtClean="0"/>
              <a:t>。這屬於三等司法事務官，而它考取的好處在於：</a:t>
            </a:r>
            <a:endParaRPr lang="zh-TW" altLang="en-US" sz="2200" dirty="0"/>
          </a:p>
        </p:txBody>
      </p:sp>
      <p:sp>
        <p:nvSpPr>
          <p:cNvPr id="3074" name="Rectangle 2"/>
          <p:cNvSpPr>
            <a:spLocks noChangeArrowheads="1"/>
          </p:cNvSpPr>
          <p:nvPr/>
        </p:nvSpPr>
        <p:spPr bwMode="auto">
          <a:xfrm>
            <a:off x="1619672" y="1628800"/>
            <a:ext cx="6192688" cy="1217128"/>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ts val="3000"/>
              </a:lnSpc>
              <a:spcBef>
                <a:spcPct val="0"/>
              </a:spcBef>
              <a:spcAft>
                <a:spcPct val="0"/>
              </a:spcAft>
              <a:buClrTx/>
              <a:buSzTx/>
              <a:buFontTx/>
              <a:buChar char="•"/>
              <a:tabLst/>
            </a:pPr>
            <a:r>
              <a:rPr kumimoji="1" lang="zh-TW" altLang="en-US" sz="2200" b="0" i="0" u="none" strike="noStrike" cap="none" normalizeH="0" baseline="0" dirty="0" smtClean="0">
                <a:ln>
                  <a:noFill/>
                </a:ln>
                <a:solidFill>
                  <a:schemeClr val="tx1"/>
                </a:solidFill>
                <a:effectLst/>
                <a:latin typeface="Times New Roman" pitchFamily="18" charset="0"/>
                <a:ea typeface="新細明體" pitchFamily="18" charset="-120"/>
                <a:cs typeface="新細明體" pitchFamily="18" charset="-120"/>
              </a:rPr>
              <a:t>　</a:t>
            </a:r>
            <a:r>
              <a:rPr kumimoji="1" lang="zh-TW" sz="2200" b="0" i="0" u="none" strike="noStrike" cap="none" normalizeH="0" baseline="0" dirty="0" smtClean="0">
                <a:ln>
                  <a:noFill/>
                </a:ln>
                <a:solidFill>
                  <a:schemeClr val="tx1"/>
                </a:solidFill>
                <a:effectLst/>
                <a:latin typeface="Times New Roman" pitchFamily="18" charset="0"/>
                <a:ea typeface="新細明體" pitchFamily="18" charset="-120"/>
                <a:cs typeface="新細明體" pitchFamily="18" charset="-120"/>
              </a:rPr>
              <a:t>可續考司法官</a:t>
            </a:r>
            <a:endParaRPr kumimoji="1" lang="zh-TW" sz="22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a:p>
            <a:pPr marL="0" marR="0" lvl="0" indent="0" algn="l" defTabSz="914400" rtl="0" eaLnBrk="0" fontAlgn="base" latinLnBrk="0" hangingPunct="0">
              <a:lnSpc>
                <a:spcPts val="3000"/>
              </a:lnSpc>
              <a:spcBef>
                <a:spcPct val="0"/>
              </a:spcBef>
              <a:spcAft>
                <a:spcPct val="0"/>
              </a:spcAft>
              <a:buClrTx/>
              <a:buSzTx/>
              <a:buFontTx/>
              <a:buChar char="•"/>
              <a:tabLst/>
            </a:pPr>
            <a:r>
              <a:rPr kumimoji="1" lang="zh-TW" altLang="en-US" sz="2200" b="0" i="0" u="none" strike="noStrike" cap="none" normalizeH="0" baseline="0" dirty="0" smtClean="0">
                <a:ln>
                  <a:noFill/>
                </a:ln>
                <a:solidFill>
                  <a:schemeClr val="tx1"/>
                </a:solidFill>
                <a:effectLst/>
                <a:latin typeface="Times New Roman" pitchFamily="18" charset="0"/>
                <a:ea typeface="新細明體" pitchFamily="18" charset="-120"/>
                <a:cs typeface="新細明體" pitchFamily="18" charset="-120"/>
              </a:rPr>
              <a:t>　</a:t>
            </a:r>
            <a:r>
              <a:rPr kumimoji="1" lang="zh-TW" sz="2200" b="0" i="0" u="none" strike="noStrike" cap="none" normalizeH="0" baseline="0" dirty="0" smtClean="0">
                <a:ln>
                  <a:noFill/>
                </a:ln>
                <a:solidFill>
                  <a:schemeClr val="tx1"/>
                </a:solidFill>
                <a:effectLst/>
                <a:latin typeface="Times New Roman" pitchFamily="18" charset="0"/>
                <a:ea typeface="新細明體" pitchFamily="18" charset="-120"/>
                <a:cs typeface="新細明體" pitchFamily="18" charset="-120"/>
              </a:rPr>
              <a:t>可升至主任司法事務官</a:t>
            </a:r>
            <a:endParaRPr kumimoji="1" lang="zh-TW" sz="22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a:p>
            <a:pPr marL="0" marR="0" lvl="0" indent="0" algn="l" defTabSz="914400" rtl="0" eaLnBrk="0" fontAlgn="base" latinLnBrk="0" hangingPunct="0">
              <a:lnSpc>
                <a:spcPts val="3000"/>
              </a:lnSpc>
              <a:spcBef>
                <a:spcPct val="0"/>
              </a:spcBef>
              <a:spcAft>
                <a:spcPct val="0"/>
              </a:spcAft>
              <a:buClrTx/>
              <a:buSzTx/>
              <a:buFontTx/>
              <a:buChar char="•"/>
              <a:tabLst/>
            </a:pPr>
            <a:r>
              <a:rPr kumimoji="1" lang="zh-TW" altLang="en-US" sz="2200" b="0" i="0" u="none" strike="noStrike" cap="none" normalizeH="0" baseline="0" dirty="0" smtClean="0">
                <a:ln>
                  <a:noFill/>
                </a:ln>
                <a:solidFill>
                  <a:schemeClr val="tx1"/>
                </a:solidFill>
                <a:effectLst/>
                <a:latin typeface="Times New Roman" pitchFamily="18" charset="0"/>
                <a:ea typeface="新細明體" pitchFamily="18" charset="-120"/>
                <a:cs typeface="新細明體" pitchFamily="18" charset="-120"/>
              </a:rPr>
              <a:t>　</a:t>
            </a:r>
            <a:r>
              <a:rPr kumimoji="1" lang="zh-TW" sz="2200" b="0" i="0" u="none" strike="noStrike" cap="none" normalizeH="0" baseline="0" dirty="0" smtClean="0">
                <a:ln>
                  <a:noFill/>
                </a:ln>
                <a:solidFill>
                  <a:schemeClr val="tx1"/>
                </a:solidFill>
                <a:effectLst/>
                <a:latin typeface="Times New Roman" pitchFamily="18" charset="0"/>
                <a:ea typeface="新細明體" pitchFamily="18" charset="-120"/>
                <a:cs typeface="新細明體" pitchFamily="18" charset="-120"/>
              </a:rPr>
              <a:t>薪資三級跳，以目前大學畢業起薪約</a:t>
            </a:r>
            <a:r>
              <a:rPr kumimoji="1" lang="zh-TW" sz="2200" b="1" i="0" u="none" strike="noStrike" cap="none" normalizeH="0" baseline="0" dirty="0" smtClean="0">
                <a:ln>
                  <a:noFill/>
                </a:ln>
                <a:solidFill>
                  <a:schemeClr val="tx1"/>
                </a:solidFill>
                <a:effectLst/>
                <a:latin typeface="Times New Roman" pitchFamily="18" charset="0"/>
                <a:ea typeface="新細明體" pitchFamily="18" charset="-120"/>
                <a:cs typeface="新細明體" pitchFamily="18" charset="-120"/>
              </a:rPr>
              <a:t>７萬５</a:t>
            </a:r>
            <a:endParaRPr kumimoji="1" lang="zh-TW" sz="22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3075" name="Rectangle 3"/>
          <p:cNvSpPr>
            <a:spLocks noChangeArrowheads="1"/>
          </p:cNvSpPr>
          <p:nvPr/>
        </p:nvSpPr>
        <p:spPr bwMode="auto">
          <a:xfrm>
            <a:off x="2195736" y="3068960"/>
            <a:ext cx="6480720" cy="27560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720000" algn="just" defTabSz="914400" rtl="0" eaLnBrk="1" fontAlgn="base" latinLnBrk="0" hangingPunct="1">
              <a:lnSpc>
                <a:spcPts val="3000"/>
              </a:lnSpc>
              <a:spcBef>
                <a:spcPct val="0"/>
              </a:spcBef>
              <a:spcAft>
                <a:spcPct val="0"/>
              </a:spcAft>
              <a:buClrTx/>
              <a:buSzTx/>
              <a:buFontTx/>
              <a:buNone/>
              <a:tabLst/>
            </a:pPr>
            <a:r>
              <a:rPr kumimoji="1" lang="zh-TW" sz="2200" b="0" i="0" u="none" strike="noStrike" cap="none" normalizeH="0" baseline="0" dirty="0" smtClean="0">
                <a:ln>
                  <a:noFill/>
                </a:ln>
                <a:solidFill>
                  <a:schemeClr val="tx1"/>
                </a:solidFill>
                <a:effectLst/>
                <a:latin typeface="Times New Roman" pitchFamily="18" charset="0"/>
                <a:ea typeface="新細明體" pitchFamily="18" charset="-120"/>
                <a:cs typeface="新細明體" pitchFamily="18" charset="-120"/>
              </a:rPr>
              <a:t>因為隨著現在經濟事務趨近於專業化及電腦化，而政府對於現在的重大金融犯罪、工程舞弊等專業案件相當關心，因此引入財經等專業人員，協助法官辦案，以加速審理與確保裁判品質的雙重功效。為了因應用人機關進用具財稅及金融等技術人員之需求，於是將司法事務官分列為法律事務組及財經事務組。</a:t>
            </a:r>
            <a:endParaRPr kumimoji="1" lang="zh-TW" sz="22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4149080"/>
            <a:ext cx="2377697" cy="2924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17578921"/>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mph" presetSubtype="0" grpId="0" nodeType="afterEffect">
                                  <p:stCondLst>
                                    <p:cond delay="0"/>
                                  </p:stCondLst>
                                  <p:childTnLst>
                                    <p:set>
                                      <p:cBhvr override="childStyle">
                                        <p:cTn id="6" dur="2000" fill="hold"/>
                                        <p:tgtEl>
                                          <p:spTgt spid="3074"/>
                                        </p:tgtEl>
                                        <p:attrNameLst>
                                          <p:attrName>style.color</p:attrName>
                                        </p:attrNameLst>
                                      </p:cBhvr>
                                      <p:to>
                                        <p:clrVal>
                                          <a:schemeClr val="accent2"/>
                                        </p:clrVal>
                                      </p:to>
                                    </p:set>
                                    <p:set>
                                      <p:cBhvr override="childStyle">
                                        <p:cTn id="7" dur="2000" fill="hold"/>
                                        <p:tgtEl>
                                          <p:spTgt spid="3074"/>
                                        </p:tgtEl>
                                        <p:attrNameLst>
                                          <p:attrName>style.fontStyle</p:attrName>
                                        </p:attrNameLst>
                                      </p:cBhvr>
                                      <p:to>
                                        <p:strVal val="italic"/>
                                      </p:to>
                                    </p:set>
                                    <p:set>
                                      <p:cBhvr>
                                        <p:cTn id="8" dur="2000" fill="hold"/>
                                        <p:tgtEl>
                                          <p:spTgt spid="3074"/>
                                        </p:tgtEl>
                                        <p:attrNameLst>
                                          <p:attrName>style.fontWeight</p:attrName>
                                        </p:attrNameLst>
                                      </p:cBhvr>
                                      <p:to>
                                        <p:strVal val="bold"/>
                                      </p:to>
                                    </p:set>
                                    <p:set>
                                      <p:cBhvr>
                                        <p:cTn id="9" dur="2000" fill="hold"/>
                                        <p:tgtEl>
                                          <p:spTgt spid="3074"/>
                                        </p:tgtEl>
                                        <p:attrNameLst>
                                          <p:attrName>style.textDecorationUnderline</p:attrName>
                                        </p:attrNameLst>
                                      </p:cBhvr>
                                      <p:to>
                                        <p:strVal val="true"/>
                                      </p:to>
                                    </p:set>
                                  </p:childTnLst>
                                </p:cTn>
                              </p:par>
                            </p:childTnLst>
                          </p:cTn>
                        </p:par>
                        <p:par>
                          <p:cTn id="10" fill="hold">
                            <p:stCondLst>
                              <p:cond delay="2000"/>
                            </p:stCondLst>
                            <p:childTnLst>
                              <p:par>
                                <p:cTn id="11" presetID="18" presetClass="emph" presetSubtype="0" fill="hold" nodeType="afterEffect">
                                  <p:stCondLst>
                                    <p:cond delay="0"/>
                                  </p:stCondLst>
                                  <p:iterate type="lt">
                                    <p:tmPct val="4000"/>
                                  </p:iterate>
                                  <p:childTnLst>
                                    <p:set>
                                      <p:cBhvr override="childStyle">
                                        <p:cTn id="12" dur="3000" fill="hold"/>
                                        <p:tgtEl>
                                          <p:spTgt spid="3075">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http://www.chinanews.com/fz/2013/05-07/U466P4T8D4792346F107DT20130507090817.jpg"/>
          <p:cNvPicPr>
            <a:picLocks noChangeAspect="1" noChangeArrowheads="1"/>
          </p:cNvPicPr>
          <p:nvPr/>
        </p:nvPicPr>
        <p:blipFill>
          <a:blip r:embed="rId3" cstate="print">
            <a:extLst>
              <a:ext uri="{BEBA8EAE-BF5A-486C-A8C5-ECC9F3942E4B}">
                <a14:imgProps xmlns:a14="http://schemas.microsoft.com/office/drawing/2010/main" xmlns="">
                  <a14:imgLayer r:embed="rId5">
                    <a14:imgEffect>
                      <a14:backgroundRemoval t="422" b="100000" l="0" r="76441">
                        <a14:foregroundMark x1="2506" y1="79325" x2="11028" y2="95781"/>
                        <a14:foregroundMark x1="24812" y1="97890" x2="29323" y2="97890"/>
                      </a14:backgroundRemoval>
                    </a14:imgEffect>
                  </a14:imgLayer>
                </a14:imgProps>
              </a:ext>
              <a:ext uri="{28A0092B-C50C-407E-A947-70E740481C1C}">
                <a14:useLocalDpi xmlns:a14="http://schemas.microsoft.com/office/drawing/2010/main" xmlns="" val="0"/>
              </a:ext>
            </a:extLst>
          </a:blip>
          <a:srcRect/>
          <a:stretch>
            <a:fillRect/>
          </a:stretch>
        </p:blipFill>
        <p:spPr bwMode="auto">
          <a:xfrm>
            <a:off x="251520" y="4149080"/>
            <a:ext cx="3800475" cy="225742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矩形 5"/>
          <p:cNvSpPr/>
          <p:nvPr/>
        </p:nvSpPr>
        <p:spPr>
          <a:xfrm>
            <a:off x="251520" y="188640"/>
            <a:ext cx="6480720" cy="430887"/>
          </a:xfrm>
          <a:prstGeom prst="rect">
            <a:avLst/>
          </a:prstGeom>
        </p:spPr>
        <p:txBody>
          <a:bodyPr wrap="square">
            <a:spAutoFit/>
          </a:bodyPr>
          <a:lstStyle/>
          <a:p>
            <a:r>
              <a:rPr lang="zh-TW" altLang="en-US" sz="2200" b="1" dirty="0" smtClean="0"/>
              <a:t>司法事務</a:t>
            </a:r>
            <a:r>
              <a:rPr lang="zh-TW" altLang="en-US" sz="2200" b="1" dirty="0" smtClean="0"/>
              <a:t>官</a:t>
            </a:r>
            <a:r>
              <a:rPr lang="zh-TW" altLang="en-US" sz="2200" b="1" dirty="0" smtClean="0"/>
              <a:t>（</a:t>
            </a:r>
            <a:r>
              <a:rPr lang="zh-TW" altLang="en-US" sz="2200" b="1" dirty="0" smtClean="0"/>
              <a:t>財經</a:t>
            </a:r>
            <a:r>
              <a:rPr lang="zh-TW" altLang="en-US" sz="2200" b="1" dirty="0" smtClean="0"/>
              <a:t>事務</a:t>
            </a:r>
            <a:r>
              <a:rPr lang="zh-TW" altLang="en-US" sz="2200" b="1" dirty="0" smtClean="0"/>
              <a:t>組）－財經</a:t>
            </a:r>
            <a:r>
              <a:rPr lang="zh-TW" altLang="en-US" sz="2200" b="1" dirty="0" smtClean="0"/>
              <a:t>事務的專</a:t>
            </a:r>
            <a:r>
              <a:rPr lang="zh-TW" altLang="en-US" sz="2200" b="1" dirty="0" smtClean="0"/>
              <a:t>才</a:t>
            </a:r>
            <a:endParaRPr lang="en-US" altLang="zh-TW" sz="2200" b="1" dirty="0" smtClean="0"/>
          </a:p>
        </p:txBody>
      </p:sp>
      <p:sp>
        <p:nvSpPr>
          <p:cNvPr id="7" name="矩形 6"/>
          <p:cNvSpPr/>
          <p:nvPr/>
        </p:nvSpPr>
        <p:spPr>
          <a:xfrm>
            <a:off x="611560" y="548680"/>
            <a:ext cx="2492991" cy="369332"/>
          </a:xfrm>
          <a:prstGeom prst="rect">
            <a:avLst/>
          </a:prstGeom>
        </p:spPr>
        <p:txBody>
          <a:bodyPr wrap="none">
            <a:spAutoFit/>
          </a:bodyPr>
          <a:lstStyle/>
          <a:p>
            <a:pPr algn="ctr"/>
            <a:r>
              <a:rPr lang="zh-TW" altLang="en-US" b="1" dirty="0" smtClean="0"/>
              <a:t>工作性質／分發</a:t>
            </a:r>
            <a:r>
              <a:rPr lang="zh-TW" altLang="en-US" b="1" dirty="0" smtClean="0"/>
              <a:t>單位：</a:t>
            </a:r>
            <a:endParaRPr lang="zh-TW" altLang="en-US" dirty="0"/>
          </a:p>
        </p:txBody>
      </p:sp>
      <p:graphicFrame>
        <p:nvGraphicFramePr>
          <p:cNvPr id="9" name="資料庫圖表 8"/>
          <p:cNvGraphicFramePr/>
          <p:nvPr/>
        </p:nvGraphicFramePr>
        <p:xfrm>
          <a:off x="1115616" y="908720"/>
          <a:ext cx="6768752" cy="23042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049" name="Rectangle 1"/>
          <p:cNvSpPr>
            <a:spLocks noChangeArrowheads="1"/>
          </p:cNvSpPr>
          <p:nvPr/>
        </p:nvSpPr>
        <p:spPr bwMode="auto">
          <a:xfrm>
            <a:off x="3059832" y="3386100"/>
            <a:ext cx="5832648"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720000" algn="just" defTabSz="914400" rtl="0" eaLnBrk="1" fontAlgn="base" latinLnBrk="0" hangingPunct="1">
              <a:lnSpc>
                <a:spcPts val="2700"/>
              </a:lnSpc>
              <a:spcBef>
                <a:spcPct val="0"/>
              </a:spcBef>
              <a:spcAft>
                <a:spcPct val="0"/>
              </a:spcAft>
              <a:buClrTx/>
              <a:buSzTx/>
              <a:buFontTx/>
              <a:buNone/>
              <a:tabLst/>
            </a:pPr>
            <a:r>
              <a:rPr kumimoji="1" lang="zh-TW" sz="2500" b="0" i="0" u="none" strike="noStrike" cap="none" normalizeH="0" baseline="0" dirty="0" smtClean="0">
                <a:ln>
                  <a:noFill/>
                </a:ln>
                <a:solidFill>
                  <a:schemeClr val="tx1"/>
                </a:solidFill>
                <a:effectLst/>
                <a:latin typeface="Times New Roman" pitchFamily="18" charset="0"/>
                <a:ea typeface="新細明體" pitchFamily="18" charset="-120"/>
                <a:cs typeface="新細明體" pitchFamily="18" charset="-120"/>
              </a:rPr>
              <a:t>在司法事務官中增設財經事務組，未來可有效支援金融專業法庭的審理。因此，</a:t>
            </a:r>
            <a:r>
              <a:rPr kumimoji="1" lang="zh-TW" sz="2500" b="0" i="0" u="sng" strike="noStrike" cap="none" normalizeH="0" baseline="0" dirty="0" smtClean="0">
                <a:ln>
                  <a:noFill/>
                </a:ln>
                <a:solidFill>
                  <a:schemeClr val="tx1"/>
                </a:solidFill>
                <a:effectLst/>
                <a:latin typeface="Times New Roman" pitchFamily="18" charset="0"/>
                <a:ea typeface="新細明體" pitchFamily="18" charset="-120"/>
                <a:cs typeface="新細明體" pitchFamily="18" charset="-120"/>
              </a:rPr>
              <a:t>相關財經類科有志於司法工作者，亦可視為首選</a:t>
            </a:r>
            <a:r>
              <a:rPr kumimoji="1" lang="zh-TW" sz="2500" b="0" i="0" u="none" strike="noStrike" cap="none" normalizeH="0" baseline="0" dirty="0" smtClean="0">
                <a:ln>
                  <a:noFill/>
                </a:ln>
                <a:solidFill>
                  <a:schemeClr val="tx1"/>
                </a:solidFill>
                <a:effectLst/>
                <a:latin typeface="Times New Roman" pitchFamily="18" charset="0"/>
                <a:ea typeface="新細明體" pitchFamily="18" charset="-120"/>
                <a:cs typeface="新細明體" pitchFamily="18" charset="-120"/>
              </a:rPr>
              <a:t>。</a:t>
            </a:r>
          </a:p>
        </p:txBody>
      </p:sp>
      <p:sp>
        <p:nvSpPr>
          <p:cNvPr id="12" name="矩形 11"/>
          <p:cNvSpPr/>
          <p:nvPr/>
        </p:nvSpPr>
        <p:spPr>
          <a:xfrm>
            <a:off x="3527376" y="6165304"/>
            <a:ext cx="5616624" cy="276999"/>
          </a:xfrm>
          <a:prstGeom prst="rect">
            <a:avLst/>
          </a:prstGeom>
        </p:spPr>
        <p:txBody>
          <a:bodyPr wrap="square">
            <a:spAutoFit/>
          </a:bodyPr>
          <a:lstStyle/>
          <a:p>
            <a:pPr lvl="0" algn="r" eaLnBrk="0" fontAlgn="base" hangingPunct="0">
              <a:spcBef>
                <a:spcPct val="0"/>
              </a:spcBef>
              <a:spcAft>
                <a:spcPct val="0"/>
              </a:spcAft>
            </a:pPr>
            <a:r>
              <a:rPr lang="zh-TW" altLang="zh-TW" sz="1200" dirty="0" smtClean="0">
                <a:solidFill>
                  <a:schemeClr val="bg1">
                    <a:lumMod val="65000"/>
                  </a:schemeClr>
                </a:solidFill>
              </a:rPr>
              <a:t>（出自公職王資訊網－司法特考　司法事務官</a:t>
            </a:r>
            <a:r>
              <a:rPr lang="en-US" altLang="zh-TW" sz="1200" dirty="0" smtClean="0">
                <a:solidFill>
                  <a:schemeClr val="bg1">
                    <a:lumMod val="65000"/>
                  </a:schemeClr>
                </a:solidFill>
              </a:rPr>
              <a:t>(</a:t>
            </a:r>
            <a:r>
              <a:rPr lang="zh-TW" altLang="en-US" sz="1200" dirty="0" smtClean="0">
                <a:solidFill>
                  <a:schemeClr val="bg1">
                    <a:lumMod val="65000"/>
                  </a:schemeClr>
                </a:solidFill>
              </a:rPr>
              <a:t>財經</a:t>
            </a:r>
            <a:r>
              <a:rPr lang="en-US" altLang="zh-TW" sz="1200" dirty="0" smtClean="0">
                <a:solidFill>
                  <a:schemeClr val="bg1">
                    <a:lumMod val="65000"/>
                  </a:schemeClr>
                </a:solidFill>
              </a:rPr>
              <a:t>)</a:t>
            </a:r>
            <a:r>
              <a:rPr lang="zh-TW" altLang="en-US" sz="1200" dirty="0" smtClean="0">
                <a:solidFill>
                  <a:schemeClr val="bg1">
                    <a:lumMod val="65000"/>
                  </a:schemeClr>
                </a:solidFill>
              </a:rPr>
              <a:t>）</a:t>
            </a:r>
          </a:p>
        </p:txBody>
      </p:sp>
    </p:spTree>
    <p:extLst>
      <p:ext uri="{BB962C8B-B14F-4D97-AF65-F5344CB8AC3E}">
        <p14:creationId xmlns:p14="http://schemas.microsoft.com/office/powerpoint/2010/main" xmlns="" val="1817578921"/>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6">
                                            <p:txEl>
                                              <p:pRg st="0" end="0"/>
                                            </p:txEl>
                                          </p:spTgt>
                                        </p:tgtEl>
                                        <p:attrNameLst>
                                          <p:attrName>ppt_x</p:attrName>
                                          <p:attrName>ppt_y</p:attrName>
                                        </p:attrNameLst>
                                      </p:cBhvr>
                                    </p:animMotion>
                                    <p:animRot by="1500000">
                                      <p:cBhvr>
                                        <p:cTn id="7" dur="125" fill="hold">
                                          <p:stCondLst>
                                            <p:cond delay="0"/>
                                          </p:stCondLst>
                                        </p:cTn>
                                        <p:tgtEl>
                                          <p:spTgt spid="6">
                                            <p:txEl>
                                              <p:pRg st="0" end="0"/>
                                            </p:txEl>
                                          </p:spTgt>
                                        </p:tgtEl>
                                        <p:attrNameLst>
                                          <p:attrName>r</p:attrName>
                                        </p:attrNameLst>
                                      </p:cBhvr>
                                    </p:animRot>
                                    <p:animRot by="-1500000">
                                      <p:cBhvr>
                                        <p:cTn id="8" dur="125" fill="hold">
                                          <p:stCondLst>
                                            <p:cond delay="125"/>
                                          </p:stCondLst>
                                        </p:cTn>
                                        <p:tgtEl>
                                          <p:spTgt spid="6">
                                            <p:txEl>
                                              <p:pRg st="0" end="0"/>
                                            </p:txEl>
                                          </p:spTgt>
                                        </p:tgtEl>
                                        <p:attrNameLst>
                                          <p:attrName>r</p:attrName>
                                        </p:attrNameLst>
                                      </p:cBhvr>
                                    </p:animRot>
                                    <p:animRot by="-1500000">
                                      <p:cBhvr>
                                        <p:cTn id="9" dur="125" fill="hold">
                                          <p:stCondLst>
                                            <p:cond delay="250"/>
                                          </p:stCondLst>
                                        </p:cTn>
                                        <p:tgtEl>
                                          <p:spTgt spid="6">
                                            <p:txEl>
                                              <p:pRg st="0" end="0"/>
                                            </p:txEl>
                                          </p:spTgt>
                                        </p:tgtEl>
                                        <p:attrNameLst>
                                          <p:attrName>r</p:attrName>
                                        </p:attrNameLst>
                                      </p:cBhvr>
                                    </p:animRot>
                                    <p:animRot by="1500000">
                                      <p:cBhvr>
                                        <p:cTn id="10" dur="125" fill="hold">
                                          <p:stCondLst>
                                            <p:cond delay="375"/>
                                          </p:stCondLst>
                                        </p:cTn>
                                        <p:tgtEl>
                                          <p:spTgt spid="6">
                                            <p:txEl>
                                              <p:pRg st="0" end="0"/>
                                            </p:txEl>
                                          </p:spTgt>
                                        </p:tgtEl>
                                        <p:attrNameLst>
                                          <p:attrName>r</p:attrName>
                                        </p:attrNameLst>
                                      </p:cBhvr>
                                    </p:animRot>
                                  </p:childTnLst>
                                </p:cTn>
                              </p:par>
                            </p:childTnLst>
                          </p:cTn>
                        </p:par>
                        <p:par>
                          <p:cTn id="11" fill="hold">
                            <p:stCondLst>
                              <p:cond delay="1450"/>
                            </p:stCondLst>
                            <p:childTnLst>
                              <p:par>
                                <p:cTn id="12" presetID="2" presetClass="entr" presetSubtype="12"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000" fill="hold"/>
                                        <p:tgtEl>
                                          <p:spTgt spid="9"/>
                                        </p:tgtEl>
                                        <p:attrNameLst>
                                          <p:attrName>ppt_x</p:attrName>
                                        </p:attrNameLst>
                                      </p:cBhvr>
                                      <p:tavLst>
                                        <p:tav tm="0">
                                          <p:val>
                                            <p:strVal val="0-#ppt_w/2"/>
                                          </p:val>
                                        </p:tav>
                                        <p:tav tm="100000">
                                          <p:val>
                                            <p:strVal val="#ppt_x"/>
                                          </p:val>
                                        </p:tav>
                                      </p:tavLst>
                                    </p:anim>
                                    <p:anim calcmode="lin" valueType="num">
                                      <p:cBhvr additive="base">
                                        <p:cTn id="15" dur="10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2450"/>
                            </p:stCondLst>
                            <p:childTnLst>
                              <p:par>
                                <p:cTn id="17" presetID="53" presetClass="entr" presetSubtype="0" fill="hold" nodeType="afterEffect">
                                  <p:stCondLst>
                                    <p:cond delay="0"/>
                                  </p:stCondLst>
                                  <p:childTnLst>
                                    <p:set>
                                      <p:cBhvr>
                                        <p:cTn id="18" dur="1" fill="hold">
                                          <p:stCondLst>
                                            <p:cond delay="0"/>
                                          </p:stCondLst>
                                        </p:cTn>
                                        <p:tgtEl>
                                          <p:spTgt spid="2049">
                                            <p:txEl>
                                              <p:pRg st="0" end="0"/>
                                            </p:txEl>
                                          </p:spTgt>
                                        </p:tgtEl>
                                        <p:attrNameLst>
                                          <p:attrName>style.visibility</p:attrName>
                                        </p:attrNameLst>
                                      </p:cBhvr>
                                      <p:to>
                                        <p:strVal val="visible"/>
                                      </p:to>
                                    </p:set>
                                    <p:anim calcmode="lin" valueType="num">
                                      <p:cBhvr>
                                        <p:cTn id="19" dur="1000" fill="hold"/>
                                        <p:tgtEl>
                                          <p:spTgt spid="2049">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2049">
                                            <p:txEl>
                                              <p:pRg st="0" end="0"/>
                                            </p:txEl>
                                          </p:spTgt>
                                        </p:tgtEl>
                                        <p:attrNameLst>
                                          <p:attrName>ppt_h</p:attrName>
                                        </p:attrNameLst>
                                      </p:cBhvr>
                                      <p:tavLst>
                                        <p:tav tm="0">
                                          <p:val>
                                            <p:fltVal val="0"/>
                                          </p:val>
                                        </p:tav>
                                        <p:tav tm="100000">
                                          <p:val>
                                            <p:strVal val="#ppt_h"/>
                                          </p:val>
                                        </p:tav>
                                      </p:tavLst>
                                    </p:anim>
                                    <p:animEffect transition="in" filter="fade">
                                      <p:cBhvr>
                                        <p:cTn id="21" dur="1000"/>
                                        <p:tgtEl>
                                          <p:spTgt spid="20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395536" y="1484784"/>
            <a:ext cx="8208912" cy="20159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720000" algn="l" defTabSz="914400" rtl="0" eaLnBrk="1" fontAlgn="base" latinLnBrk="0" hangingPunct="1">
              <a:lnSpc>
                <a:spcPct val="100000"/>
              </a:lnSpc>
              <a:spcBef>
                <a:spcPct val="0"/>
              </a:spcBef>
              <a:spcAft>
                <a:spcPct val="0"/>
              </a:spcAft>
              <a:buClrTx/>
              <a:buSzTx/>
              <a:buFontTx/>
              <a:buNone/>
              <a:tabLst/>
            </a:pPr>
            <a:r>
              <a:rPr kumimoji="1" lang="zh-TW" sz="25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從上述報告來看，就讀會計的出路有多方向的選擇，並不需只專注一種，單純的記帳。而學習會計的同時，也須學習有關法律的相關課程（例如：憲法、民法），而現在電腦的普及化，不必在人工計帳，</a:t>
            </a:r>
            <a:r>
              <a:rPr kumimoji="1" lang="zh-TW" sz="2500" b="1" i="1"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讓我們在未來可以更加便利、充分的展現會計專業人員應有的技術。</a:t>
            </a:r>
            <a:endParaRPr kumimoji="1" lang="zh-TW" sz="2500" b="1" i="1"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5" name="文字方塊 4"/>
          <p:cNvSpPr txBox="1"/>
          <p:nvPr/>
        </p:nvSpPr>
        <p:spPr>
          <a:xfrm>
            <a:off x="323528" y="476672"/>
            <a:ext cx="1368152" cy="553998"/>
          </a:xfrm>
          <a:prstGeom prst="rect">
            <a:avLst/>
          </a:prstGeom>
          <a:noFill/>
        </p:spPr>
        <p:txBody>
          <a:bodyPr wrap="square" rtlCol="0">
            <a:spAutoFit/>
          </a:bodyPr>
          <a:lstStyle/>
          <a:p>
            <a:r>
              <a:rPr lang="zh-TW" altLang="en-US" sz="3000" dirty="0" smtClean="0"/>
              <a:t>結論：</a:t>
            </a:r>
            <a:endParaRPr lang="zh-TW" altLang="en-US" sz="3000" dirty="0"/>
          </a:p>
        </p:txBody>
      </p:sp>
      <p:pic>
        <p:nvPicPr>
          <p:cNvPr id="6" name="圖片 5" descr="http://www.keichun.edu.hk/%E6%9D%8E%20Sir%20%E5%9C%96%E5%BA%AB/%E4%BA%BA%E7%89%A9%20People/%E7%94%B7%E4%BA%BA%20Men/%E8%80%81%E4%BC%AF%E4%BF%BE%E9%8C%A2.jpg"/>
          <p:cNvPicPr/>
          <p:nvPr/>
        </p:nvPicPr>
        <p:blipFill>
          <a:blip r:embed="rId2" cstate="print"/>
          <a:srcRect/>
          <a:stretch>
            <a:fillRect/>
          </a:stretch>
        </p:blipFill>
        <p:spPr bwMode="auto">
          <a:xfrm>
            <a:off x="251520" y="3717032"/>
            <a:ext cx="2952328" cy="2852936"/>
          </a:xfrm>
          <a:prstGeom prst="rect">
            <a:avLst/>
          </a:prstGeom>
          <a:noFill/>
          <a:ln w="9525">
            <a:noFill/>
            <a:miter lim="800000"/>
            <a:headEnd/>
            <a:tailEnd/>
          </a:ln>
          <a:effectLst>
            <a:softEdge rad="317500"/>
          </a:effectLst>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mph" presetSubtype="0" fill="hold" nodeType="afterEffect">
                                  <p:stCondLst>
                                    <p:cond delay="0"/>
                                  </p:stCondLst>
                                  <p:childTnLst>
                                    <p:animClr clrSpc="rgb">
                                      <p:cBhvr override="childStyle">
                                        <p:cTn id="6" dur="950" fill="hold">
                                          <p:stCondLst>
                                            <p:cond delay="50"/>
                                          </p:stCondLst>
                                        </p:cTn>
                                        <p:tgtEl>
                                          <p:spTgt spid="5">
                                            <p:txEl>
                                              <p:pRg st="0" end="0"/>
                                            </p:txEl>
                                          </p:spTgt>
                                        </p:tgtEl>
                                        <p:attrNameLst>
                                          <p:attrName>style.color</p:attrName>
                                        </p:attrNameLst>
                                      </p:cBhvr>
                                      <p:to>
                                        <a:srgbClr val="4BE826"/>
                                      </p:to>
                                    </p:animClr>
                                    <p:animClr clrSpc="rgb">
                                      <p:cBhvr>
                                        <p:cTn id="7" dur="950" fill="hold">
                                          <p:stCondLst>
                                            <p:cond delay="50"/>
                                          </p:stCondLst>
                                        </p:cTn>
                                        <p:tgtEl>
                                          <p:spTgt spid="5">
                                            <p:txEl>
                                              <p:pRg st="0" end="0"/>
                                            </p:txEl>
                                          </p:spTgt>
                                        </p:tgtEl>
                                        <p:attrNameLst>
                                          <p:attrName>fillColor</p:attrName>
                                        </p:attrNameLst>
                                      </p:cBhvr>
                                      <p:to>
                                        <a:srgbClr val="4BE826"/>
                                      </p:to>
                                    </p:animClr>
                                    <p:set>
                                      <p:cBhvr>
                                        <p:cTn id="8" dur="950" fill="hold">
                                          <p:stCondLst>
                                            <p:cond delay="50"/>
                                          </p:stCondLst>
                                        </p:cTn>
                                        <p:tgtEl>
                                          <p:spTgt spid="5">
                                            <p:txEl>
                                              <p:pRg st="0" end="0"/>
                                            </p:txEl>
                                          </p:spTgt>
                                        </p:tgtEl>
                                        <p:attrNameLst>
                                          <p:attrName>fill.type</p:attrName>
                                        </p:attrNameLst>
                                      </p:cBhvr>
                                      <p:to>
                                        <p:strVal val="solid"/>
                                      </p:to>
                                    </p:set>
                                    <p:set>
                                      <p:cBhvr>
                                        <p:cTn id="9" dur="950" fill="hold">
                                          <p:stCondLst>
                                            <p:cond delay="50"/>
                                          </p:stCondLst>
                                        </p:cTn>
                                        <p:tgtEl>
                                          <p:spTgt spid="5">
                                            <p:txEl>
                                              <p:pRg st="0" end="0"/>
                                            </p:txEl>
                                          </p:spTgt>
                                        </p:tgtEl>
                                        <p:attrNameLst>
                                          <p:attrName>fill.on</p:attrName>
                                        </p:attrNameLst>
                                      </p:cBhvr>
                                      <p:to>
                                        <p:strVal val="true"/>
                                      </p:to>
                                    </p:set>
                                    <p:animScale>
                                      <p:cBhvr>
                                        <p:cTn id="10" dur="100" fill="hold">
                                          <p:stCondLst>
                                            <p:cond delay="0"/>
                                          </p:stCondLst>
                                        </p:cTn>
                                        <p:tgtEl>
                                          <p:spTgt spid="5">
                                            <p:txEl>
                                              <p:pRg st="0" end="0"/>
                                            </p:txEl>
                                          </p:spTgt>
                                        </p:tgtEl>
                                      </p:cBhvr>
                                      <p:from x="100000" y="100000"/>
                                      <p:to x="100000" y="5000"/>
                                    </p:animScale>
                                    <p:animScale>
                                      <p:cBhvr>
                                        <p:cTn id="11" dur="100" fill="hold">
                                          <p:stCondLst>
                                            <p:cond delay="100"/>
                                          </p:stCondLst>
                                        </p:cTn>
                                        <p:tgtEl>
                                          <p:spTgt spid="5">
                                            <p:txEl>
                                              <p:pRg st="0" end="0"/>
                                            </p:txEl>
                                          </p:spTgt>
                                        </p:tgtEl>
                                      </p:cBhvr>
                                      <p:from x="100000" y="5000"/>
                                      <p:to x="120000" y="150000"/>
                                    </p:animScale>
                                    <p:animScale>
                                      <p:cBhvr>
                                        <p:cTn id="12" dur="300" fill="hold">
                                          <p:stCondLst>
                                            <p:cond delay="700"/>
                                          </p:stCondLst>
                                        </p:cTn>
                                        <p:tgtEl>
                                          <p:spTgt spid="5">
                                            <p:txEl>
                                              <p:pRg st="0" end="0"/>
                                            </p:txEl>
                                          </p:spTgt>
                                        </p:tgtEl>
                                      </p:cBhvr>
                                      <p:to x="120000" y="150000"/>
                                    </p:animScale>
                                  </p:childTnLst>
                                </p:cTn>
                              </p:par>
                            </p:childTnLst>
                          </p:cTn>
                        </p:par>
                        <p:par>
                          <p:cTn id="13" fill="hold">
                            <p:stCondLst>
                              <p:cond delay="1000"/>
                            </p:stCondLst>
                            <p:childTnLst>
                              <p:par>
                                <p:cTn id="14" presetID="34" presetClass="emph" presetSubtype="0" fill="hold" nodeType="afterEffect">
                                  <p:stCondLst>
                                    <p:cond delay="0"/>
                                  </p:stCondLst>
                                  <p:iterate type="lt">
                                    <p:tmPct val="10000"/>
                                  </p:iterate>
                                  <p:childTnLst>
                                    <p:animMotion origin="layout" path="M 0.0 0.0 L 0.0 -0.07213" pathEditMode="relative" ptsTypes="">
                                      <p:cBhvr>
                                        <p:cTn id="15" dur="250" accel="50000" decel="50000" autoRev="1" fill="hold">
                                          <p:stCondLst>
                                            <p:cond delay="0"/>
                                          </p:stCondLst>
                                        </p:cTn>
                                        <p:tgtEl>
                                          <p:spTgt spid="25601">
                                            <p:txEl>
                                              <p:pRg st="0" end="0"/>
                                            </p:txEl>
                                          </p:spTgt>
                                        </p:tgtEl>
                                        <p:attrNameLst>
                                          <p:attrName>ppt_x</p:attrName>
                                          <p:attrName>ppt_y</p:attrName>
                                        </p:attrNameLst>
                                      </p:cBhvr>
                                    </p:animMotion>
                                    <p:animRot by="1500000">
                                      <p:cBhvr>
                                        <p:cTn id="16" dur="125" fill="hold">
                                          <p:stCondLst>
                                            <p:cond delay="0"/>
                                          </p:stCondLst>
                                        </p:cTn>
                                        <p:tgtEl>
                                          <p:spTgt spid="25601">
                                            <p:txEl>
                                              <p:pRg st="0" end="0"/>
                                            </p:txEl>
                                          </p:spTgt>
                                        </p:tgtEl>
                                        <p:attrNameLst>
                                          <p:attrName>r</p:attrName>
                                        </p:attrNameLst>
                                      </p:cBhvr>
                                    </p:animRot>
                                    <p:animRot by="-1500000">
                                      <p:cBhvr>
                                        <p:cTn id="17" dur="125" fill="hold">
                                          <p:stCondLst>
                                            <p:cond delay="125"/>
                                          </p:stCondLst>
                                        </p:cTn>
                                        <p:tgtEl>
                                          <p:spTgt spid="25601">
                                            <p:txEl>
                                              <p:pRg st="0" end="0"/>
                                            </p:txEl>
                                          </p:spTgt>
                                        </p:tgtEl>
                                        <p:attrNameLst>
                                          <p:attrName>r</p:attrName>
                                        </p:attrNameLst>
                                      </p:cBhvr>
                                    </p:animRot>
                                    <p:animRot by="-1500000">
                                      <p:cBhvr>
                                        <p:cTn id="18" dur="125" fill="hold">
                                          <p:stCondLst>
                                            <p:cond delay="250"/>
                                          </p:stCondLst>
                                        </p:cTn>
                                        <p:tgtEl>
                                          <p:spTgt spid="25601">
                                            <p:txEl>
                                              <p:pRg st="0" end="0"/>
                                            </p:txEl>
                                          </p:spTgt>
                                        </p:tgtEl>
                                        <p:attrNameLst>
                                          <p:attrName>r</p:attrName>
                                        </p:attrNameLst>
                                      </p:cBhvr>
                                    </p:animRot>
                                    <p:animRot by="1500000">
                                      <p:cBhvr>
                                        <p:cTn id="19" dur="125" fill="hold">
                                          <p:stCondLst>
                                            <p:cond delay="375"/>
                                          </p:stCondLst>
                                        </p:cTn>
                                        <p:tgtEl>
                                          <p:spTgt spid="25601">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67544" y="188640"/>
            <a:ext cx="2262159" cy="923330"/>
          </a:xfrm>
          <a:prstGeom prst="rect">
            <a:avLst/>
          </a:prstGeom>
          <a:noFill/>
        </p:spPr>
        <p:txBody>
          <a:bodyPr wrap="none" lIns="91440" tIns="45720" rIns="91440" bIns="45720">
            <a:spAutoFit/>
          </a:bodyPr>
          <a:lstStyle/>
          <a:p>
            <a:pPr algn="ctr"/>
            <a:r>
              <a:rPr lang="zh-TW" alt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心得：</a:t>
            </a:r>
            <a:endParaRPr lang="zh-TW"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矩形 5"/>
          <p:cNvSpPr/>
          <p:nvPr/>
        </p:nvSpPr>
        <p:spPr>
          <a:xfrm>
            <a:off x="395536" y="1196752"/>
            <a:ext cx="8136904" cy="2033890"/>
          </a:xfrm>
          <a:prstGeom prst="rect">
            <a:avLst/>
          </a:prstGeom>
          <a:noFill/>
        </p:spPr>
        <p:txBody>
          <a:bodyPr wrap="square" lIns="91440" tIns="45720" rIns="91440" bIns="45720">
            <a:spAutoFit/>
          </a:bodyPr>
          <a:lstStyle/>
          <a:p>
            <a:pPr indent="720000" algn="just">
              <a:lnSpc>
                <a:spcPts val="2500"/>
              </a:lnSpc>
            </a:pPr>
            <a:r>
              <a:rPr lang="zh-TW" altLang="zh-TW" sz="2200" dirty="0" smtClean="0">
                <a:latin typeface="微軟正黑體" pitchFamily="34" charset="-120"/>
              </a:rPr>
              <a:t>我一直認為，</a:t>
            </a:r>
            <a:r>
              <a:rPr lang="zh-TW" altLang="zh-TW" sz="2200" u="sng" dirty="0" smtClean="0">
                <a:latin typeface="微軟正黑體" pitchFamily="34" charset="-120"/>
              </a:rPr>
              <a:t>會計就是一條很直的路</a:t>
            </a:r>
            <a:r>
              <a:rPr lang="zh-TW" altLang="zh-TW" sz="2200" dirty="0" smtClean="0">
                <a:latin typeface="微軟正黑體" pitchFamily="34" charset="-120"/>
              </a:rPr>
              <a:t>，出來的工作就</a:t>
            </a:r>
            <a:r>
              <a:rPr lang="zh-TW" altLang="zh-TW" sz="2200" dirty="0" smtClean="0">
                <a:solidFill>
                  <a:schemeClr val="accent3">
                    <a:lumMod val="20000"/>
                    <a:lumOff val="80000"/>
                  </a:schemeClr>
                </a:solidFill>
                <a:latin typeface="微軟正黑體" pitchFamily="34" charset="-120"/>
              </a:rPr>
              <a:t>只是從事</a:t>
            </a:r>
            <a:r>
              <a:rPr lang="zh-TW" altLang="zh-TW" sz="2200" b="1" u="sng" dirty="0" smtClean="0">
                <a:solidFill>
                  <a:schemeClr val="accent3">
                    <a:lumMod val="20000"/>
                    <a:lumOff val="80000"/>
                  </a:schemeClr>
                </a:solidFill>
                <a:latin typeface="微軟正黑體" pitchFamily="34" charset="-120"/>
              </a:rPr>
              <a:t>事務所的工作</a:t>
            </a:r>
            <a:r>
              <a:rPr lang="zh-TW" altLang="zh-TW" sz="2200" dirty="0" smtClean="0">
                <a:latin typeface="微軟正黑體" pitchFamily="34" charset="-120"/>
              </a:rPr>
              <a:t>，從來就沒想那麼多，直到後來我從綜高畢業後，選擇會計系就讀，特地的</a:t>
            </a:r>
            <a:r>
              <a:rPr lang="en-US" altLang="zh-TW" sz="2200" dirty="0" err="1" smtClean="0">
                <a:latin typeface="微軟正黑體" pitchFamily="34" charset="-120"/>
              </a:rPr>
              <a:t>google</a:t>
            </a:r>
            <a:r>
              <a:rPr lang="zh-TW" altLang="zh-TW" sz="2200" dirty="0" smtClean="0">
                <a:latin typeface="微軟正黑體" pitchFamily="34" charset="-120"/>
              </a:rPr>
              <a:t>，我才發現原來會計系有那麼多變化。從上列出的相關職務後，讓我很有興趣且訝異的是</a:t>
            </a:r>
            <a:r>
              <a:rPr lang="zh-TW" altLang="zh-TW" sz="2200" b="1" dirty="0" smtClean="0">
                <a:solidFill>
                  <a:srgbClr val="C00000"/>
                </a:solidFill>
                <a:latin typeface="微軟正黑體" pitchFamily="34" charset="-120"/>
              </a:rPr>
              <a:t>原來學習會計也可以當上檢察官</a:t>
            </a:r>
            <a:r>
              <a:rPr lang="zh-TW" altLang="zh-TW" sz="2200" dirty="0" smtClean="0">
                <a:solidFill>
                  <a:srgbClr val="C00000"/>
                </a:solidFill>
                <a:latin typeface="微軟正黑體" pitchFamily="34" charset="-120"/>
              </a:rPr>
              <a:t>！</a:t>
            </a:r>
          </a:p>
          <a:p>
            <a:pPr algn="ctr"/>
            <a:endParaRPr lang="zh-TW" altLang="en-US" sz="2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6625" name="Rectangle 1"/>
          <p:cNvSpPr>
            <a:spLocks noChangeArrowheads="1"/>
          </p:cNvSpPr>
          <p:nvPr/>
        </p:nvSpPr>
        <p:spPr bwMode="auto">
          <a:xfrm>
            <a:off x="467544" y="3016318"/>
            <a:ext cx="8064896" cy="18647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720000" algn="just" defTabSz="914400" rtl="0" eaLnBrk="1" fontAlgn="base" latinLnBrk="0" hangingPunct="1">
              <a:lnSpc>
                <a:spcPts val="2800"/>
              </a:lnSpc>
              <a:spcBef>
                <a:spcPct val="0"/>
              </a:spcBef>
              <a:spcAft>
                <a:spcPct val="0"/>
              </a:spcAft>
              <a:buClrTx/>
              <a:buSzTx/>
              <a:buFontTx/>
              <a:buNone/>
              <a:tabLst/>
            </a:pPr>
            <a:r>
              <a:rPr lang="zh-TW" altLang="zh-TW" sz="2200" dirty="0" smtClean="0">
                <a:latin typeface="微軟正黑體" pitchFamily="34" charset="-120"/>
              </a:rPr>
              <a:t>我想我會盡全力的研究會計這門深奧的學問，從中學習我可以找到許多樂趣，而這就是我選擇會計系就讀的原因，雖然我的基礎語文能力不是說很好，可能還處在國中的階段，但藉由這次「探討會計專業的出路」報告，訂下我的目標，未來的路可能有許多波折，但我相信最終的果實</a:t>
            </a:r>
            <a:r>
              <a:rPr lang="zh-TW" altLang="zh-TW" sz="2200" dirty="0" smtClean="0">
                <a:latin typeface="微軟正黑體" pitchFamily="34" charset="-120"/>
              </a:rPr>
              <a:t>會</a:t>
            </a:r>
            <a:endParaRPr kumimoji="1" lang="zh-TW" sz="1800" b="0" i="0" u="none" strike="noStrike" cap="none" normalizeH="0" dirty="0" smtClean="0">
              <a:ln>
                <a:noFill/>
              </a:ln>
              <a:solidFill>
                <a:schemeClr val="tx1"/>
              </a:solidFill>
              <a:effectLst/>
              <a:latin typeface="微軟正黑體" pitchFamily="34" charset="-120"/>
              <a:ea typeface="新細明體" pitchFamily="18" charset="-120"/>
              <a:cs typeface="新細明體" pitchFamily="18" charset="-120"/>
            </a:endParaRPr>
          </a:p>
        </p:txBody>
      </p:sp>
      <p:pic>
        <p:nvPicPr>
          <p:cNvPr id="8" name="Picture 4" descr="https://encrypted-tbn3.gstatic.com/images?q=tbn:ANd9GcR2zDZehrqU58hdRZPpSuIwFYHBD7MTkvDLYnv68lmiqb7xtnPX"/>
          <p:cNvPicPr>
            <a:picLocks noChangeAspect="1" noChangeArrowheads="1"/>
          </p:cNvPicPr>
          <p:nvPr/>
        </p:nvPicPr>
        <p:blipFill>
          <a:blip r:embed="rId2" cstate="print">
            <a:extLst>
              <a:ext uri="{BEBA8EAE-BF5A-486C-A8C5-ECC9F3942E4B}">
                <a14:imgProps xmlns:a14="http://schemas.microsoft.com/office/drawing/2010/main" xmlns="">
                  <a14:imgLayer r:embed="rId5">
                    <a14:imgEffect>
                      <a14:backgroundRemoval t="0" b="95288" l="5000" r="96000"/>
                    </a14:imgEffect>
                  </a14:imgLayer>
                </a14:imgProps>
              </a:ext>
              <a:ext uri="{28A0092B-C50C-407E-A947-70E740481C1C}">
                <a14:useLocalDpi xmlns:a14="http://schemas.microsoft.com/office/drawing/2010/main" xmlns="" val="0"/>
              </a:ext>
            </a:extLst>
          </a:blip>
          <a:srcRect/>
          <a:stretch>
            <a:fillRect/>
          </a:stretch>
        </p:blipFill>
        <p:spPr bwMode="auto">
          <a:xfrm>
            <a:off x="7020272" y="4293096"/>
            <a:ext cx="1905000" cy="1819276"/>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4" descr="https://encrypted-tbn3.gstatic.com/images?q=tbn:ANd9GcR2zDZehrqU58hdRZPpSuIwFYHBD7MTkvDLYnv68lmiqb7xtnPX"/>
          <p:cNvPicPr>
            <a:picLocks noChangeAspect="1" noChangeArrowheads="1"/>
          </p:cNvPicPr>
          <p:nvPr/>
        </p:nvPicPr>
        <p:blipFill>
          <a:blip r:embed="rId2" cstate="print">
            <a:extLst>
              <a:ext uri="{BEBA8EAE-BF5A-486C-A8C5-ECC9F3942E4B}">
                <a14:imgProps xmlns:a14="http://schemas.microsoft.com/office/drawing/2010/main" xmlns="">
                  <a14:imgLayer r:embed="rId5">
                    <a14:imgEffect>
                      <a14:backgroundRemoval t="0" b="95288" l="5000" r="96000"/>
                    </a14:imgEffect>
                  </a14:imgLayer>
                </a14:imgProps>
              </a:ext>
              <a:ext uri="{28A0092B-C50C-407E-A947-70E740481C1C}">
                <a14:useLocalDpi xmlns:a14="http://schemas.microsoft.com/office/drawing/2010/main" xmlns="" val="0"/>
              </a:ext>
            </a:extLst>
          </a:blip>
          <a:srcRect/>
          <a:stretch>
            <a:fillRect/>
          </a:stretch>
        </p:blipFill>
        <p:spPr bwMode="auto">
          <a:xfrm>
            <a:off x="5796136" y="5013176"/>
            <a:ext cx="1452594" cy="1387228"/>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4" descr="https://encrypted-tbn3.gstatic.com/images?q=tbn:ANd9GcR2zDZehrqU58hdRZPpSuIwFYHBD7MTkvDLYnv68lmiqb7xtnPX"/>
          <p:cNvPicPr>
            <a:picLocks noChangeAspect="1" noChangeArrowheads="1"/>
          </p:cNvPicPr>
          <p:nvPr/>
        </p:nvPicPr>
        <p:blipFill>
          <a:blip r:embed="rId2" cstate="print">
            <a:extLst>
              <a:ext uri="{BEBA8EAE-BF5A-486C-A8C5-ECC9F3942E4B}">
                <a14:imgProps xmlns:a14="http://schemas.microsoft.com/office/drawing/2010/main" xmlns="">
                  <a14:imgLayer r:embed="rId5">
                    <a14:imgEffect>
                      <a14:backgroundRemoval t="0" b="95288" l="5000" r="96000"/>
                    </a14:imgEffect>
                  </a14:imgLayer>
                </a14:imgProps>
              </a:ext>
              <a:ext uri="{28A0092B-C50C-407E-A947-70E740481C1C}">
                <a14:useLocalDpi xmlns:a14="http://schemas.microsoft.com/office/drawing/2010/main" xmlns="" val="0"/>
              </a:ext>
            </a:extLst>
          </a:blip>
          <a:srcRect/>
          <a:stretch>
            <a:fillRect/>
          </a:stretch>
        </p:blipFill>
        <p:spPr bwMode="auto">
          <a:xfrm>
            <a:off x="4644008" y="5445224"/>
            <a:ext cx="1328544" cy="126876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矩形 10"/>
          <p:cNvSpPr/>
          <p:nvPr/>
        </p:nvSpPr>
        <p:spPr>
          <a:xfrm>
            <a:off x="5076056" y="4437112"/>
            <a:ext cx="1656184" cy="553998"/>
          </a:xfrm>
          <a:prstGeom prst="rect">
            <a:avLst/>
          </a:prstGeom>
          <a:noFill/>
        </p:spPr>
        <p:txBody>
          <a:bodyPr wrap="square" lIns="91440" tIns="45720" rIns="91440" bIns="45720">
            <a:spAutoFit/>
          </a:bodyPr>
          <a:lstStyle/>
          <a:p>
            <a:pPr algn="ctr"/>
            <a:r>
              <a:rPr lang="zh-TW" altLang="zh-TW"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最甜美</a:t>
            </a:r>
            <a:r>
              <a:rPr kumimoji="1" lang="zh-TW" sz="3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新細明體" pitchFamily="18" charset="-120"/>
                <a:cs typeface="Times New Roman" pitchFamily="18" charset="0"/>
              </a:rPr>
              <a:t>。</a:t>
            </a:r>
            <a:endParaRPr lang="zh-TW" alt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xEl>
                                              <p:pRg st="0" end="0"/>
                                            </p:txEl>
                                          </p:spTgt>
                                        </p:tgtEl>
                                        <p:attrNameLst>
                                          <p:attrName>ppt_x</p:attrName>
                                          <p:attrName>ppt_y</p:attrName>
                                        </p:attrNameLst>
                                      </p:cBhvr>
                                    </p:animMotion>
                                    <p:animRot by="1500000">
                                      <p:cBhvr>
                                        <p:cTn id="7" dur="125" fill="hold">
                                          <p:stCondLst>
                                            <p:cond delay="0"/>
                                          </p:stCondLst>
                                        </p:cTn>
                                        <p:tgtEl>
                                          <p:spTgt spid="5">
                                            <p:txEl>
                                              <p:pRg st="0" end="0"/>
                                            </p:txEl>
                                          </p:spTgt>
                                        </p:tgtEl>
                                        <p:attrNameLst>
                                          <p:attrName>r</p:attrName>
                                        </p:attrNameLst>
                                      </p:cBhvr>
                                    </p:animRot>
                                    <p:animRot by="-1500000">
                                      <p:cBhvr>
                                        <p:cTn id="8" dur="125" fill="hold">
                                          <p:stCondLst>
                                            <p:cond delay="125"/>
                                          </p:stCondLst>
                                        </p:cTn>
                                        <p:tgtEl>
                                          <p:spTgt spid="5">
                                            <p:txEl>
                                              <p:pRg st="0" end="0"/>
                                            </p:txEl>
                                          </p:spTgt>
                                        </p:tgtEl>
                                        <p:attrNameLst>
                                          <p:attrName>r</p:attrName>
                                        </p:attrNameLst>
                                      </p:cBhvr>
                                    </p:animRot>
                                    <p:animRot by="-1500000">
                                      <p:cBhvr>
                                        <p:cTn id="9" dur="125" fill="hold">
                                          <p:stCondLst>
                                            <p:cond delay="250"/>
                                          </p:stCondLst>
                                        </p:cTn>
                                        <p:tgtEl>
                                          <p:spTgt spid="5">
                                            <p:txEl>
                                              <p:pRg st="0" end="0"/>
                                            </p:txEl>
                                          </p:spTgt>
                                        </p:tgtEl>
                                        <p:attrNameLst>
                                          <p:attrName>r</p:attrName>
                                        </p:attrNameLst>
                                      </p:cBhvr>
                                    </p:animRot>
                                    <p:animRot by="1500000">
                                      <p:cBhvr>
                                        <p:cTn id="10" dur="125" fill="hold">
                                          <p:stCondLst>
                                            <p:cond delay="375"/>
                                          </p:stCondLst>
                                        </p:cTn>
                                        <p:tgtEl>
                                          <p:spTgt spid="5">
                                            <p:txEl>
                                              <p:pRg st="0" end="0"/>
                                            </p:txEl>
                                          </p:spTgt>
                                        </p:tgtEl>
                                        <p:attrNameLst>
                                          <p:attrName>r</p:attrName>
                                        </p:attrNameLst>
                                      </p:cBhvr>
                                    </p:animRot>
                                  </p:childTnLst>
                                </p:cTn>
                              </p:par>
                            </p:childTnLst>
                          </p:cTn>
                        </p:par>
                        <p:par>
                          <p:cTn id="11" fill="hold">
                            <p:stCondLst>
                              <p:cond delay="600"/>
                            </p:stCondLst>
                            <p:childTnLst>
                              <p:par>
                                <p:cTn id="12" presetID="7" presetClass="entr" presetSubtype="4"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0" fill="hold"/>
                                        <p:tgtEl>
                                          <p:spTgt spid="6"/>
                                        </p:tgtEl>
                                        <p:attrNameLst>
                                          <p:attrName>ppt_x</p:attrName>
                                        </p:attrNameLst>
                                      </p:cBhvr>
                                      <p:tavLst>
                                        <p:tav tm="0">
                                          <p:val>
                                            <p:strVal val="#ppt_x"/>
                                          </p:val>
                                        </p:tav>
                                        <p:tav tm="100000">
                                          <p:val>
                                            <p:strVal val="#ppt_x"/>
                                          </p:val>
                                        </p:tav>
                                      </p:tavLst>
                                    </p:anim>
                                    <p:anim calcmode="lin" valueType="num">
                                      <p:cBhvr additive="base">
                                        <p:cTn id="15" dur="50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5600"/>
                            </p:stCondLst>
                            <p:childTnLst>
                              <p:par>
                                <p:cTn id="17" presetID="7" presetClass="entr" presetSubtype="4" fill="hold" nodeType="afterEffect">
                                  <p:stCondLst>
                                    <p:cond delay="0"/>
                                  </p:stCondLst>
                                  <p:childTnLst>
                                    <p:set>
                                      <p:cBhvr>
                                        <p:cTn id="18" dur="1" fill="hold">
                                          <p:stCondLst>
                                            <p:cond delay="0"/>
                                          </p:stCondLst>
                                        </p:cTn>
                                        <p:tgtEl>
                                          <p:spTgt spid="26625">
                                            <p:txEl>
                                              <p:pRg st="0" end="0"/>
                                            </p:txEl>
                                          </p:spTgt>
                                        </p:tgtEl>
                                        <p:attrNameLst>
                                          <p:attrName>style.visibility</p:attrName>
                                        </p:attrNameLst>
                                      </p:cBhvr>
                                      <p:to>
                                        <p:strVal val="visible"/>
                                      </p:to>
                                    </p:set>
                                    <p:anim calcmode="lin" valueType="num">
                                      <p:cBhvr additive="base">
                                        <p:cTn id="19" dur="5000" fill="hold"/>
                                        <p:tgtEl>
                                          <p:spTgt spid="26625">
                                            <p:txEl>
                                              <p:pRg st="0" end="0"/>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26625">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0600"/>
                            </p:stCondLst>
                            <p:childTnLst>
                              <p:par>
                                <p:cTn id="22" presetID="7" presetClass="entr" presetSubtype="4"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51520" y="332656"/>
            <a:ext cx="8784976" cy="4816703"/>
          </a:xfrm>
          <a:prstGeom prst="rect">
            <a:avLst/>
          </a:prstGeom>
        </p:spPr>
        <p:txBody>
          <a:bodyPr wrap="square">
            <a:spAutoFit/>
          </a:bodyPr>
          <a:lstStyle/>
          <a:p>
            <a:r>
              <a:rPr lang="zh-TW" altLang="zh-TW" sz="3500" b="1" dirty="0"/>
              <a:t>資料來源</a:t>
            </a:r>
            <a:r>
              <a:rPr lang="zh-TW" altLang="zh-TW" sz="3500" b="1" dirty="0">
                <a:solidFill>
                  <a:schemeClr val="bg1">
                    <a:lumMod val="65000"/>
                  </a:schemeClr>
                </a:solidFill>
              </a:rPr>
              <a:t>：</a:t>
            </a:r>
          </a:p>
          <a:p>
            <a:r>
              <a:rPr lang="en-US" altLang="zh-TW" sz="1200" dirty="0">
                <a:solidFill>
                  <a:schemeClr val="bg1">
                    <a:lumMod val="65000"/>
                  </a:schemeClr>
                </a:solidFill>
              </a:rPr>
              <a:t> </a:t>
            </a:r>
            <a:endParaRPr lang="en-US" altLang="zh-TW" sz="1200" dirty="0" smtClean="0">
              <a:solidFill>
                <a:schemeClr val="bg1">
                  <a:lumMod val="65000"/>
                </a:schemeClr>
              </a:solidFill>
            </a:endParaRPr>
          </a:p>
          <a:p>
            <a:endParaRPr lang="zh-TW" altLang="zh-TW" sz="1200" dirty="0">
              <a:solidFill>
                <a:schemeClr val="bg1">
                  <a:lumMod val="65000"/>
                </a:schemeClr>
              </a:solidFill>
            </a:endParaRPr>
          </a:p>
          <a:p>
            <a:r>
              <a:rPr lang="zh-TW" altLang="en-US" dirty="0" smtClean="0">
                <a:solidFill>
                  <a:srgbClr val="FF0000"/>
                </a:solidFill>
              </a:rPr>
              <a:t>　　</a:t>
            </a:r>
            <a:r>
              <a:rPr lang="zh-TW" altLang="zh-TW" dirty="0" smtClean="0">
                <a:solidFill>
                  <a:srgbClr val="FF0000"/>
                </a:solidFill>
              </a:rPr>
              <a:t>屏東</a:t>
            </a:r>
            <a:r>
              <a:rPr lang="zh-TW" altLang="zh-TW" dirty="0">
                <a:solidFill>
                  <a:srgbClr val="FF0000"/>
                </a:solidFill>
              </a:rPr>
              <a:t>商業技術學院ＥＰ－系就業方向圖　　</a:t>
            </a:r>
          </a:p>
          <a:p>
            <a:r>
              <a:rPr lang="zh-TW" altLang="en-US" dirty="0" smtClean="0">
                <a:solidFill>
                  <a:srgbClr val="FF0000"/>
                </a:solidFill>
                <a:hlinkClick r:id="rId2"/>
              </a:rPr>
              <a:t>　　</a:t>
            </a:r>
            <a:r>
              <a:rPr lang="en-US" altLang="zh-TW" dirty="0" smtClean="0">
                <a:solidFill>
                  <a:srgbClr val="FF0000"/>
                </a:solidFill>
                <a:hlinkClick r:id="rId2"/>
              </a:rPr>
              <a:t>http</a:t>
            </a:r>
            <a:r>
              <a:rPr lang="en-US" altLang="zh-TW" dirty="0">
                <a:solidFill>
                  <a:srgbClr val="FF0000"/>
                </a:solidFill>
                <a:hlinkClick r:id="rId2"/>
              </a:rPr>
              <a:t>://eportfolio.npic.edu.tw/Login.aspx</a:t>
            </a:r>
            <a:endParaRPr lang="zh-TW" altLang="zh-TW" dirty="0">
              <a:solidFill>
                <a:srgbClr val="FF0000"/>
              </a:solidFill>
            </a:endParaRPr>
          </a:p>
          <a:p>
            <a:r>
              <a:rPr lang="en-US" altLang="zh-TW" dirty="0">
                <a:solidFill>
                  <a:srgbClr val="FF0000"/>
                </a:solidFill>
              </a:rPr>
              <a:t> </a:t>
            </a:r>
            <a:endParaRPr lang="zh-TW" altLang="zh-TW" dirty="0">
              <a:solidFill>
                <a:srgbClr val="FF0000"/>
              </a:solidFill>
            </a:endParaRPr>
          </a:p>
          <a:p>
            <a:r>
              <a:rPr lang="zh-TW" altLang="en-US" dirty="0" smtClean="0">
                <a:solidFill>
                  <a:srgbClr val="FF0000"/>
                </a:solidFill>
              </a:rPr>
              <a:t>　　</a:t>
            </a:r>
            <a:r>
              <a:rPr lang="zh-TW" altLang="zh-TW" dirty="0" smtClean="0">
                <a:solidFill>
                  <a:srgbClr val="FF0000"/>
                </a:solidFill>
              </a:rPr>
              <a:t>聯合新聞網</a:t>
            </a:r>
            <a:r>
              <a:rPr lang="zh-TW" altLang="zh-TW" dirty="0">
                <a:solidFill>
                  <a:srgbClr val="FF0000"/>
                </a:solidFill>
              </a:rPr>
              <a:t>－考記帳士　會計職業吃香　</a:t>
            </a:r>
          </a:p>
          <a:p>
            <a:r>
              <a:rPr lang="zh-TW" altLang="en-US" dirty="0" smtClean="0">
                <a:solidFill>
                  <a:srgbClr val="FF0000"/>
                </a:solidFill>
                <a:hlinkClick r:id="rId3"/>
              </a:rPr>
              <a:t>　　</a:t>
            </a:r>
            <a:r>
              <a:rPr lang="en-US" altLang="zh-TW" dirty="0" smtClean="0">
                <a:solidFill>
                  <a:srgbClr val="FF0000"/>
                </a:solidFill>
                <a:hlinkClick r:id="rId3"/>
              </a:rPr>
              <a:t>http</a:t>
            </a:r>
            <a:r>
              <a:rPr lang="en-US" altLang="zh-TW" dirty="0">
                <a:solidFill>
                  <a:srgbClr val="FF0000"/>
                </a:solidFill>
                <a:hlinkClick r:id="rId3"/>
              </a:rPr>
              <a:t>://mag.udn.com/mag/edu/storypage.jsp?f_ART_ID=448762</a:t>
            </a:r>
            <a:endParaRPr lang="zh-TW" altLang="zh-TW" dirty="0">
              <a:solidFill>
                <a:srgbClr val="FF0000"/>
              </a:solidFill>
            </a:endParaRPr>
          </a:p>
          <a:p>
            <a:r>
              <a:rPr lang="en-US" altLang="zh-TW" dirty="0">
                <a:solidFill>
                  <a:srgbClr val="FF0000"/>
                </a:solidFill>
              </a:rPr>
              <a:t> </a:t>
            </a:r>
            <a:endParaRPr lang="zh-TW" altLang="zh-TW" dirty="0">
              <a:solidFill>
                <a:srgbClr val="FF0000"/>
              </a:solidFill>
            </a:endParaRPr>
          </a:p>
          <a:p>
            <a:r>
              <a:rPr lang="zh-TW" altLang="en-US" dirty="0" smtClean="0">
                <a:solidFill>
                  <a:srgbClr val="FF0000"/>
                </a:solidFill>
              </a:rPr>
              <a:t>　　</a:t>
            </a:r>
            <a:r>
              <a:rPr lang="zh-TW" altLang="zh-TW" dirty="0" smtClean="0">
                <a:solidFill>
                  <a:srgbClr val="FF0000"/>
                </a:solidFill>
              </a:rPr>
              <a:t>三民</a:t>
            </a:r>
            <a:r>
              <a:rPr lang="zh-TW" altLang="zh-TW" dirty="0">
                <a:solidFill>
                  <a:srgbClr val="FF0000"/>
                </a:solidFill>
              </a:rPr>
              <a:t>教育網－會計師</a:t>
            </a:r>
          </a:p>
          <a:p>
            <a:r>
              <a:rPr lang="zh-TW" altLang="en-US" dirty="0" smtClean="0">
                <a:solidFill>
                  <a:srgbClr val="FF0000"/>
                </a:solidFill>
                <a:hlinkClick r:id="rId4"/>
              </a:rPr>
              <a:t>　　</a:t>
            </a:r>
            <a:r>
              <a:rPr lang="en-US" altLang="zh-TW" dirty="0" smtClean="0">
                <a:solidFill>
                  <a:srgbClr val="FF0000"/>
                </a:solidFill>
                <a:hlinkClick r:id="rId4"/>
              </a:rPr>
              <a:t>http</a:t>
            </a:r>
            <a:r>
              <a:rPr lang="en-US" altLang="zh-TW" dirty="0">
                <a:solidFill>
                  <a:srgbClr val="FF0000"/>
                </a:solidFill>
                <a:hlinkClick r:id="rId4"/>
              </a:rPr>
              <a:t>://www.3people.com.tw/Government/Professional_Accounting/main.aspx</a:t>
            </a:r>
            <a:endParaRPr lang="zh-TW" altLang="zh-TW" dirty="0">
              <a:solidFill>
                <a:srgbClr val="FF0000"/>
              </a:solidFill>
            </a:endParaRPr>
          </a:p>
          <a:p>
            <a:r>
              <a:rPr lang="en-US" altLang="zh-TW" dirty="0">
                <a:solidFill>
                  <a:srgbClr val="FF0000"/>
                </a:solidFill>
              </a:rPr>
              <a:t> </a:t>
            </a:r>
            <a:endParaRPr lang="zh-TW" altLang="zh-TW" dirty="0">
              <a:solidFill>
                <a:srgbClr val="FF0000"/>
              </a:solidFill>
            </a:endParaRPr>
          </a:p>
          <a:p>
            <a:r>
              <a:rPr lang="zh-TW" altLang="en-US" dirty="0" smtClean="0">
                <a:solidFill>
                  <a:srgbClr val="FF0000"/>
                </a:solidFill>
              </a:rPr>
              <a:t>　　</a:t>
            </a:r>
            <a:r>
              <a:rPr lang="zh-TW" altLang="zh-TW" dirty="0" smtClean="0">
                <a:solidFill>
                  <a:srgbClr val="FF0000"/>
                </a:solidFill>
              </a:rPr>
              <a:t>公職</a:t>
            </a:r>
            <a:r>
              <a:rPr lang="zh-TW" altLang="zh-TW" dirty="0">
                <a:solidFill>
                  <a:srgbClr val="FF0000"/>
                </a:solidFill>
              </a:rPr>
              <a:t>王資訊網－司法特考　司法事務官（財經）</a:t>
            </a:r>
          </a:p>
          <a:p>
            <a:r>
              <a:rPr lang="zh-TW" altLang="en-US" dirty="0" smtClean="0">
                <a:solidFill>
                  <a:srgbClr val="FF0000"/>
                </a:solidFill>
                <a:hlinkClick r:id="rId5"/>
              </a:rPr>
              <a:t>　　</a:t>
            </a:r>
            <a:r>
              <a:rPr lang="en-US" altLang="zh-TW" dirty="0" smtClean="0">
                <a:solidFill>
                  <a:srgbClr val="FF0000"/>
                </a:solidFill>
                <a:hlinkClick r:id="rId5"/>
              </a:rPr>
              <a:t>http</a:t>
            </a:r>
            <a:r>
              <a:rPr lang="en-US" altLang="zh-TW" dirty="0">
                <a:solidFill>
                  <a:srgbClr val="FF0000"/>
                </a:solidFill>
                <a:hlinkClick r:id="rId5"/>
              </a:rPr>
              <a:t>://</a:t>
            </a:r>
            <a:r>
              <a:rPr lang="en-US" altLang="zh-TW" dirty="0" smtClean="0">
                <a:solidFill>
                  <a:srgbClr val="FF0000"/>
                </a:solidFill>
                <a:hlinkClick r:id="rId5"/>
              </a:rPr>
              <a:t>info.public.com.tw/ExamClass_Content.aspx?tid=2&amp;nid=4&amp;cid=24&amp;rid=65</a:t>
            </a:r>
            <a:endParaRPr lang="en-US" altLang="zh-TW" dirty="0" smtClean="0">
              <a:solidFill>
                <a:srgbClr val="FF0000"/>
              </a:solidFill>
            </a:endParaRPr>
          </a:p>
          <a:p>
            <a:endParaRPr lang="en-US" altLang="zh-TW" sz="2500" dirty="0" smtClean="0">
              <a:solidFill>
                <a:srgbClr val="FF0000"/>
              </a:solidFill>
            </a:endParaRPr>
          </a:p>
          <a:p>
            <a:endParaRPr lang="zh-TW" altLang="zh-TW" sz="2500" dirty="0">
              <a:solidFill>
                <a:srgbClr val="FF0000"/>
              </a:solidFill>
            </a:endParaRPr>
          </a:p>
        </p:txBody>
      </p:sp>
      <p:pic>
        <p:nvPicPr>
          <p:cNvPr id="4" name="Picture 2" descr="http://www.chendexing.com.tw/templates/cache/4329/images/DSC_6617__detail_image.jpg"/>
          <p:cNvPicPr>
            <a:picLocks noChangeAspect="1" noChangeArrowheads="1"/>
          </p:cNvPicPr>
          <p:nvPr/>
        </p:nvPicPr>
        <p:blipFill>
          <a:blip r:embed="rId6" cstate="print">
            <a:duotone>
              <a:schemeClr val="accent4">
                <a:shade val="45000"/>
                <a:satMod val="135000"/>
              </a:schemeClr>
              <a:prstClr val="white"/>
            </a:duotone>
            <a:extLst>
              <a:ext uri="{BEBA8EAE-BF5A-486C-A8C5-ECC9F3942E4B}">
                <a14:imgProps xmlns:a14="http://schemas.microsoft.com/office/drawing/2010/main" xmlns="">
                  <a14:imgLayer r:embed="rId7">
                    <a14:imgEffect>
                      <a14:artisticPencilGrayscale trans="48000"/>
                    </a14:imgEffect>
                  </a14:imgLayer>
                </a14:imgProps>
              </a:ext>
              <a:ext uri="{28A0092B-C50C-407E-A947-70E740481C1C}">
                <a14:useLocalDpi xmlns:a14="http://schemas.microsoft.com/office/drawing/2010/main" xmlns="" val="0"/>
              </a:ext>
            </a:extLst>
          </a:blip>
          <a:srcRect/>
          <a:stretch>
            <a:fillRect/>
          </a:stretch>
        </p:blipFill>
        <p:spPr bwMode="auto">
          <a:xfrm>
            <a:off x="7236296" y="4160236"/>
            <a:ext cx="1794521" cy="269776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softEdge rad="127000"/>
          </a:effectLst>
        </p:spPr>
      </p:pic>
      <p:sp>
        <p:nvSpPr>
          <p:cNvPr id="10" name="矩形 9"/>
          <p:cNvSpPr/>
          <p:nvPr/>
        </p:nvSpPr>
        <p:spPr>
          <a:xfrm>
            <a:off x="251520" y="4509120"/>
            <a:ext cx="8892480" cy="646331"/>
          </a:xfrm>
          <a:prstGeom prst="rect">
            <a:avLst/>
          </a:prstGeom>
        </p:spPr>
        <p:txBody>
          <a:bodyPr wrap="square">
            <a:spAutoFit/>
          </a:bodyPr>
          <a:lstStyle/>
          <a:p>
            <a:r>
              <a:rPr lang="zh-TW" altLang="en-US" dirty="0" smtClean="0">
                <a:solidFill>
                  <a:srgbClr val="FF0000"/>
                </a:solidFill>
              </a:rPr>
              <a:t>　　公職</a:t>
            </a:r>
            <a:r>
              <a:rPr lang="zh-TW" altLang="en-US" dirty="0" smtClean="0">
                <a:solidFill>
                  <a:srgbClr val="FF0000"/>
                </a:solidFill>
              </a:rPr>
              <a:t>網資訊網－記帳士</a:t>
            </a:r>
            <a:endParaRPr lang="en-US" altLang="zh-TW" dirty="0">
              <a:solidFill>
                <a:srgbClr val="FF0000"/>
              </a:solidFill>
            </a:endParaRPr>
          </a:p>
          <a:p>
            <a:r>
              <a:rPr lang="zh-TW" altLang="en-US" dirty="0" smtClean="0">
                <a:solidFill>
                  <a:srgbClr val="FF0000"/>
                </a:solidFill>
                <a:hlinkClick r:id="rId8"/>
              </a:rPr>
              <a:t>　　</a:t>
            </a:r>
            <a:r>
              <a:rPr lang="en-US" altLang="zh-TW" dirty="0" smtClean="0">
                <a:solidFill>
                  <a:srgbClr val="FF0000"/>
                </a:solidFill>
                <a:hlinkClick r:id="rId8"/>
              </a:rPr>
              <a:t>http</a:t>
            </a:r>
            <a:r>
              <a:rPr lang="en-US" altLang="zh-TW" dirty="0">
                <a:solidFill>
                  <a:srgbClr val="FF0000"/>
                </a:solidFill>
                <a:hlinkClick r:id="rId8"/>
              </a:rPr>
              <a:t>://info.public.com.tw/ExamName_Content.aspx?tid=4&amp;nid=33&amp;rid=165</a:t>
            </a:r>
            <a:endParaRPr lang="zh-TW" altLang="zh-TW" dirty="0">
              <a:solidFill>
                <a:srgbClr val="FF0000"/>
              </a:solidFill>
            </a:endParaRPr>
          </a:p>
        </p:txBody>
      </p:sp>
      <p:sp>
        <p:nvSpPr>
          <p:cNvPr id="12" name="文字方塊 11"/>
          <p:cNvSpPr txBox="1"/>
          <p:nvPr/>
        </p:nvSpPr>
        <p:spPr>
          <a:xfrm>
            <a:off x="2771800" y="5589240"/>
            <a:ext cx="1512168" cy="477054"/>
          </a:xfrm>
          <a:prstGeom prst="rect">
            <a:avLst/>
          </a:prstGeom>
          <a:noFill/>
        </p:spPr>
        <p:txBody>
          <a:bodyPr wrap="square" rtlCol="0">
            <a:spAutoFit/>
          </a:bodyPr>
          <a:lstStyle/>
          <a:p>
            <a:r>
              <a:rPr lang="zh-TW" altLang="en-US" sz="2500" b="1" dirty="0" smtClean="0"/>
              <a:t>謝謝收看</a:t>
            </a:r>
            <a:r>
              <a:rPr lang="zh-TW" altLang="en-US" dirty="0" smtClean="0"/>
              <a:t>　</a:t>
            </a:r>
            <a:endParaRPr lang="zh-TW" altLang="en-US" dirty="0"/>
          </a:p>
        </p:txBody>
      </p:sp>
    </p:spTree>
    <p:extLst>
      <p:ext uri="{BB962C8B-B14F-4D97-AF65-F5344CB8AC3E}">
        <p14:creationId xmlns:p14="http://schemas.microsoft.com/office/powerpoint/2010/main" xmlns="" val="1817578921"/>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afterEffect">
                                  <p:stCondLst>
                                    <p:cond delay="0"/>
                                  </p:stCondLst>
                                  <p:childTnLst>
                                    <p:anim calcmode="lin" valueType="num">
                                      <p:cBhvr additive="base">
                                        <p:cTn id="6" dur="5000"/>
                                        <p:tgtEl>
                                          <p:spTgt spid="6"/>
                                        </p:tgtEl>
                                        <p:attrNameLst>
                                          <p:attrName>ppt_x</p:attrName>
                                        </p:attrNameLst>
                                      </p:cBhvr>
                                      <p:tavLst>
                                        <p:tav tm="0">
                                          <p:val>
                                            <p:strVal val="ppt_x"/>
                                          </p:val>
                                        </p:tav>
                                        <p:tav tm="100000">
                                          <p:val>
                                            <p:strVal val="ppt_x"/>
                                          </p:val>
                                        </p:tav>
                                      </p:tavLst>
                                    </p:anim>
                                    <p:anim calcmode="lin" valueType="num">
                                      <p:cBhvr additive="base">
                                        <p:cTn id="7" dur="5000"/>
                                        <p:tgtEl>
                                          <p:spTgt spid="6"/>
                                        </p:tgtEl>
                                        <p:attrNameLst>
                                          <p:attrName>ppt_y</p:attrName>
                                        </p:attrNameLst>
                                      </p:cBhvr>
                                      <p:tavLst>
                                        <p:tav tm="0">
                                          <p:val>
                                            <p:strVal val="ppt_y"/>
                                          </p:val>
                                        </p:tav>
                                        <p:tav tm="100000">
                                          <p:val>
                                            <p:strVal val="1+ppt_h/2"/>
                                          </p:val>
                                        </p:tav>
                                      </p:tavLst>
                                    </p:anim>
                                    <p:set>
                                      <p:cBhvr>
                                        <p:cTn id="8" dur="1" fill="hold">
                                          <p:stCondLst>
                                            <p:cond delay="4999"/>
                                          </p:stCondLst>
                                        </p:cTn>
                                        <p:tgtEl>
                                          <p:spTgt spid="6"/>
                                        </p:tgtEl>
                                        <p:attrNameLst>
                                          <p:attrName>style.visibility</p:attrName>
                                        </p:attrNameLst>
                                      </p:cBhvr>
                                      <p:to>
                                        <p:strVal val="hidden"/>
                                      </p:to>
                                    </p:set>
                                  </p:childTnLst>
                                </p:cTn>
                              </p:par>
                            </p:childTnLst>
                          </p:cTn>
                        </p:par>
                        <p:par>
                          <p:cTn id="9" fill="hold">
                            <p:stCondLst>
                              <p:cond delay="5000"/>
                            </p:stCondLst>
                            <p:childTnLst>
                              <p:par>
                                <p:cTn id="10" presetID="2" presetClass="exit" presetSubtype="4" fill="hold" grpId="0" nodeType="afterEffect">
                                  <p:stCondLst>
                                    <p:cond delay="0"/>
                                  </p:stCondLst>
                                  <p:childTnLst>
                                    <p:anim calcmode="lin" valueType="num">
                                      <p:cBhvr additive="base">
                                        <p:cTn id="11" dur="2000"/>
                                        <p:tgtEl>
                                          <p:spTgt spid="10"/>
                                        </p:tgtEl>
                                        <p:attrNameLst>
                                          <p:attrName>ppt_x</p:attrName>
                                        </p:attrNameLst>
                                      </p:cBhvr>
                                      <p:tavLst>
                                        <p:tav tm="0">
                                          <p:val>
                                            <p:strVal val="ppt_x"/>
                                          </p:val>
                                        </p:tav>
                                        <p:tav tm="100000">
                                          <p:val>
                                            <p:strVal val="ppt_x"/>
                                          </p:val>
                                        </p:tav>
                                      </p:tavLst>
                                    </p:anim>
                                    <p:anim calcmode="lin" valueType="num">
                                      <p:cBhvr additive="base">
                                        <p:cTn id="12" dur="2000"/>
                                        <p:tgtEl>
                                          <p:spTgt spid="10"/>
                                        </p:tgtEl>
                                        <p:attrNameLst>
                                          <p:attrName>ppt_y</p:attrName>
                                        </p:attrNameLst>
                                      </p:cBhvr>
                                      <p:tavLst>
                                        <p:tav tm="0">
                                          <p:val>
                                            <p:strVal val="ppt_y"/>
                                          </p:val>
                                        </p:tav>
                                        <p:tav tm="100000">
                                          <p:val>
                                            <p:strVal val="1+ppt_h/2"/>
                                          </p:val>
                                        </p:tav>
                                      </p:tavLst>
                                    </p:anim>
                                    <p:set>
                                      <p:cBhvr>
                                        <p:cTn id="13" dur="1" fill="hold">
                                          <p:stCondLst>
                                            <p:cond delay="1999"/>
                                          </p:stCondLst>
                                        </p:cTn>
                                        <p:tgtEl>
                                          <p:spTgt spid="10"/>
                                        </p:tgtEl>
                                        <p:attrNameLst>
                                          <p:attrName>style.visibility</p:attrName>
                                        </p:attrNameLst>
                                      </p:cBhvr>
                                      <p:to>
                                        <p:strVal val="hidden"/>
                                      </p:to>
                                    </p:set>
                                  </p:childTnLst>
                                </p:cTn>
                              </p:par>
                            </p:childTnLst>
                          </p:cTn>
                        </p:par>
                        <p:par>
                          <p:cTn id="14" fill="hold">
                            <p:stCondLst>
                              <p:cond delay="7000"/>
                            </p:stCondLst>
                            <p:childTnLst>
                              <p:par>
                                <p:cTn id="15" presetID="8" presetClass="entr" presetSubtype="16" fill="hold" nodeType="after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diamond(in)">
                                      <p:cBhvr>
                                        <p:cTn id="17" dur="1000"/>
                                        <p:tgtEl>
                                          <p:spTgt spid="12">
                                            <p:txEl>
                                              <p:pRg st="0" end="0"/>
                                            </p:txEl>
                                          </p:spTgt>
                                        </p:tgtEl>
                                      </p:cBhvr>
                                    </p:animEffect>
                                  </p:childTnLst>
                                </p:cTn>
                              </p:par>
                            </p:childTnLst>
                          </p:cTn>
                        </p:par>
                        <p:par>
                          <p:cTn id="18" fill="hold">
                            <p:stCondLst>
                              <p:cond delay="8000"/>
                            </p:stCondLst>
                            <p:childTnLst>
                              <p:par>
                                <p:cTn id="19" presetID="14" presetClass="emph" presetSubtype="0" fill="hold" nodeType="afterEffect">
                                  <p:stCondLst>
                                    <p:cond delay="0"/>
                                  </p:stCondLst>
                                  <p:childTnLst>
                                    <p:animClr clrSpc="rgb">
                                      <p:cBhvr override="childStyle">
                                        <p:cTn id="20" dur="2850" fill="hold">
                                          <p:stCondLst>
                                            <p:cond delay="150"/>
                                          </p:stCondLst>
                                        </p:cTn>
                                        <p:tgtEl>
                                          <p:spTgt spid="12">
                                            <p:txEl>
                                              <p:pRg st="0" end="0"/>
                                            </p:txEl>
                                          </p:spTgt>
                                        </p:tgtEl>
                                        <p:attrNameLst>
                                          <p:attrName>style.color</p:attrName>
                                        </p:attrNameLst>
                                      </p:cBhvr>
                                      <p:to>
                                        <a:schemeClr val="accent2"/>
                                      </p:to>
                                    </p:animClr>
                                    <p:animClr clrSpc="rgb">
                                      <p:cBhvr>
                                        <p:cTn id="21" dur="2850" fill="hold">
                                          <p:stCondLst>
                                            <p:cond delay="150"/>
                                          </p:stCondLst>
                                        </p:cTn>
                                        <p:tgtEl>
                                          <p:spTgt spid="12">
                                            <p:txEl>
                                              <p:pRg st="0" end="0"/>
                                            </p:txEl>
                                          </p:spTgt>
                                        </p:tgtEl>
                                        <p:attrNameLst>
                                          <p:attrName>fillColor</p:attrName>
                                        </p:attrNameLst>
                                      </p:cBhvr>
                                      <p:to>
                                        <a:schemeClr val="accent2"/>
                                      </p:to>
                                    </p:animClr>
                                    <p:set>
                                      <p:cBhvr>
                                        <p:cTn id="22" dur="2850" fill="hold">
                                          <p:stCondLst>
                                            <p:cond delay="150"/>
                                          </p:stCondLst>
                                        </p:cTn>
                                        <p:tgtEl>
                                          <p:spTgt spid="12">
                                            <p:txEl>
                                              <p:pRg st="0" end="0"/>
                                            </p:txEl>
                                          </p:spTgt>
                                        </p:tgtEl>
                                        <p:attrNameLst>
                                          <p:attrName>fill.type</p:attrName>
                                        </p:attrNameLst>
                                      </p:cBhvr>
                                      <p:to>
                                        <p:strVal val="solid"/>
                                      </p:to>
                                    </p:set>
                                    <p:set>
                                      <p:cBhvr>
                                        <p:cTn id="23" dur="2850" fill="hold">
                                          <p:stCondLst>
                                            <p:cond delay="150"/>
                                          </p:stCondLst>
                                        </p:cTn>
                                        <p:tgtEl>
                                          <p:spTgt spid="12">
                                            <p:txEl>
                                              <p:pRg st="0" end="0"/>
                                            </p:txEl>
                                          </p:spTgt>
                                        </p:tgtEl>
                                        <p:attrNameLst>
                                          <p:attrName>fill.on</p:attrName>
                                        </p:attrNameLst>
                                      </p:cBhvr>
                                      <p:to>
                                        <p:strVal val="true"/>
                                      </p:to>
                                    </p:set>
                                    <p:animScale>
                                      <p:cBhvr>
                                        <p:cTn id="24" dur="300" fill="hold">
                                          <p:stCondLst>
                                            <p:cond delay="0"/>
                                          </p:stCondLst>
                                        </p:cTn>
                                        <p:tgtEl>
                                          <p:spTgt spid="12">
                                            <p:txEl>
                                              <p:pRg st="0" end="0"/>
                                            </p:txEl>
                                          </p:spTgt>
                                        </p:tgtEl>
                                      </p:cBhvr>
                                      <p:from x="100000" y="100000"/>
                                      <p:to x="100000" y="5000"/>
                                    </p:animScale>
                                    <p:animScale>
                                      <p:cBhvr>
                                        <p:cTn id="25" dur="300" fill="hold">
                                          <p:stCondLst>
                                            <p:cond delay="300"/>
                                          </p:stCondLst>
                                        </p:cTn>
                                        <p:tgtEl>
                                          <p:spTgt spid="12">
                                            <p:txEl>
                                              <p:pRg st="0" end="0"/>
                                            </p:txEl>
                                          </p:spTgt>
                                        </p:tgtEl>
                                      </p:cBhvr>
                                      <p:from x="100000" y="5000"/>
                                      <p:to x="120000" y="150000"/>
                                    </p:animScale>
                                    <p:animScale>
                                      <p:cBhvr>
                                        <p:cTn id="26" dur="900" fill="hold">
                                          <p:stCondLst>
                                            <p:cond delay="2100"/>
                                          </p:stCondLst>
                                        </p:cTn>
                                        <p:tgtEl>
                                          <p:spTgt spid="12">
                                            <p:txEl>
                                              <p:pRg st="0" end="0"/>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4886803"/>
            <a:ext cx="1800200" cy="16848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矩形 3"/>
          <p:cNvSpPr/>
          <p:nvPr/>
        </p:nvSpPr>
        <p:spPr>
          <a:xfrm>
            <a:off x="338335" y="908720"/>
            <a:ext cx="8460432" cy="1515095"/>
          </a:xfrm>
          <a:prstGeom prst="rect">
            <a:avLst/>
          </a:prstGeom>
        </p:spPr>
        <p:txBody>
          <a:bodyPr wrap="square">
            <a:spAutoFit/>
          </a:bodyPr>
          <a:lstStyle/>
          <a:p>
            <a:pPr indent="304800" algn="just">
              <a:lnSpc>
                <a:spcPts val="2800"/>
              </a:lnSpc>
              <a:spcAft>
                <a:spcPts val="0"/>
              </a:spcAft>
            </a:pPr>
            <a:r>
              <a:rPr lang="zh-TW" altLang="en-US" sz="2300" kern="100" dirty="0" smtClean="0">
                <a:latin typeface="Times New Roman"/>
                <a:cs typeface="Times New Roman"/>
              </a:rPr>
              <a:t>    </a:t>
            </a:r>
            <a:r>
              <a:rPr lang="zh-TW" altLang="zh-TW" sz="2300" kern="100" dirty="0" smtClean="0">
                <a:latin typeface="Times New Roman"/>
                <a:cs typeface="Times New Roman"/>
              </a:rPr>
              <a:t>周遭的長輩常說：「你就讀會計系，</a:t>
            </a:r>
            <a:r>
              <a:rPr lang="zh-TW" altLang="zh-TW" sz="2300" kern="100" dirty="0" smtClean="0">
                <a:solidFill>
                  <a:srgbClr val="FFFF00"/>
                </a:solidFill>
                <a:latin typeface="Times New Roman"/>
                <a:cs typeface="Times New Roman"/>
              </a:rPr>
              <a:t>畢業後出社會能做什麼？</a:t>
            </a:r>
            <a:r>
              <a:rPr lang="zh-TW" altLang="zh-TW" sz="2300" kern="100" dirty="0" smtClean="0">
                <a:latin typeface="Times New Roman"/>
                <a:cs typeface="Times New Roman"/>
              </a:rPr>
              <a:t>是繼續升學還是就做記帳等工作。」普遍的認為會計這條路很狹窄，而老實說，其實我也不是很清楚會計到底能做什麼，所以我總是回答：「</a:t>
            </a:r>
            <a:r>
              <a:rPr lang="zh-TW" altLang="zh-TW" sz="2300" u="sng" kern="100" dirty="0" smtClean="0">
                <a:latin typeface="Times New Roman"/>
                <a:cs typeface="Times New Roman"/>
              </a:rPr>
              <a:t>看有沒有機會考上公職吧</a:t>
            </a:r>
            <a:r>
              <a:rPr lang="zh-TW" altLang="zh-TW" sz="2300" kern="100" dirty="0" smtClean="0">
                <a:latin typeface="Times New Roman"/>
                <a:cs typeface="Times New Roman"/>
              </a:rPr>
              <a:t>。」</a:t>
            </a:r>
            <a:endParaRPr lang="zh-TW" altLang="zh-TW" sz="2300" kern="100" dirty="0">
              <a:cs typeface="Times New Roman"/>
            </a:endParaRPr>
          </a:p>
        </p:txBody>
      </p:sp>
      <p:sp>
        <p:nvSpPr>
          <p:cNvPr id="5" name="矩形 4"/>
          <p:cNvSpPr/>
          <p:nvPr/>
        </p:nvSpPr>
        <p:spPr>
          <a:xfrm>
            <a:off x="323528" y="3378538"/>
            <a:ext cx="8460000" cy="32316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indent="304800" algn="just">
              <a:lnSpc>
                <a:spcPts val="1800"/>
              </a:lnSpc>
              <a:spcAft>
                <a:spcPts val="0"/>
              </a:spcAft>
            </a:pPr>
            <a:r>
              <a:rPr lang="zh-TW" altLang="en-US" sz="2700" b="1" kern="1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cs typeface="Times New Roman"/>
              </a:rPr>
              <a:t>  </a:t>
            </a:r>
            <a:r>
              <a:rPr lang="zh-TW" altLang="zh-TW" sz="2700" b="1" kern="1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cs typeface="Times New Roman"/>
              </a:rPr>
              <a:t>藉</a:t>
            </a:r>
            <a:r>
              <a:rPr lang="zh-TW" altLang="zh-TW" sz="2700" b="1" kern="1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cs typeface="Times New Roman"/>
              </a:rPr>
              <a:t>由這次報告中，可以更加了解會計這條康橋大道。</a:t>
            </a:r>
            <a:endParaRPr lang="zh-TW" altLang="zh-TW" sz="2700" b="1" kern="1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mes New Roman"/>
            </a:endParaRPr>
          </a:p>
        </p:txBody>
      </p:sp>
    </p:spTree>
    <p:extLst>
      <p:ext uri="{BB962C8B-B14F-4D97-AF65-F5344CB8AC3E}">
        <p14:creationId xmlns:p14="http://schemas.microsoft.com/office/powerpoint/2010/main" xmlns="" val="1817578921"/>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1000"/>
                                        <p:tgtEl>
                                          <p:spTgt spid="4">
                                            <p:txEl>
                                              <p:pRg st="0" end="0"/>
                                            </p:txEl>
                                          </p:spTgt>
                                        </p:tgtEl>
                                      </p:cBhvr>
                                    </p:animEffect>
                                  </p:childTnLst>
                                </p:cTn>
                              </p:par>
                              <p:par>
                                <p:cTn id="8" presetID="6" presetClass="emph" presetSubtype="0" fill="hold" nodeType="withEffect">
                                  <p:stCondLst>
                                    <p:cond delay="0"/>
                                  </p:stCondLst>
                                  <p:childTnLst>
                                    <p:animScale>
                                      <p:cBhvr>
                                        <p:cTn id="9" dur="1000" fill="hold"/>
                                        <p:tgtEl>
                                          <p:spTgt spid="409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H="1">
            <a:off x="7020272" y="4293096"/>
            <a:ext cx="1890713" cy="2420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矩形 1"/>
          <p:cNvSpPr/>
          <p:nvPr/>
        </p:nvSpPr>
        <p:spPr>
          <a:xfrm>
            <a:off x="306895" y="332656"/>
            <a:ext cx="8424530" cy="2380716"/>
          </a:xfrm>
          <a:prstGeom prst="rect">
            <a:avLst/>
          </a:prstGeom>
        </p:spPr>
        <p:txBody>
          <a:bodyPr wrap="square">
            <a:spAutoFit/>
          </a:bodyPr>
          <a:lstStyle/>
          <a:p>
            <a:pPr indent="304800" algn="just">
              <a:lnSpc>
                <a:spcPts val="3000"/>
              </a:lnSpc>
              <a:spcAft>
                <a:spcPts val="0"/>
              </a:spcAft>
            </a:pPr>
            <a:r>
              <a:rPr lang="en-US" altLang="zh-TW" sz="2300" kern="100" dirty="0" smtClean="0">
                <a:latin typeface="Times New Roman"/>
                <a:cs typeface="Times New Roman"/>
              </a:rPr>
              <a:t>    </a:t>
            </a:r>
            <a:r>
              <a:rPr lang="zh-TW" altLang="zh-TW" sz="2300" kern="100" dirty="0" smtClean="0">
                <a:latin typeface="Times New Roman"/>
                <a:cs typeface="Times New Roman"/>
              </a:rPr>
              <a:t>就讀</a:t>
            </a:r>
            <a:r>
              <a:rPr lang="zh-TW" altLang="zh-TW" sz="2300" kern="100" dirty="0">
                <a:latin typeface="Times New Roman"/>
                <a:cs typeface="Times New Roman"/>
              </a:rPr>
              <a:t>會計系，課程中可以學習許多種相關會計資訊，例如：統計學、經濟學、中會、商事法、成會、審計學、稅會、政會……，還有許多相關於會計專業領域的課程，我們可以趁大學四年期間到</a:t>
            </a:r>
            <a:r>
              <a:rPr lang="zh-TW" altLang="zh-TW" sz="2300" b="1" kern="100" dirty="0">
                <a:latin typeface="Times New Roman"/>
                <a:cs typeface="Times New Roman"/>
              </a:rPr>
              <a:t>當地國稅局當志工、會計師事務所實習</a:t>
            </a:r>
            <a:r>
              <a:rPr lang="zh-TW" altLang="zh-TW" sz="2300" kern="100" dirty="0">
                <a:latin typeface="Times New Roman"/>
                <a:cs typeface="Times New Roman"/>
              </a:rPr>
              <a:t>，增加自己的世面、稅務法規上的相關時事及了解處理會計事務上的應對方式，以便在未來選擇更多不一樣的會計。</a:t>
            </a:r>
            <a:endParaRPr lang="zh-TW" altLang="zh-TW" sz="2300" kern="100" dirty="0">
              <a:cs typeface="Times New Roman"/>
            </a:endParaRPr>
          </a:p>
        </p:txBody>
      </p:sp>
      <p:sp>
        <p:nvSpPr>
          <p:cNvPr id="3" name="矩形 2"/>
          <p:cNvSpPr/>
          <p:nvPr/>
        </p:nvSpPr>
        <p:spPr>
          <a:xfrm>
            <a:off x="467544" y="3051110"/>
            <a:ext cx="4262705" cy="335092"/>
          </a:xfrm>
          <a:prstGeom prst="rect">
            <a:avLst/>
          </a:prstGeom>
        </p:spPr>
        <p:txBody>
          <a:bodyPr wrap="none">
            <a:spAutoFit/>
          </a:bodyPr>
          <a:lstStyle/>
          <a:p>
            <a:pPr indent="304800" algn="just">
              <a:lnSpc>
                <a:spcPts val="1800"/>
              </a:lnSpc>
              <a:spcAft>
                <a:spcPts val="0"/>
              </a:spcAft>
            </a:pPr>
            <a:r>
              <a:rPr lang="zh-TW" altLang="zh-TW" sz="2100" b="1" kern="100" dirty="0" smtClean="0">
                <a:latin typeface="Times New Roman"/>
                <a:cs typeface="Times New Roman"/>
              </a:rPr>
              <a:t>會計職涯出路，列出以下幾種：</a:t>
            </a:r>
            <a:endParaRPr lang="zh-TW" altLang="zh-TW" sz="2100" kern="100" dirty="0">
              <a:cs typeface="Times New Roman"/>
            </a:endParaRPr>
          </a:p>
        </p:txBody>
      </p:sp>
      <p:graphicFrame>
        <p:nvGraphicFramePr>
          <p:cNvPr id="10" name="資料庫圖表 9"/>
          <p:cNvGraphicFramePr/>
          <p:nvPr>
            <p:extLst>
              <p:ext uri="{D42A27DB-BD31-4B8C-83A1-F6EECF244321}">
                <p14:modId xmlns:p14="http://schemas.microsoft.com/office/powerpoint/2010/main" xmlns="" val="3582988487"/>
              </p:ext>
            </p:extLst>
          </p:nvPr>
        </p:nvGraphicFramePr>
        <p:xfrm>
          <a:off x="1403648" y="3195127"/>
          <a:ext cx="5256584"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矩形 4"/>
          <p:cNvSpPr/>
          <p:nvPr/>
        </p:nvSpPr>
        <p:spPr>
          <a:xfrm>
            <a:off x="3851920" y="6010820"/>
            <a:ext cx="3312368" cy="276999"/>
          </a:xfrm>
          <a:prstGeom prst="rect">
            <a:avLst/>
          </a:prstGeom>
        </p:spPr>
        <p:txBody>
          <a:bodyPr wrap="square">
            <a:spAutoFit/>
          </a:bodyPr>
          <a:lstStyle/>
          <a:p>
            <a:r>
              <a:rPr lang="zh-TW" altLang="zh-TW" sz="1200" dirty="0">
                <a:solidFill>
                  <a:schemeClr val="bg1">
                    <a:lumMod val="65000"/>
                  </a:schemeClr>
                </a:solidFill>
              </a:rPr>
              <a:t>（出自屏東商業技術學院ＥＰ－系就業方向圖）</a:t>
            </a:r>
          </a:p>
        </p:txBody>
      </p:sp>
    </p:spTree>
    <p:extLst>
      <p:ext uri="{BB962C8B-B14F-4D97-AF65-F5344CB8AC3E}">
        <p14:creationId xmlns:p14="http://schemas.microsoft.com/office/powerpoint/2010/main" xmlns="" val="575630462"/>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4" presetClass="entr" presetSubtype="32"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out)">
                                      <p:cBhvr>
                                        <p:cTn id="12" dur="500"/>
                                        <p:tgtEl>
                                          <p:spTgt spid="3">
                                            <p:txEl>
                                              <p:pRg st="0" end="0"/>
                                            </p:txEl>
                                          </p:spTgt>
                                        </p:tgtEl>
                                      </p:cBhvr>
                                    </p:animEffect>
                                  </p:childTnLst>
                                </p:cTn>
                              </p:par>
                              <p:par>
                                <p:cTn id="13" presetID="5" presetClass="entr" presetSubtype="5"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heckerboard(down)">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404664"/>
            <a:ext cx="7920880" cy="2015936"/>
          </a:xfrm>
          <a:prstGeom prst="rect">
            <a:avLst/>
          </a:prstGeom>
        </p:spPr>
        <p:txBody>
          <a:bodyPr wrap="square">
            <a:spAutoFit/>
          </a:bodyPr>
          <a:lstStyle/>
          <a:p>
            <a:pPr>
              <a:lnSpc>
                <a:spcPts val="3000"/>
              </a:lnSpc>
            </a:pPr>
            <a:r>
              <a:rPr lang="en-US" altLang="zh-TW" sz="2300" dirty="0" smtClean="0"/>
              <a:t>         </a:t>
            </a:r>
            <a:r>
              <a:rPr lang="zh-TW" altLang="zh-TW" sz="2300" dirty="0" smtClean="0"/>
              <a:t>我</a:t>
            </a:r>
            <a:r>
              <a:rPr lang="zh-TW" altLang="zh-TW" sz="2300" dirty="0"/>
              <a:t>將採取上列的幾項做</a:t>
            </a:r>
            <a:r>
              <a:rPr lang="zh-TW" altLang="zh-TW" sz="2300" dirty="0" smtClean="0"/>
              <a:t>報告</a:t>
            </a:r>
            <a:r>
              <a:rPr lang="zh-TW" altLang="en-US" sz="2300" dirty="0" smtClean="0"/>
              <a:t>。</a:t>
            </a:r>
            <a:r>
              <a:rPr lang="zh-TW" altLang="zh-TW" sz="2300" dirty="0" smtClean="0"/>
              <a:t>其</a:t>
            </a:r>
            <a:r>
              <a:rPr lang="zh-TW" altLang="zh-TW" sz="2300" dirty="0"/>
              <a:t>中的</a:t>
            </a:r>
            <a:r>
              <a:rPr lang="zh-TW" altLang="zh-TW" sz="2500" b="1" dirty="0"/>
              <a:t>記帳士</a:t>
            </a:r>
            <a:r>
              <a:rPr lang="zh-TW" altLang="zh-TW" sz="2300" dirty="0"/>
              <a:t>，在大學時是可以考取的證照。取得記帳士證照，只需在事務所所在地的國稅局辦理登記，並加入當地記帳士公會，就可合法協助納稅人或替公司行號委託從是辦理記帳、納稅或登記營業事務等相關工作，不必擔心畢業後就會無路可走。</a:t>
            </a:r>
          </a:p>
        </p:txBody>
      </p:sp>
      <p:pic>
        <p:nvPicPr>
          <p:cNvPr id="4" name="Picture 2" descr="http://www.keichun.edu.hk/%E6%9D%8E%20Sir%20%E5%9C%96%E5%BA%AB/%E4%BA%BA%E7%89%A9%20People/%E7%94%B7%E4%BA%BA%20Men/%E8%80%81%E4%BC%AF%E4%BF%BE%E9%8C%A2.jp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Photocopy/>
                    </a14:imgEffect>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a:off x="8723" y="3797511"/>
            <a:ext cx="3987214" cy="2937147"/>
          </a:xfrm>
          <a:prstGeom prst="ellipse">
            <a:avLst/>
          </a:prstGeom>
          <a:ln>
            <a:noFill/>
          </a:ln>
          <a:effectLst>
            <a:softEdge rad="112500"/>
          </a:effectLst>
        </p:spPr>
      </p:pic>
      <p:graphicFrame>
        <p:nvGraphicFramePr>
          <p:cNvPr id="7" name="資料庫圖表 6"/>
          <p:cNvGraphicFramePr/>
          <p:nvPr>
            <p:extLst>
              <p:ext uri="{D42A27DB-BD31-4B8C-83A1-F6EECF244321}">
                <p14:modId xmlns:p14="http://schemas.microsoft.com/office/powerpoint/2010/main" xmlns="" val="2566232259"/>
              </p:ext>
            </p:extLst>
          </p:nvPr>
        </p:nvGraphicFramePr>
        <p:xfrm>
          <a:off x="3995937" y="2852936"/>
          <a:ext cx="4572000" cy="44567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矩形 7"/>
          <p:cNvSpPr/>
          <p:nvPr/>
        </p:nvSpPr>
        <p:spPr>
          <a:xfrm>
            <a:off x="715617" y="2687622"/>
            <a:ext cx="3024336" cy="369332"/>
          </a:xfrm>
          <a:prstGeom prst="rect">
            <a:avLst/>
          </a:prstGeom>
        </p:spPr>
        <p:txBody>
          <a:bodyPr wrap="square">
            <a:spAutoFit/>
          </a:bodyPr>
          <a:lstStyle/>
          <a:p>
            <a:r>
              <a:rPr lang="en-US" altLang="zh-TW" dirty="0"/>
              <a:t> </a:t>
            </a:r>
            <a:r>
              <a:rPr lang="en-US" altLang="zh-TW" dirty="0" smtClean="0"/>
              <a:t> </a:t>
            </a:r>
            <a:r>
              <a:rPr lang="zh-TW" altLang="en-US" dirty="0"/>
              <a:t>＊</a:t>
            </a:r>
            <a:r>
              <a:rPr lang="zh-TW" altLang="zh-TW" dirty="0" smtClean="0"/>
              <a:t>記帳</a:t>
            </a:r>
            <a:r>
              <a:rPr lang="zh-TW" altLang="zh-TW" dirty="0"/>
              <a:t>士─最佳稅務代理人</a:t>
            </a:r>
            <a:endParaRPr lang="zh-TW" altLang="en-US" dirty="0"/>
          </a:p>
        </p:txBody>
      </p:sp>
      <p:sp>
        <p:nvSpPr>
          <p:cNvPr id="11" name="矩形 10"/>
          <p:cNvSpPr/>
          <p:nvPr/>
        </p:nvSpPr>
        <p:spPr>
          <a:xfrm>
            <a:off x="6732240" y="6003393"/>
            <a:ext cx="2268760" cy="276999"/>
          </a:xfrm>
          <a:prstGeom prst="rect">
            <a:avLst/>
          </a:prstGeom>
        </p:spPr>
        <p:txBody>
          <a:bodyPr wrap="square">
            <a:spAutoFit/>
          </a:bodyPr>
          <a:lstStyle/>
          <a:p>
            <a:r>
              <a:rPr lang="zh-TW" altLang="zh-TW" sz="1200" dirty="0">
                <a:solidFill>
                  <a:schemeClr val="bg1">
                    <a:lumMod val="65000"/>
                  </a:schemeClr>
                </a:solidFill>
              </a:rPr>
              <a:t>（</a:t>
            </a:r>
            <a:r>
              <a:rPr lang="zh-TW" altLang="zh-TW" sz="1200" dirty="0" smtClean="0">
                <a:solidFill>
                  <a:schemeClr val="bg1">
                    <a:lumMod val="65000"/>
                  </a:schemeClr>
                </a:solidFill>
              </a:rPr>
              <a:t>出自</a:t>
            </a:r>
            <a:r>
              <a:rPr lang="zh-TW" altLang="en-US" sz="1200" dirty="0" smtClean="0">
                <a:solidFill>
                  <a:schemeClr val="bg1">
                    <a:lumMod val="65000"/>
                  </a:schemeClr>
                </a:solidFill>
              </a:rPr>
              <a:t>公職網 資訊網－記帳士</a:t>
            </a:r>
            <a:r>
              <a:rPr lang="zh-TW" altLang="zh-TW" sz="1200" dirty="0" smtClean="0">
                <a:solidFill>
                  <a:schemeClr val="bg1">
                    <a:lumMod val="65000"/>
                  </a:schemeClr>
                </a:solidFill>
              </a:rPr>
              <a:t>）</a:t>
            </a:r>
            <a:endParaRPr lang="zh-TW" altLang="zh-TW" sz="1200" dirty="0">
              <a:solidFill>
                <a:schemeClr val="bg1">
                  <a:lumMod val="65000"/>
                </a:schemeClr>
              </a:solidFill>
            </a:endParaRPr>
          </a:p>
        </p:txBody>
      </p:sp>
    </p:spTree>
    <p:extLst>
      <p:ext uri="{BB962C8B-B14F-4D97-AF65-F5344CB8AC3E}">
        <p14:creationId xmlns:p14="http://schemas.microsoft.com/office/powerpoint/2010/main" xmlns="" val="634697534"/>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30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3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8" presetClass="emph" presetSubtype="0" fill="hold" nodeType="afterEffect">
                                  <p:stCondLst>
                                    <p:cond delay="0"/>
                                  </p:stCondLst>
                                  <p:childTnLst>
                                    <p:animRot by="21600000">
                                      <p:cBhvr>
                                        <p:cTn id="11" dur="2000" fill="hold"/>
                                        <p:tgtEl>
                                          <p:spTgt spid="8">
                                            <p:txEl>
                                              <p:pRg st="0" end="0"/>
                                            </p:txEl>
                                          </p:spTgt>
                                        </p:tgtEl>
                                        <p:attrNameLst>
                                          <p:attrName>r</p:attrName>
                                        </p:attrNameLst>
                                      </p:cBhvr>
                                    </p:animRot>
                                  </p:childTnLst>
                                </p:cTn>
                              </p:par>
                            </p:childTnLst>
                          </p:cTn>
                        </p:par>
                        <p:par>
                          <p:cTn id="12" fill="hold">
                            <p:stCondLst>
                              <p:cond delay="5000"/>
                            </p:stCondLst>
                            <p:childTnLst>
                              <p:par>
                                <p:cTn id="13" presetID="5" presetClass="entr" presetSubtype="5"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down)">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332656"/>
            <a:ext cx="7704856" cy="1754326"/>
          </a:xfrm>
          <a:prstGeom prst="rect">
            <a:avLst/>
          </a:prstGeom>
        </p:spPr>
        <p:txBody>
          <a:bodyPr wrap="square">
            <a:spAutoFit/>
          </a:bodyPr>
          <a:lstStyle/>
          <a:p>
            <a:pPr algn="just"/>
            <a:r>
              <a:rPr lang="zh-TW" altLang="en-US" dirty="0" smtClean="0"/>
              <a:t>　　</a:t>
            </a:r>
            <a:r>
              <a:rPr lang="zh-TW" altLang="zh-TW" dirty="0" smtClean="0"/>
              <a:t>聯合</a:t>
            </a:r>
            <a:r>
              <a:rPr lang="zh-TW" altLang="zh-TW" dirty="0"/>
              <a:t>新聞中指出，記帳士「</a:t>
            </a:r>
            <a:r>
              <a:rPr lang="zh-TW" altLang="zh-TW" u="sng" dirty="0"/>
              <a:t>需求激增，身價看漲</a:t>
            </a:r>
            <a:r>
              <a:rPr lang="zh-TW" altLang="zh-TW" dirty="0"/>
              <a:t>」、「</a:t>
            </a:r>
            <a:r>
              <a:rPr lang="zh-TW" altLang="zh-TW" u="sng" dirty="0"/>
              <a:t>業務能力，不可或缺</a:t>
            </a:r>
            <a:r>
              <a:rPr lang="zh-TW" altLang="zh-TW" dirty="0"/>
              <a:t>」等字樣，其中提到鑑於過去商業記帳人員及報稅代理人素質良莠不齊，造成各界爭議及社會資源的浪費。而１１１１人力銀行專案經理林賢雅分析，記帳士主要收入來源，是以協助中小企業記帳及稅務申報</a:t>
            </a:r>
            <a:r>
              <a:rPr lang="zh-TW" altLang="zh-TW" dirty="0" smtClean="0"/>
              <a:t>為主</a:t>
            </a:r>
            <a:r>
              <a:rPr lang="zh-TW" altLang="en-US" dirty="0" smtClean="0"/>
              <a:t>，</a:t>
            </a:r>
            <a:r>
              <a:rPr lang="zh-TW" altLang="zh-TW" dirty="0" smtClean="0"/>
              <a:t>每月</a:t>
            </a:r>
            <a:r>
              <a:rPr lang="zh-TW" altLang="zh-TW" dirty="0"/>
              <a:t>每件約在二千至四千之間，大型企業則有上萬元的行情；可同時服務多位客戶，擁有</a:t>
            </a:r>
            <a:r>
              <a:rPr lang="zh-TW" altLang="zh-TW" b="1" dirty="0"/>
              <a:t>收入穩定且工作彈性高</a:t>
            </a:r>
            <a:r>
              <a:rPr lang="zh-TW" altLang="zh-TW" dirty="0"/>
              <a:t>的特色。　</a:t>
            </a:r>
          </a:p>
        </p:txBody>
      </p:sp>
      <p:sp>
        <p:nvSpPr>
          <p:cNvPr id="3" name="矩形 2"/>
          <p:cNvSpPr/>
          <p:nvPr/>
        </p:nvSpPr>
        <p:spPr>
          <a:xfrm>
            <a:off x="6372200" y="6221734"/>
            <a:ext cx="2376264" cy="276999"/>
          </a:xfrm>
          <a:prstGeom prst="rect">
            <a:avLst/>
          </a:prstGeom>
        </p:spPr>
        <p:txBody>
          <a:bodyPr wrap="square">
            <a:spAutoFit/>
          </a:bodyPr>
          <a:lstStyle/>
          <a:p>
            <a:r>
              <a:rPr lang="zh-TW" altLang="zh-TW" sz="1200" dirty="0">
                <a:solidFill>
                  <a:schemeClr val="bg1">
                    <a:lumMod val="65000"/>
                  </a:schemeClr>
                </a:solidFill>
              </a:rPr>
              <a:t>（</a:t>
            </a:r>
            <a:r>
              <a:rPr lang="zh-TW" altLang="zh-TW" sz="1200" dirty="0" smtClean="0">
                <a:solidFill>
                  <a:schemeClr val="bg1">
                    <a:lumMod val="65000"/>
                  </a:schemeClr>
                </a:solidFill>
              </a:rPr>
              <a:t>出自</a:t>
            </a:r>
            <a:r>
              <a:rPr lang="zh-TW" altLang="en-US" sz="1200" dirty="0" smtClean="0">
                <a:solidFill>
                  <a:schemeClr val="bg1">
                    <a:lumMod val="65000"/>
                  </a:schemeClr>
                </a:solidFill>
              </a:rPr>
              <a:t>公職網 資訊網－記帳士</a:t>
            </a:r>
            <a:r>
              <a:rPr lang="zh-TW" altLang="zh-TW" sz="1200" dirty="0" smtClean="0">
                <a:solidFill>
                  <a:schemeClr val="bg1">
                    <a:lumMod val="65000"/>
                  </a:schemeClr>
                </a:solidFill>
              </a:rPr>
              <a:t>）</a:t>
            </a:r>
            <a:endParaRPr lang="zh-TW" altLang="zh-TW" sz="1200" dirty="0">
              <a:solidFill>
                <a:schemeClr val="bg1">
                  <a:lumMod val="65000"/>
                </a:schemeClr>
              </a:solidFill>
            </a:endParaRPr>
          </a:p>
        </p:txBody>
      </p:sp>
      <p:sp>
        <p:nvSpPr>
          <p:cNvPr id="4" name="矩形 3"/>
          <p:cNvSpPr/>
          <p:nvPr/>
        </p:nvSpPr>
        <p:spPr>
          <a:xfrm>
            <a:off x="5220072" y="1809982"/>
            <a:ext cx="3348880" cy="276999"/>
          </a:xfrm>
          <a:prstGeom prst="rect">
            <a:avLst/>
          </a:prstGeom>
        </p:spPr>
        <p:txBody>
          <a:bodyPr wrap="square">
            <a:spAutoFit/>
          </a:bodyPr>
          <a:lstStyle/>
          <a:p>
            <a:r>
              <a:rPr lang="zh-TW" altLang="zh-TW" sz="1200" dirty="0" smtClean="0">
                <a:solidFill>
                  <a:schemeClr val="bg1">
                    <a:lumMod val="65000"/>
                  </a:schemeClr>
                </a:solidFill>
              </a:rPr>
              <a:t>（</a:t>
            </a:r>
            <a:r>
              <a:rPr lang="zh-TW" altLang="zh-TW" sz="1200" dirty="0">
                <a:solidFill>
                  <a:schemeClr val="bg1">
                    <a:lumMod val="65000"/>
                  </a:schemeClr>
                </a:solidFill>
              </a:rPr>
              <a:t>出自聯合新聞網－考記帳士　會計職業吃香</a:t>
            </a:r>
            <a:r>
              <a:rPr lang="zh-TW" altLang="zh-TW" sz="1200" dirty="0" smtClean="0">
                <a:solidFill>
                  <a:schemeClr val="bg1">
                    <a:lumMod val="65000"/>
                  </a:schemeClr>
                </a:solidFill>
              </a:rPr>
              <a:t>）</a:t>
            </a:r>
            <a:endParaRPr lang="zh-TW" altLang="zh-TW" sz="1200" dirty="0">
              <a:solidFill>
                <a:schemeClr val="bg1">
                  <a:lumMod val="65000"/>
                </a:schemeClr>
              </a:solidFill>
            </a:endParaRPr>
          </a:p>
        </p:txBody>
      </p:sp>
      <p:sp>
        <p:nvSpPr>
          <p:cNvPr id="5" name="矩形 4"/>
          <p:cNvSpPr/>
          <p:nvPr/>
        </p:nvSpPr>
        <p:spPr>
          <a:xfrm>
            <a:off x="262067" y="2348880"/>
            <a:ext cx="4480828" cy="369332"/>
          </a:xfrm>
          <a:prstGeom prst="rect">
            <a:avLst/>
          </a:prstGeom>
        </p:spPr>
        <p:txBody>
          <a:bodyPr wrap="square">
            <a:spAutoFit/>
          </a:bodyPr>
          <a:lstStyle/>
          <a:p>
            <a:r>
              <a:rPr lang="zh-TW" altLang="en-US" dirty="0" smtClean="0"/>
              <a:t>＊專</a:t>
            </a:r>
            <a:r>
              <a:rPr lang="zh-TW" altLang="en-US" dirty="0"/>
              <a:t>技記帳士普考／考試科目與成績計算</a:t>
            </a:r>
          </a:p>
        </p:txBody>
      </p:sp>
      <p:graphicFrame>
        <p:nvGraphicFramePr>
          <p:cNvPr id="6" name="表格 5"/>
          <p:cNvGraphicFramePr>
            <a:graphicFrameLocks noGrp="1"/>
          </p:cNvGraphicFramePr>
          <p:nvPr>
            <p:extLst>
              <p:ext uri="{D42A27DB-BD31-4B8C-83A1-F6EECF244321}">
                <p14:modId xmlns:p14="http://schemas.microsoft.com/office/powerpoint/2010/main" xmlns="" val="1454673090"/>
              </p:ext>
            </p:extLst>
          </p:nvPr>
        </p:nvGraphicFramePr>
        <p:xfrm>
          <a:off x="1259632" y="2708920"/>
          <a:ext cx="6732748" cy="3455392"/>
        </p:xfrm>
        <a:graphic>
          <a:graphicData uri="http://schemas.openxmlformats.org/drawingml/2006/table">
            <a:tbl>
              <a:tblPr firstRow="1" bandRow="1">
                <a:tableStyleId>{93296810-A885-4BE3-A3E7-6D5BEEA58F35}</a:tableStyleId>
              </a:tblPr>
              <a:tblGrid>
                <a:gridCol w="913160"/>
                <a:gridCol w="5819588"/>
              </a:tblGrid>
              <a:tr h="432048">
                <a:tc>
                  <a:txBody>
                    <a:bodyPr/>
                    <a:lstStyle/>
                    <a:p>
                      <a:pPr algn="ctr"/>
                      <a:r>
                        <a:rPr lang="zh-TW" altLang="en-US" dirty="0" smtClean="0"/>
                        <a:t>等別</a:t>
                      </a:r>
                      <a:endParaRPr lang="zh-TW" altLang="en-US" dirty="0"/>
                    </a:p>
                  </a:txBody>
                  <a:tcPr/>
                </a:tc>
                <a:tc>
                  <a:txBody>
                    <a:bodyPr/>
                    <a:lstStyle/>
                    <a:p>
                      <a:pPr algn="ctr"/>
                      <a:r>
                        <a:rPr lang="zh-TW" altLang="en-US" dirty="0" smtClean="0"/>
                        <a:t>應試科目</a:t>
                      </a:r>
                      <a:endParaRPr lang="zh-TW" altLang="en-US" dirty="0"/>
                    </a:p>
                  </a:txBody>
                  <a:tcPr/>
                </a:tc>
              </a:tr>
              <a:tr h="277232">
                <a:tc rowSpan="5">
                  <a:txBody>
                    <a:bodyPr/>
                    <a:lstStyle/>
                    <a:p>
                      <a:pPr algn="dist"/>
                      <a:r>
                        <a:rPr lang="zh-TW" altLang="en-US" sz="1200" b="0" i="0" kern="1200" dirty="0" smtClean="0">
                          <a:solidFill>
                            <a:schemeClr val="dk1"/>
                          </a:solidFill>
                          <a:effectLst/>
                          <a:latin typeface="+mn-lt"/>
                          <a:ea typeface="+mn-ea"/>
                          <a:cs typeface="+mn-cs"/>
                        </a:rPr>
                        <a:t>專技普考</a:t>
                      </a:r>
                      <a:r>
                        <a:rPr lang="zh-TW" altLang="en-US" sz="1200" dirty="0" smtClean="0"/>
                        <a:t/>
                      </a:r>
                      <a:br>
                        <a:rPr lang="zh-TW" altLang="en-US" sz="1200" dirty="0" smtClean="0"/>
                      </a:br>
                      <a:r>
                        <a:rPr lang="zh-TW" altLang="en-US" sz="1200" b="0" i="0" kern="1200" dirty="0" smtClean="0">
                          <a:solidFill>
                            <a:schemeClr val="dk1"/>
                          </a:solidFill>
                          <a:effectLst/>
                          <a:latin typeface="+mn-lt"/>
                          <a:ea typeface="+mn-ea"/>
                          <a:cs typeface="+mn-cs"/>
                        </a:rPr>
                        <a:t>記帳士</a:t>
                      </a:r>
                      <a:endParaRPr lang="zh-TW" altLang="en-US" sz="1200" dirty="0"/>
                    </a:p>
                  </a:txBody>
                  <a:tcPr anchor="ctr"/>
                </a:tc>
                <a:tc>
                  <a:txBody>
                    <a:bodyPr/>
                    <a:lstStyle/>
                    <a:p>
                      <a:r>
                        <a:rPr lang="en-US" altLang="zh-TW" sz="1200" b="0" i="0" kern="1200" dirty="0" smtClean="0">
                          <a:solidFill>
                            <a:schemeClr val="dk1"/>
                          </a:solidFill>
                          <a:effectLst/>
                          <a:latin typeface="+mn-lt"/>
                          <a:ea typeface="+mn-ea"/>
                          <a:cs typeface="+mn-cs"/>
                        </a:rPr>
                        <a:t>1.</a:t>
                      </a:r>
                      <a:r>
                        <a:rPr lang="zh-TW" altLang="en-US" sz="1200" dirty="0" smtClean="0"/>
                        <a:t> ◎</a:t>
                      </a:r>
                      <a:r>
                        <a:rPr lang="zh-TW" altLang="en-US" sz="1200" b="0" i="0" kern="1200" dirty="0" smtClean="0">
                          <a:solidFill>
                            <a:schemeClr val="dk1"/>
                          </a:solidFill>
                          <a:effectLst/>
                          <a:latin typeface="+mn-lt"/>
                          <a:ea typeface="+mn-ea"/>
                          <a:cs typeface="+mn-cs"/>
                        </a:rPr>
                        <a:t> 國文（作文６０％、測驗４０％）</a:t>
                      </a:r>
                      <a:endParaRPr lang="zh-TW" altLang="en-US" sz="1200" b="0" i="0" kern="1200" dirty="0">
                        <a:solidFill>
                          <a:schemeClr val="dk1"/>
                        </a:solidFill>
                        <a:effectLst/>
                        <a:latin typeface="+mn-lt"/>
                        <a:ea typeface="+mn-ea"/>
                        <a:cs typeface="+mn-cs"/>
                      </a:endParaRPr>
                    </a:p>
                  </a:txBody>
                  <a:tcPr/>
                </a:tc>
              </a:tr>
              <a:tr h="216024">
                <a:tc vMerge="1">
                  <a:txBody>
                    <a:bodyPr/>
                    <a:lstStyle/>
                    <a:p>
                      <a:endParaRPr lang="zh-TW" altLang="en-US" dirty="0"/>
                    </a:p>
                  </a:txBody>
                  <a:tcPr/>
                </a:tc>
                <a:tc>
                  <a:txBody>
                    <a:bodyPr/>
                    <a:lstStyle/>
                    <a:p>
                      <a:r>
                        <a:rPr lang="en-US" altLang="zh-TW" sz="1200" b="0" i="0" kern="1200" dirty="0" smtClean="0">
                          <a:solidFill>
                            <a:schemeClr val="dk1"/>
                          </a:solidFill>
                          <a:effectLst/>
                          <a:latin typeface="+mn-lt"/>
                          <a:ea typeface="+mn-ea"/>
                          <a:cs typeface="+mn-cs"/>
                        </a:rPr>
                        <a:t>2.</a:t>
                      </a:r>
                      <a:r>
                        <a:rPr lang="zh-TW" altLang="en-US" sz="1200" b="0" i="0" kern="1200" dirty="0" smtClean="0">
                          <a:solidFill>
                            <a:schemeClr val="dk1"/>
                          </a:solidFill>
                          <a:effectLst/>
                          <a:latin typeface="+mn-lt"/>
                          <a:ea typeface="+mn-ea"/>
                          <a:cs typeface="+mn-cs"/>
                        </a:rPr>
                        <a:t> </a:t>
                      </a:r>
                      <a:r>
                        <a:rPr lang="zh-TW" altLang="en-US" sz="1200" dirty="0" smtClean="0"/>
                        <a:t>◎</a:t>
                      </a:r>
                      <a:r>
                        <a:rPr lang="zh-TW" altLang="en-US" sz="1200" b="0" i="0" kern="1200" dirty="0" smtClean="0">
                          <a:solidFill>
                            <a:schemeClr val="dk1"/>
                          </a:solidFill>
                          <a:effectLst/>
                          <a:latin typeface="+mn-lt"/>
                          <a:ea typeface="+mn-ea"/>
                          <a:cs typeface="+mn-cs"/>
                        </a:rPr>
                        <a:t>會計學概要</a:t>
                      </a:r>
                      <a:endParaRPr lang="zh-TW" altLang="en-US" sz="1200" b="0" i="0" kern="1200" dirty="0">
                        <a:solidFill>
                          <a:schemeClr val="dk1"/>
                        </a:solidFill>
                        <a:effectLst/>
                        <a:latin typeface="+mn-lt"/>
                        <a:ea typeface="+mn-ea"/>
                        <a:cs typeface="+mn-cs"/>
                      </a:endParaRPr>
                    </a:p>
                  </a:txBody>
                  <a:tcPr/>
                </a:tc>
              </a:tr>
              <a:tr h="277232">
                <a:tc vMerge="1">
                  <a:txBody>
                    <a:bodyPr/>
                    <a:lstStyle/>
                    <a:p>
                      <a:endParaRPr lang="zh-TW" altLang="en-US" dirty="0"/>
                    </a:p>
                  </a:txBody>
                  <a:tcPr/>
                </a:tc>
                <a:tc>
                  <a:txBody>
                    <a:bodyPr/>
                    <a:lstStyle/>
                    <a:p>
                      <a:r>
                        <a:rPr lang="en-US" altLang="zh-TW" sz="1200" b="0" i="0" kern="1200" dirty="0" smtClean="0">
                          <a:solidFill>
                            <a:schemeClr val="dk1"/>
                          </a:solidFill>
                          <a:effectLst/>
                          <a:latin typeface="+mn-lt"/>
                          <a:ea typeface="+mn-ea"/>
                          <a:cs typeface="+mn-cs"/>
                        </a:rPr>
                        <a:t>3.</a:t>
                      </a:r>
                      <a:r>
                        <a:rPr lang="zh-TW" altLang="en-US" sz="1200" b="0" i="0" kern="1200" dirty="0" smtClean="0">
                          <a:solidFill>
                            <a:schemeClr val="dk1"/>
                          </a:solidFill>
                          <a:effectLst/>
                          <a:latin typeface="+mn-lt"/>
                          <a:ea typeface="+mn-ea"/>
                          <a:cs typeface="+mn-cs"/>
                        </a:rPr>
                        <a:t> 租稅申報實務</a:t>
                      </a:r>
                      <a:endParaRPr lang="en-US" altLang="zh-TW" sz="1200" b="0" i="0" kern="1200" dirty="0" smtClean="0">
                        <a:solidFill>
                          <a:schemeClr val="dk1"/>
                        </a:solidFill>
                        <a:effectLst/>
                        <a:latin typeface="+mn-lt"/>
                        <a:ea typeface="+mn-ea"/>
                        <a:cs typeface="+mn-cs"/>
                      </a:endParaRPr>
                    </a:p>
                  </a:txBody>
                  <a:tcPr/>
                </a:tc>
              </a:tr>
              <a:tr h="194424">
                <a:tc vMerge="1">
                  <a:txBody>
                    <a:bodyPr/>
                    <a:lstStyle/>
                    <a:p>
                      <a:pPr algn="dist"/>
                      <a:endParaRPr lang="zh-TW" altLang="en-US" sz="1200" dirty="0"/>
                    </a:p>
                  </a:txBody>
                  <a:tcPr anchor="ctr"/>
                </a:tc>
                <a:tc>
                  <a:txBody>
                    <a:bodyPr/>
                    <a:lstStyle/>
                    <a:p>
                      <a:r>
                        <a:rPr lang="en-US" altLang="zh-TW" sz="1200" b="0" i="0" kern="1200" dirty="0" smtClean="0">
                          <a:solidFill>
                            <a:schemeClr val="dk1"/>
                          </a:solidFill>
                          <a:effectLst/>
                          <a:latin typeface="+mn-lt"/>
                          <a:ea typeface="+mn-ea"/>
                          <a:cs typeface="+mn-cs"/>
                        </a:rPr>
                        <a:t>4.</a:t>
                      </a:r>
                      <a:r>
                        <a:rPr lang="zh-TW" altLang="en-US" sz="1200" b="0" i="0" kern="1200" dirty="0" smtClean="0">
                          <a:solidFill>
                            <a:schemeClr val="dk1"/>
                          </a:solidFill>
                          <a:effectLst/>
                          <a:latin typeface="+mn-lt"/>
                          <a:ea typeface="+mn-ea"/>
                          <a:cs typeface="+mn-cs"/>
                        </a:rPr>
                        <a:t> *稅務相關法規概要</a:t>
                      </a:r>
                      <a:endParaRPr lang="en-US" altLang="zh-TW" sz="1200" b="0" i="0" kern="1200" dirty="0" smtClean="0">
                        <a:solidFill>
                          <a:schemeClr val="dk1"/>
                        </a:solidFill>
                        <a:effectLst/>
                        <a:latin typeface="+mn-lt"/>
                        <a:ea typeface="+mn-ea"/>
                        <a:cs typeface="+mn-cs"/>
                      </a:endParaRPr>
                    </a:p>
                  </a:txBody>
                  <a:tcPr/>
                </a:tc>
              </a:tr>
              <a:tr h="208136">
                <a:tc vMerge="1">
                  <a:txBody>
                    <a:bodyPr/>
                    <a:lstStyle/>
                    <a:p>
                      <a:endParaRPr lang="zh-TW" altLang="en-US"/>
                    </a:p>
                  </a:txBody>
                  <a:tcPr/>
                </a:tc>
                <a:tc>
                  <a:txBody>
                    <a:bodyPr/>
                    <a:lstStyle/>
                    <a:p>
                      <a:r>
                        <a:rPr lang="en-US" altLang="zh-TW" sz="1200" b="0" i="0" kern="1200" dirty="0" smtClean="0">
                          <a:solidFill>
                            <a:schemeClr val="dk1"/>
                          </a:solidFill>
                          <a:effectLst/>
                          <a:latin typeface="+mn-lt"/>
                          <a:ea typeface="+mn-ea"/>
                          <a:cs typeface="+mn-cs"/>
                        </a:rPr>
                        <a:t>5.</a:t>
                      </a:r>
                      <a:r>
                        <a:rPr lang="zh-TW" altLang="en-US" sz="1200" b="0" i="0" kern="1200" dirty="0" smtClean="0">
                          <a:solidFill>
                            <a:schemeClr val="dk1"/>
                          </a:solidFill>
                          <a:effectLst/>
                          <a:latin typeface="+mn-lt"/>
                          <a:ea typeface="+mn-ea"/>
                          <a:cs typeface="+mn-cs"/>
                        </a:rPr>
                        <a:t> *記帳相關法規概要</a:t>
                      </a:r>
                      <a:endParaRPr lang="en-US" altLang="zh-TW" sz="1200" b="0" i="0" kern="1200" dirty="0" smtClean="0">
                        <a:solidFill>
                          <a:schemeClr val="dk1"/>
                        </a:solidFill>
                        <a:effectLst/>
                        <a:latin typeface="+mn-lt"/>
                        <a:ea typeface="+mn-ea"/>
                        <a:cs typeface="+mn-cs"/>
                      </a:endParaRPr>
                    </a:p>
                  </a:txBody>
                  <a:tcPr/>
                </a:tc>
              </a:tr>
              <a:tr h="0">
                <a:tc rowSpan="4">
                  <a:txBody>
                    <a:bodyPr/>
                    <a:lstStyle/>
                    <a:p>
                      <a:pPr algn="dist"/>
                      <a:r>
                        <a:rPr lang="en-US" altLang="zh-TW" sz="1200" b="0" i="0" kern="1200" dirty="0" smtClean="0">
                          <a:solidFill>
                            <a:schemeClr val="dk1"/>
                          </a:solidFill>
                          <a:effectLst/>
                          <a:latin typeface="+mn-lt"/>
                          <a:ea typeface="+mn-ea"/>
                          <a:cs typeface="+mn-cs"/>
                        </a:rPr>
                        <a:t>『</a:t>
                      </a:r>
                      <a:r>
                        <a:rPr lang="zh-TW" altLang="en-US" sz="1200" b="0" i="0" kern="1200" dirty="0" smtClean="0">
                          <a:solidFill>
                            <a:schemeClr val="dk1"/>
                          </a:solidFill>
                          <a:effectLst/>
                          <a:latin typeface="+mn-lt"/>
                          <a:ea typeface="+mn-ea"/>
                          <a:cs typeface="+mn-cs"/>
                        </a:rPr>
                        <a:t>備註</a:t>
                      </a:r>
                      <a:r>
                        <a:rPr lang="en-US" altLang="zh-TW" sz="1200" b="0" i="0" kern="1200" dirty="0" smtClean="0">
                          <a:solidFill>
                            <a:schemeClr val="dk1"/>
                          </a:solidFill>
                          <a:effectLst/>
                          <a:latin typeface="+mn-lt"/>
                          <a:ea typeface="+mn-ea"/>
                          <a:cs typeface="+mn-cs"/>
                        </a:rPr>
                        <a:t>』</a:t>
                      </a:r>
                      <a:endParaRPr lang="zh-TW" altLang="en-US" sz="1200" b="0" i="0" kern="1200" dirty="0">
                        <a:solidFill>
                          <a:schemeClr val="dk1"/>
                        </a:solidFill>
                        <a:effectLst/>
                        <a:latin typeface="+mn-lt"/>
                        <a:ea typeface="+mn-ea"/>
                        <a:cs typeface="+mn-cs"/>
                      </a:endParaRPr>
                    </a:p>
                  </a:txBody>
                  <a:tcPr anchor="ctr"/>
                </a:tc>
                <a:tc>
                  <a:txBody>
                    <a:bodyPr/>
                    <a:lstStyle/>
                    <a:p>
                      <a:r>
                        <a:rPr lang="en-US" altLang="zh-TW" sz="1200" b="0" i="0" kern="1200" dirty="0" smtClean="0">
                          <a:solidFill>
                            <a:schemeClr val="dk1"/>
                          </a:solidFill>
                          <a:effectLst/>
                          <a:latin typeface="+mn-lt"/>
                          <a:ea typeface="+mn-ea"/>
                          <a:cs typeface="+mn-cs"/>
                        </a:rPr>
                        <a:t>1.</a:t>
                      </a:r>
                      <a:r>
                        <a:rPr lang="zh-TW" altLang="en-US" sz="1200" b="0" i="0" kern="1200" baseline="0" dirty="0" smtClean="0">
                          <a:solidFill>
                            <a:schemeClr val="dk1"/>
                          </a:solidFill>
                          <a:effectLst/>
                          <a:latin typeface="+mn-lt"/>
                          <a:ea typeface="+mn-ea"/>
                          <a:cs typeface="+mn-cs"/>
                        </a:rPr>
                        <a:t> </a:t>
                      </a:r>
                      <a:r>
                        <a:rPr lang="zh-TW" altLang="en-US" sz="1200" b="0" i="0" kern="1200" dirty="0" smtClean="0">
                          <a:solidFill>
                            <a:schemeClr val="dk1"/>
                          </a:solidFill>
                          <a:effectLst/>
                          <a:latin typeface="+mn-lt"/>
                          <a:ea typeface="+mn-ea"/>
                          <a:cs typeface="+mn-cs"/>
                        </a:rPr>
                        <a:t>*採用測驗試題，</a:t>
                      </a:r>
                      <a:r>
                        <a:rPr lang="zh-TW" altLang="en-US" sz="1200" dirty="0" smtClean="0"/>
                        <a:t>◎採用申論及測驗之混和題，其餘採用申論題型</a:t>
                      </a:r>
                      <a:endParaRPr lang="en-US" altLang="zh-TW" sz="1200" b="0" i="0" kern="1200" dirty="0" smtClean="0">
                        <a:solidFill>
                          <a:schemeClr val="dk1"/>
                        </a:solidFill>
                        <a:effectLst/>
                        <a:latin typeface="+mn-lt"/>
                        <a:ea typeface="+mn-ea"/>
                        <a:cs typeface="+mn-cs"/>
                      </a:endParaRPr>
                    </a:p>
                  </a:txBody>
                  <a:tcPr/>
                </a:tc>
              </a:tr>
              <a:tr h="181610">
                <a:tc vMerge="1">
                  <a:txBody>
                    <a:bodyPr/>
                    <a:lstStyle/>
                    <a:p>
                      <a:endParaRPr lang="zh-TW" altLang="en-US"/>
                    </a:p>
                  </a:txBody>
                  <a:tcPr/>
                </a:tc>
                <a:tc>
                  <a:txBody>
                    <a:bodyPr/>
                    <a:lstStyle/>
                    <a:p>
                      <a:r>
                        <a:rPr lang="en-US" altLang="zh-TW" sz="1200" b="0" i="0" kern="1200" dirty="0" smtClean="0">
                          <a:solidFill>
                            <a:schemeClr val="dk1"/>
                          </a:solidFill>
                          <a:effectLst/>
                          <a:latin typeface="+mn-lt"/>
                          <a:ea typeface="+mn-ea"/>
                          <a:cs typeface="+mn-cs"/>
                        </a:rPr>
                        <a:t>2.</a:t>
                      </a:r>
                      <a:r>
                        <a:rPr lang="zh-TW" altLang="en-US" sz="1200" b="0" i="0" kern="1200" baseline="0" dirty="0" smtClean="0">
                          <a:solidFill>
                            <a:schemeClr val="dk1"/>
                          </a:solidFill>
                          <a:effectLst/>
                          <a:latin typeface="+mn-lt"/>
                          <a:ea typeface="+mn-ea"/>
                          <a:cs typeface="+mn-cs"/>
                        </a:rPr>
                        <a:t> </a:t>
                      </a:r>
                      <a:r>
                        <a:rPr lang="zh-TW" altLang="en-US" sz="1200" b="0" i="0" kern="1200" dirty="0" smtClean="0">
                          <a:solidFill>
                            <a:schemeClr val="dk1"/>
                          </a:solidFill>
                          <a:effectLst/>
                          <a:latin typeface="+mn-lt"/>
                          <a:ea typeface="+mn-ea"/>
                          <a:cs typeface="+mn-cs"/>
                        </a:rPr>
                        <a:t>本考試及格方式，以應試科目總成績滿六十分及格。</a:t>
                      </a:r>
                      <a:endParaRPr lang="en-US" altLang="zh-TW" sz="1200" b="0" i="0" kern="1200" dirty="0" smtClean="0">
                        <a:solidFill>
                          <a:schemeClr val="dk1"/>
                        </a:solidFill>
                        <a:effectLst/>
                        <a:latin typeface="+mn-lt"/>
                        <a:ea typeface="+mn-ea"/>
                        <a:cs typeface="+mn-cs"/>
                      </a:endParaRPr>
                    </a:p>
                  </a:txBody>
                  <a:tcPr/>
                </a:tc>
              </a:tr>
              <a:tr h="583416">
                <a:tc vMerge="1">
                  <a:txBody>
                    <a:bodyPr/>
                    <a:lstStyle/>
                    <a:p>
                      <a:endParaRPr lang="zh-TW" altLang="en-US"/>
                    </a:p>
                  </a:txBody>
                  <a:tcPr/>
                </a:tc>
                <a:tc>
                  <a:txBody>
                    <a:bodyPr/>
                    <a:lstStyle/>
                    <a:p>
                      <a:r>
                        <a:rPr lang="en-US" altLang="zh-TW" sz="1200" b="0" i="0" kern="1200" dirty="0" smtClean="0">
                          <a:solidFill>
                            <a:schemeClr val="dk1"/>
                          </a:solidFill>
                          <a:effectLst/>
                          <a:latin typeface="+mn-lt"/>
                          <a:ea typeface="+mn-ea"/>
                          <a:cs typeface="+mn-cs"/>
                        </a:rPr>
                        <a:t>3.</a:t>
                      </a:r>
                      <a:r>
                        <a:rPr lang="zh-TW" altLang="en-US" sz="1200" dirty="0" smtClean="0"/>
                        <a:t>前項應試科目總成績之計算，以普通科目成績加專業科目成績合併計算之。其中普通科目成績以國文成績乘以百分之十計算之；專業科目成績以各科目成績總和除以科目數再乘以所占剩餘百分比計算之。</a:t>
                      </a:r>
                      <a:endParaRPr lang="en-US" altLang="zh-TW" sz="1200" b="0" i="0" kern="1200" dirty="0" smtClean="0">
                        <a:solidFill>
                          <a:schemeClr val="dk1"/>
                        </a:solidFill>
                        <a:effectLst/>
                        <a:latin typeface="+mn-lt"/>
                        <a:ea typeface="+mn-ea"/>
                        <a:cs typeface="+mn-cs"/>
                      </a:endParaRPr>
                    </a:p>
                  </a:txBody>
                  <a:tcPr/>
                </a:tc>
              </a:tr>
              <a:tr h="0">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smtClean="0">
                          <a:solidFill>
                            <a:schemeClr val="dk1"/>
                          </a:solidFill>
                          <a:effectLst/>
                          <a:latin typeface="+mn-lt"/>
                          <a:ea typeface="+mn-ea"/>
                          <a:cs typeface="+mn-cs"/>
                        </a:rPr>
                        <a:t>4.</a:t>
                      </a:r>
                      <a:r>
                        <a:rPr lang="zh-TW" altLang="en-US" sz="1200" b="0" i="0" kern="1200" dirty="0" smtClean="0">
                          <a:solidFill>
                            <a:schemeClr val="dk1"/>
                          </a:solidFill>
                          <a:effectLst/>
                          <a:latin typeface="+mn-lt"/>
                          <a:ea typeface="+mn-ea"/>
                          <a:cs typeface="+mn-cs"/>
                        </a:rPr>
                        <a:t> </a:t>
                      </a:r>
                      <a:r>
                        <a:rPr lang="zh-TW" altLang="en-US" sz="1200" dirty="0" smtClean="0"/>
                        <a:t>本考試應試科目有</a:t>
                      </a:r>
                      <a:r>
                        <a:rPr lang="en-US" altLang="zh-TW" sz="1200" dirty="0" smtClean="0"/>
                        <a:t>1</a:t>
                      </a:r>
                      <a:r>
                        <a:rPr lang="zh-TW" altLang="en-US" sz="1200" dirty="0" smtClean="0"/>
                        <a:t>科成績為零分或專業科目平均</a:t>
                      </a:r>
                      <a:r>
                        <a:rPr lang="zh-TW" altLang="en-US" sz="1200" u="sng" dirty="0" smtClean="0">
                          <a:effectLst>
                            <a:outerShdw blurRad="38100" dist="38100" dir="2700000" algn="tl">
                              <a:srgbClr val="000000">
                                <a:alpha val="43137"/>
                              </a:srgbClr>
                            </a:outerShdw>
                          </a:effectLst>
                        </a:rPr>
                        <a:t>成績未滿</a:t>
                      </a:r>
                      <a:r>
                        <a:rPr lang="en-US" altLang="zh-TW" sz="1200" u="sng" dirty="0" smtClean="0">
                          <a:effectLst>
                            <a:outerShdw blurRad="38100" dist="38100" dir="2700000" algn="tl">
                              <a:srgbClr val="000000">
                                <a:alpha val="43137"/>
                              </a:srgbClr>
                            </a:outerShdw>
                          </a:effectLst>
                        </a:rPr>
                        <a:t>50</a:t>
                      </a:r>
                      <a:r>
                        <a:rPr lang="zh-TW" altLang="en-US" sz="1200" u="sng" dirty="0" smtClean="0">
                          <a:effectLst>
                            <a:outerShdw blurRad="38100" dist="38100" dir="2700000" algn="tl">
                              <a:srgbClr val="000000">
                                <a:alpha val="43137"/>
                              </a:srgbClr>
                            </a:outerShdw>
                          </a:effectLst>
                        </a:rPr>
                        <a:t>分者，均不予及格</a:t>
                      </a:r>
                      <a:r>
                        <a:rPr lang="zh-TW" altLang="en-US" sz="1200" dirty="0" smtClean="0"/>
                        <a:t>。缺考之科目，以零分計算。</a:t>
                      </a:r>
                    </a:p>
                  </a:txBody>
                  <a:tcPr/>
                </a:tc>
              </a:tr>
            </a:tbl>
          </a:graphicData>
        </a:graphic>
      </p:graphicFrame>
    </p:spTree>
    <p:extLst>
      <p:ext uri="{BB962C8B-B14F-4D97-AF65-F5344CB8AC3E}">
        <p14:creationId xmlns:p14="http://schemas.microsoft.com/office/powerpoint/2010/main" xmlns="" val="181757892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fill="hold" nodeType="afterEffect">
                                  <p:stCondLst>
                                    <p:cond delay="0"/>
                                  </p:stCondLst>
                                  <p:iterate type="lt">
                                    <p:tmPct val="10000"/>
                                  </p:iterate>
                                  <p:childTnLst>
                                    <p:set>
                                      <p:cBhvr override="childStyle">
                                        <p:cTn id="6" dur="250" autoRev="1" fill="hold"/>
                                        <p:tgtEl>
                                          <p:spTgt spid="2">
                                            <p:txEl>
                                              <p:pRg st="0" end="0"/>
                                            </p:txEl>
                                          </p:spTgt>
                                        </p:tgtEl>
                                        <p:attrNameLst>
                                          <p:attrName>style.color</p:attrName>
                                        </p:attrNameLst>
                                      </p:cBhvr>
                                      <p:to>
                                        <p:clrVal>
                                          <a:srgbClr val="F21C30"/>
                                        </p:clrVal>
                                      </p:to>
                                    </p:set>
                                    <p:set>
                                      <p:cBhvr>
                                        <p:cTn id="7" dur="250" autoRev="1" fill="hold"/>
                                        <p:tgtEl>
                                          <p:spTgt spid="2">
                                            <p:txEl>
                                              <p:pRg st="0" end="0"/>
                                            </p:txEl>
                                          </p:spTgt>
                                        </p:tgtEl>
                                        <p:attrNameLst>
                                          <p:attrName>fillcolor</p:attrName>
                                        </p:attrNameLst>
                                      </p:cBhvr>
                                      <p:to>
                                        <p:clrVal>
                                          <a:srgbClr val="F21C30"/>
                                        </p:clrVal>
                                      </p:to>
                                    </p:set>
                                    <p:set>
                                      <p:cBhvr>
                                        <p:cTn id="8" dur="250" autoRev="1" fill="hold"/>
                                        <p:tgtEl>
                                          <p:spTgt spid="2">
                                            <p:txEl>
                                              <p:pRg st="0" end="0"/>
                                            </p:txEl>
                                          </p:spTgt>
                                        </p:tgtEl>
                                        <p:attrNameLst>
                                          <p:attrName>fill.type</p:attrName>
                                        </p:attrNameLst>
                                      </p:cBhvr>
                                      <p:to>
                                        <p:strVal val="solid"/>
                                      </p:to>
                                    </p:set>
                                  </p:childTnLst>
                                </p:cTn>
                              </p:par>
                              <p:par>
                                <p:cTn id="9" presetID="2" presetClass="entr" presetSubtype="4"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9450"/>
                            </p:stCondLst>
                            <p:childTnLst>
                              <p:par>
                                <p:cTn id="14" presetID="8"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amond(in)">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3200" y="796943"/>
            <a:ext cx="9090541" cy="800219"/>
          </a:xfrm>
          <a:prstGeom prst="rect">
            <a:avLst/>
          </a:prstGeom>
        </p:spPr>
        <p:txBody>
          <a:bodyPr wrap="square">
            <a:spAutoFit/>
          </a:bodyPr>
          <a:lstStyle/>
          <a:p>
            <a:r>
              <a:rPr lang="zh-TW" altLang="en-US" b="1" dirty="0" smtClean="0"/>
              <a:t>　　</a:t>
            </a:r>
            <a:r>
              <a:rPr lang="zh-TW" altLang="en-US" sz="2300" b="1" dirty="0" smtClean="0"/>
              <a:t>而我們可以從記帳士投考組合分析中得知，可以藉由記帳士轉任為公職人員：</a:t>
            </a:r>
            <a:endParaRPr lang="en-US" altLang="zh-TW" sz="2300" b="1" dirty="0" smtClean="0"/>
          </a:p>
        </p:txBody>
      </p:sp>
      <p:sp>
        <p:nvSpPr>
          <p:cNvPr id="5" name="矩形 4"/>
          <p:cNvSpPr/>
          <p:nvPr/>
        </p:nvSpPr>
        <p:spPr>
          <a:xfrm>
            <a:off x="611560" y="219998"/>
            <a:ext cx="7344816" cy="646331"/>
          </a:xfrm>
          <a:prstGeom prst="rect">
            <a:avLst/>
          </a:prstGeom>
        </p:spPr>
        <p:txBody>
          <a:bodyPr wrap="square">
            <a:spAutoFit/>
          </a:bodyPr>
          <a:lstStyle/>
          <a:p>
            <a:r>
              <a:rPr lang="zh-TW" altLang="en-US" spc="160" dirty="0" smtClean="0"/>
              <a:t>  記帳士</a:t>
            </a:r>
            <a:endParaRPr lang="en-US" altLang="zh-TW" spc="160" dirty="0" smtClean="0"/>
          </a:p>
          <a:p>
            <a:r>
              <a:rPr lang="zh-TW" altLang="zh-TW" dirty="0" smtClean="0"/>
              <a:t>相關</a:t>
            </a:r>
            <a:r>
              <a:rPr lang="zh-TW" altLang="zh-TW" dirty="0"/>
              <a:t>職務</a:t>
            </a:r>
            <a:r>
              <a:rPr lang="zh-TW" altLang="zh-TW" dirty="0" smtClean="0"/>
              <a:t>：</a:t>
            </a:r>
            <a:endParaRPr lang="zh-TW" altLang="en-US" dirty="0"/>
          </a:p>
        </p:txBody>
      </p:sp>
      <p:sp>
        <p:nvSpPr>
          <p:cNvPr id="6" name="矩形 5"/>
          <p:cNvSpPr/>
          <p:nvPr/>
        </p:nvSpPr>
        <p:spPr>
          <a:xfrm>
            <a:off x="409329" y="1596281"/>
            <a:ext cx="3416320" cy="369332"/>
          </a:xfrm>
          <a:prstGeom prst="rect">
            <a:avLst/>
          </a:prstGeom>
        </p:spPr>
        <p:txBody>
          <a:bodyPr wrap="none">
            <a:spAutoFit/>
          </a:bodyPr>
          <a:lstStyle/>
          <a:p>
            <a:r>
              <a:rPr lang="zh-TW" altLang="en-US" b="1" dirty="0"/>
              <a:t>專技普考記帳士／投考組合分析</a:t>
            </a:r>
            <a:endParaRPr lang="zh-TW" altLang="en-US" dirty="0"/>
          </a:p>
        </p:txBody>
      </p:sp>
      <p:sp>
        <p:nvSpPr>
          <p:cNvPr id="7" name="矩形 6"/>
          <p:cNvSpPr/>
          <p:nvPr/>
        </p:nvSpPr>
        <p:spPr>
          <a:xfrm>
            <a:off x="1835696" y="358497"/>
            <a:ext cx="6192688" cy="400110"/>
          </a:xfrm>
          <a:prstGeom prst="rect">
            <a:avLst/>
          </a:prstGeom>
        </p:spPr>
        <p:txBody>
          <a:bodyPr wrap="square">
            <a:spAutoFit/>
          </a:bodyPr>
          <a:lstStyle/>
          <a:p>
            <a:r>
              <a:rPr lang="zh-TW" altLang="zh-TW" sz="2000" b="1" dirty="0">
                <a:solidFill>
                  <a:srgbClr val="FF0000"/>
                </a:solidFill>
              </a:rPr>
              <a:t>稅務規劃師、記帳士、政府稅務行政人員、助理會計</a:t>
            </a:r>
            <a:endParaRPr lang="zh-TW" altLang="en-US" sz="2000" b="1" dirty="0">
              <a:solidFill>
                <a:srgbClr val="FF0000"/>
              </a:solidFill>
            </a:endParaRPr>
          </a:p>
        </p:txBody>
      </p:sp>
      <p:sp>
        <p:nvSpPr>
          <p:cNvPr id="8" name="矩形 7"/>
          <p:cNvSpPr/>
          <p:nvPr/>
        </p:nvSpPr>
        <p:spPr>
          <a:xfrm>
            <a:off x="899592" y="2052013"/>
            <a:ext cx="5472608" cy="369332"/>
          </a:xfrm>
          <a:prstGeom prst="rect">
            <a:avLst/>
          </a:prstGeom>
        </p:spPr>
        <p:txBody>
          <a:bodyPr wrap="square">
            <a:spAutoFit/>
          </a:bodyPr>
          <a:lstStyle/>
          <a:p>
            <a:r>
              <a:rPr lang="zh-TW" altLang="en-US" b="1" dirty="0"/>
              <a:t>組合一</a:t>
            </a:r>
            <a:r>
              <a:rPr lang="en-US" altLang="zh-TW" b="1" dirty="0"/>
              <a:t>》</a:t>
            </a:r>
            <a:r>
              <a:rPr lang="zh-TW" altLang="en-US" b="1" u="sng" dirty="0"/>
              <a:t>專技普考記帳士</a:t>
            </a:r>
            <a:r>
              <a:rPr lang="en-US" altLang="zh-TW" b="1" u="sng" dirty="0"/>
              <a:t>&amp;</a:t>
            </a:r>
            <a:r>
              <a:rPr lang="zh-TW" altLang="en-US" b="1" u="sng" dirty="0"/>
              <a:t>初等考、地特五</a:t>
            </a:r>
            <a:r>
              <a:rPr lang="zh-TW" altLang="en-US" b="1" u="sng" dirty="0" smtClean="0"/>
              <a:t>等</a:t>
            </a:r>
            <a:r>
              <a:rPr lang="zh-TW" altLang="en-US" b="1" dirty="0"/>
              <a:t>（</a:t>
            </a:r>
            <a:r>
              <a:rPr lang="zh-TW" altLang="en-US" b="1" u="sng" dirty="0" smtClean="0"/>
              <a:t>會計</a:t>
            </a:r>
            <a:r>
              <a:rPr lang="zh-TW" altLang="en-US" b="1" dirty="0" smtClean="0"/>
              <a:t>）</a:t>
            </a:r>
            <a:endParaRPr lang="en-US" altLang="zh-TW" b="1" dirty="0" smtClean="0"/>
          </a:p>
        </p:txBody>
      </p:sp>
      <p:sp>
        <p:nvSpPr>
          <p:cNvPr id="9" name="橢圓 8"/>
          <p:cNvSpPr/>
          <p:nvPr/>
        </p:nvSpPr>
        <p:spPr>
          <a:xfrm>
            <a:off x="189112" y="2170423"/>
            <a:ext cx="456248" cy="25018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grpSp>
        <p:nvGrpSpPr>
          <p:cNvPr id="11" name="群組 10"/>
          <p:cNvGrpSpPr/>
          <p:nvPr/>
        </p:nvGrpSpPr>
        <p:grpSpPr>
          <a:xfrm>
            <a:off x="148453" y="2043107"/>
            <a:ext cx="521751" cy="183312"/>
            <a:chOff x="83200" y="2199641"/>
            <a:chExt cx="555180" cy="270608"/>
          </a:xfrm>
        </p:grpSpPr>
        <p:sp>
          <p:nvSpPr>
            <p:cNvPr id="10" name="橢圓 9"/>
            <p:cNvSpPr/>
            <p:nvPr/>
          </p:nvSpPr>
          <p:spPr>
            <a:xfrm>
              <a:off x="83200" y="2199641"/>
              <a:ext cx="240328" cy="27060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3" name="橢圓 12"/>
            <p:cNvSpPr/>
            <p:nvPr/>
          </p:nvSpPr>
          <p:spPr>
            <a:xfrm>
              <a:off x="398052" y="2199641"/>
              <a:ext cx="240328" cy="27060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pSp>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2566932"/>
            <a:ext cx="6640387" cy="27320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文字方塊 11"/>
          <p:cNvSpPr txBox="1"/>
          <p:nvPr/>
        </p:nvSpPr>
        <p:spPr>
          <a:xfrm>
            <a:off x="1259632" y="5373216"/>
            <a:ext cx="6552728" cy="1200329"/>
          </a:xfrm>
          <a:prstGeom prst="rect">
            <a:avLst/>
          </a:prstGeom>
          <a:noFill/>
        </p:spPr>
        <p:txBody>
          <a:bodyPr wrap="square" rtlCol="0">
            <a:spAutoFit/>
          </a:bodyPr>
          <a:lstStyle/>
          <a:p>
            <a:r>
              <a:rPr lang="en-US" altLang="zh-TW" dirty="0" smtClean="0"/>
              <a:t>﹡</a:t>
            </a:r>
            <a:r>
              <a:rPr lang="zh-TW" altLang="en-US" dirty="0" smtClean="0"/>
              <a:t>可以在準備記帳士的同時，多準備會審法規</a:t>
            </a:r>
            <a:r>
              <a:rPr lang="zh-TW" altLang="en-US" dirty="0" smtClean="0">
                <a:latin typeface="新細明體"/>
                <a:ea typeface="新細明體"/>
              </a:rPr>
              <a:t>、公民與英文。</a:t>
            </a:r>
            <a:endParaRPr lang="en-US" altLang="zh-TW" dirty="0" smtClean="0"/>
          </a:p>
          <a:p>
            <a:r>
              <a:rPr lang="en-US" altLang="zh-TW" dirty="0" smtClean="0"/>
              <a:t>﹡</a:t>
            </a:r>
            <a:r>
              <a:rPr lang="zh-TW" altLang="en-US" dirty="0" smtClean="0"/>
              <a:t>會審法規既是法規，考所謂的法條填空題</a:t>
            </a:r>
            <a:r>
              <a:rPr lang="zh-TW" altLang="en-US" dirty="0" smtClean="0">
                <a:latin typeface="新細明體"/>
                <a:ea typeface="新細明體"/>
              </a:rPr>
              <a:t>。</a:t>
            </a:r>
            <a:endParaRPr lang="en-US" altLang="zh-TW" dirty="0" smtClean="0">
              <a:latin typeface="新細明體"/>
              <a:ea typeface="新細明體"/>
            </a:endParaRPr>
          </a:p>
          <a:p>
            <a:r>
              <a:rPr lang="en-US" altLang="zh-TW" dirty="0" smtClean="0">
                <a:latin typeface="新細明體"/>
                <a:ea typeface="新細明體"/>
              </a:rPr>
              <a:t>﹡</a:t>
            </a:r>
            <a:r>
              <a:rPr lang="zh-TW" altLang="en-US" dirty="0" smtClean="0">
                <a:latin typeface="新細明體"/>
                <a:ea typeface="新細明體"/>
              </a:rPr>
              <a:t>公民多注意邏輯觀念和實務上的相關生活，熟悉題型，這一</a:t>
            </a:r>
            <a:endParaRPr lang="en-US" altLang="zh-TW" dirty="0" smtClean="0">
              <a:latin typeface="新細明體"/>
              <a:ea typeface="新細明體"/>
            </a:endParaRPr>
          </a:p>
          <a:p>
            <a:r>
              <a:rPr lang="zh-TW" altLang="en-US" dirty="0" smtClean="0">
                <a:latin typeface="新細明體"/>
                <a:ea typeface="新細明體"/>
              </a:rPr>
              <a:t>　就可在當年考試中得到兩種國考機會喔。</a:t>
            </a:r>
            <a:endParaRPr lang="en-US" altLang="zh-TW" dirty="0" smtClean="0"/>
          </a:p>
        </p:txBody>
      </p:sp>
    </p:spTree>
    <p:extLst>
      <p:ext uri="{BB962C8B-B14F-4D97-AF65-F5344CB8AC3E}">
        <p14:creationId xmlns:p14="http://schemas.microsoft.com/office/powerpoint/2010/main" xmlns="" val="249855702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fill="hold" grpId="0" nodeType="afterEffect">
                                  <p:stCondLst>
                                    <p:cond delay="0"/>
                                  </p:stCondLst>
                                  <p:iterate type="lt">
                                    <p:tmPct val="10000"/>
                                  </p:iterate>
                                  <p:childTnLst>
                                    <p:set>
                                      <p:cBhvr override="childStyle">
                                        <p:cTn id="6" dur="500" autoRev="1" fill="hold"/>
                                        <p:tgtEl>
                                          <p:spTgt spid="5"/>
                                        </p:tgtEl>
                                        <p:attrNameLst>
                                          <p:attrName>style.color</p:attrName>
                                        </p:attrNameLst>
                                      </p:cBhvr>
                                      <p:to>
                                        <p:clrVal>
                                          <a:schemeClr val="bg1"/>
                                        </p:clrVal>
                                      </p:to>
                                    </p:set>
                                    <p:set>
                                      <p:cBhvr>
                                        <p:cTn id="7" dur="500" autoRev="1" fill="hold"/>
                                        <p:tgtEl>
                                          <p:spTgt spid="5"/>
                                        </p:tgtEl>
                                        <p:attrNameLst>
                                          <p:attrName>fillcolor</p:attrName>
                                        </p:attrNameLst>
                                      </p:cBhvr>
                                      <p:to>
                                        <p:clrVal>
                                          <a:schemeClr val="bg1"/>
                                        </p:clrVal>
                                      </p:to>
                                    </p:set>
                                    <p:set>
                                      <p:cBhvr>
                                        <p:cTn id="8" dur="500" autoRev="1" fill="hold"/>
                                        <p:tgtEl>
                                          <p:spTgt spid="5"/>
                                        </p:tgtEl>
                                        <p:attrNameLst>
                                          <p:attrName>fill.type</p:attrName>
                                        </p:attrNameLst>
                                      </p:cBhvr>
                                      <p:to>
                                        <p:strVal val="solid"/>
                                      </p:to>
                                    </p:set>
                                  </p:childTnLst>
                                </p:cTn>
                              </p:par>
                              <p:par>
                                <p:cTn id="9" presetID="20" presetClass="emph" presetSubtype="0" fill="hold" grpId="0" nodeType="withEffect">
                                  <p:stCondLst>
                                    <p:cond delay="0"/>
                                  </p:stCondLst>
                                  <p:iterate type="lt">
                                    <p:tmPct val="10000"/>
                                  </p:iterate>
                                  <p:childTnLst>
                                    <p:set>
                                      <p:cBhvr override="childStyle">
                                        <p:cTn id="10" dur="500" autoRev="1" fill="hold"/>
                                        <p:tgtEl>
                                          <p:spTgt spid="7"/>
                                        </p:tgtEl>
                                        <p:attrNameLst>
                                          <p:attrName>style.color</p:attrName>
                                        </p:attrNameLst>
                                      </p:cBhvr>
                                      <p:to>
                                        <p:clrVal>
                                          <a:schemeClr val="bg2"/>
                                        </p:clrVal>
                                      </p:to>
                                    </p:set>
                                    <p:set>
                                      <p:cBhvr>
                                        <p:cTn id="11" dur="500" autoRev="1" fill="hold"/>
                                        <p:tgtEl>
                                          <p:spTgt spid="7"/>
                                        </p:tgtEl>
                                        <p:attrNameLst>
                                          <p:attrName>fillcolor</p:attrName>
                                        </p:attrNameLst>
                                      </p:cBhvr>
                                      <p:to>
                                        <p:clrVal>
                                          <a:schemeClr val="bg2"/>
                                        </p:clrVal>
                                      </p:to>
                                    </p:set>
                                    <p:set>
                                      <p:cBhvr>
                                        <p:cTn id="12" dur="500" autoRev="1" fill="hold"/>
                                        <p:tgtEl>
                                          <p:spTgt spid="7"/>
                                        </p:tgtEl>
                                        <p:attrNameLst>
                                          <p:attrName>fill.type</p:attrName>
                                        </p:attrNameLst>
                                      </p:cBhvr>
                                      <p:to>
                                        <p:strVal val="solid"/>
                                      </p:to>
                                    </p:set>
                                  </p:childTnLst>
                                </p:cTn>
                              </p:par>
                            </p:childTnLst>
                          </p:cTn>
                        </p:par>
                        <p:par>
                          <p:cTn id="13" fill="hold">
                            <p:stCondLst>
                              <p:cond delay="3200"/>
                            </p:stCondLst>
                            <p:childTnLst>
                              <p:par>
                                <p:cTn id="14" presetID="4" presetClass="emph" presetSubtype="2" fill="hold" nodeType="afterEffect">
                                  <p:stCondLst>
                                    <p:cond delay="0"/>
                                  </p:stCondLst>
                                  <p:childTnLst>
                                    <p:anim to="1.5" calcmode="lin" valueType="num">
                                      <p:cBhvr override="childStyle">
                                        <p:cTn id="15" dur="2000" fill="hold"/>
                                        <p:tgtEl>
                                          <p:spTgt spid="4">
                                            <p:txEl>
                                              <p:pRg st="0" end="0"/>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橢圓 3"/>
          <p:cNvSpPr/>
          <p:nvPr/>
        </p:nvSpPr>
        <p:spPr>
          <a:xfrm>
            <a:off x="293521" y="548680"/>
            <a:ext cx="456248" cy="25018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grpSp>
        <p:nvGrpSpPr>
          <p:cNvPr id="5" name="群組 4"/>
          <p:cNvGrpSpPr/>
          <p:nvPr/>
        </p:nvGrpSpPr>
        <p:grpSpPr>
          <a:xfrm>
            <a:off x="252862" y="421364"/>
            <a:ext cx="521751" cy="183312"/>
            <a:chOff x="83200" y="2199641"/>
            <a:chExt cx="555180" cy="270608"/>
          </a:xfrm>
        </p:grpSpPr>
        <p:sp>
          <p:nvSpPr>
            <p:cNvPr id="6" name="橢圓 5"/>
            <p:cNvSpPr/>
            <p:nvPr/>
          </p:nvSpPr>
          <p:spPr>
            <a:xfrm>
              <a:off x="83200" y="2199641"/>
              <a:ext cx="240328" cy="27060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7" name="橢圓 6"/>
            <p:cNvSpPr/>
            <p:nvPr/>
          </p:nvSpPr>
          <p:spPr>
            <a:xfrm>
              <a:off x="398052" y="2199641"/>
              <a:ext cx="240328" cy="27060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pSp>
      <p:pic>
        <p:nvPicPr>
          <p:cNvPr id="5122" name="Picture 2" descr="https://encrypted-tbn3.gstatic.com/images?q=tbn:ANd9GcTTmeBC1RW9fyVXXcSeCV6JoTDC9sH7Z4160mVbBSoY3R71aAcnPA"/>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ackgroundRemoval t="3465" b="98020" l="3200" r="92400"/>
                    </a14:imgEffect>
                  </a14:imgLayer>
                </a14:imgProps>
              </a:ext>
              <a:ext uri="{28A0092B-C50C-407E-A947-70E740481C1C}">
                <a14:useLocalDpi xmlns:a14="http://schemas.microsoft.com/office/drawing/2010/main" xmlns="" val="0"/>
              </a:ext>
            </a:extLst>
          </a:blip>
          <a:srcRect/>
          <a:stretch>
            <a:fillRect/>
          </a:stretch>
        </p:blipFill>
        <p:spPr bwMode="auto">
          <a:xfrm>
            <a:off x="0" y="3789040"/>
            <a:ext cx="3718031" cy="300417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矩形 1"/>
          <p:cNvSpPr/>
          <p:nvPr/>
        </p:nvSpPr>
        <p:spPr>
          <a:xfrm>
            <a:off x="899592" y="476672"/>
            <a:ext cx="6552728" cy="369332"/>
          </a:xfrm>
          <a:prstGeom prst="rect">
            <a:avLst/>
          </a:prstGeom>
        </p:spPr>
        <p:txBody>
          <a:bodyPr wrap="square">
            <a:spAutoFit/>
          </a:bodyPr>
          <a:lstStyle/>
          <a:p>
            <a:r>
              <a:rPr lang="zh-TW" altLang="en-US" b="1" dirty="0"/>
              <a:t>組合二</a:t>
            </a:r>
            <a:r>
              <a:rPr lang="en-US" altLang="zh-TW" b="1" dirty="0"/>
              <a:t>》</a:t>
            </a:r>
            <a:r>
              <a:rPr lang="zh-TW" altLang="en-US" b="1" u="sng" dirty="0"/>
              <a:t>專技普考記帳士</a:t>
            </a:r>
            <a:r>
              <a:rPr lang="en-US" altLang="zh-TW" b="1" dirty="0"/>
              <a:t>&amp;</a:t>
            </a:r>
            <a:r>
              <a:rPr lang="zh-TW" altLang="en-US" b="1" u="sng" dirty="0"/>
              <a:t>農田水利</a:t>
            </a:r>
            <a:r>
              <a:rPr lang="zh-TW" altLang="en-US" b="1" u="sng" dirty="0" smtClean="0"/>
              <a:t>會</a:t>
            </a:r>
            <a:r>
              <a:rPr lang="zh-TW" altLang="en-US" b="1" dirty="0"/>
              <a:t>（</a:t>
            </a:r>
            <a:r>
              <a:rPr lang="zh-TW" altLang="en-US" b="1" u="sng" dirty="0" smtClean="0"/>
              <a:t>一般</a:t>
            </a:r>
            <a:r>
              <a:rPr lang="zh-TW" altLang="en-US" b="1" u="sng" dirty="0"/>
              <a:t>行政人員會計</a:t>
            </a:r>
            <a:r>
              <a:rPr lang="zh-TW" altLang="en-US" b="1" u="sng" dirty="0" smtClean="0"/>
              <a:t>組</a:t>
            </a:r>
            <a:r>
              <a:rPr lang="zh-TW" altLang="en-US" b="1" dirty="0" smtClean="0"/>
              <a:t>）</a:t>
            </a:r>
            <a:endParaRPr lang="zh-TW" altLang="en-US" b="1" dirty="0"/>
          </a:p>
        </p:txBody>
      </p:sp>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59632" y="908720"/>
            <a:ext cx="6753125" cy="2952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文字方塊 10"/>
          <p:cNvSpPr txBox="1"/>
          <p:nvPr/>
        </p:nvSpPr>
        <p:spPr>
          <a:xfrm>
            <a:off x="3851920" y="4136706"/>
            <a:ext cx="4104456" cy="1695336"/>
          </a:xfrm>
          <a:prstGeom prst="rect">
            <a:avLst/>
          </a:prstGeom>
          <a:noFill/>
        </p:spPr>
        <p:txBody>
          <a:bodyPr wrap="square" rtlCol="0">
            <a:spAutoFit/>
          </a:bodyPr>
          <a:lstStyle/>
          <a:p>
            <a:pPr algn="just">
              <a:lnSpc>
                <a:spcPts val="2500"/>
              </a:lnSpc>
            </a:pPr>
            <a:r>
              <a:rPr lang="en-US" altLang="zh-TW" dirty="0" smtClean="0"/>
              <a:t>﹡</a:t>
            </a:r>
            <a:r>
              <a:rPr lang="zh-TW" altLang="en-US" dirty="0"/>
              <a:t>經濟學及法學緒論是記帳士在報考農田水利會必須再加選之考科，但水利會只考</a:t>
            </a:r>
            <a:r>
              <a:rPr lang="en-US" altLang="zh-TW" dirty="0"/>
              <a:t>4</a:t>
            </a:r>
            <a:r>
              <a:rPr lang="zh-TW" altLang="en-US" dirty="0"/>
              <a:t>科，好考又易準備，不用太過擔心，只要秉持上榜信心，成功是指日可待。</a:t>
            </a:r>
            <a:endParaRPr lang="en-US" altLang="zh-TW" dirty="0" smtClean="0"/>
          </a:p>
        </p:txBody>
      </p:sp>
      <p:sp>
        <p:nvSpPr>
          <p:cNvPr id="12" name="矩形 11"/>
          <p:cNvSpPr/>
          <p:nvPr/>
        </p:nvSpPr>
        <p:spPr>
          <a:xfrm>
            <a:off x="6228184" y="5693542"/>
            <a:ext cx="2376264" cy="276999"/>
          </a:xfrm>
          <a:prstGeom prst="rect">
            <a:avLst/>
          </a:prstGeom>
        </p:spPr>
        <p:txBody>
          <a:bodyPr wrap="square">
            <a:spAutoFit/>
          </a:bodyPr>
          <a:lstStyle/>
          <a:p>
            <a:r>
              <a:rPr lang="zh-TW" altLang="zh-TW" sz="1200" dirty="0">
                <a:solidFill>
                  <a:schemeClr val="bg1">
                    <a:lumMod val="65000"/>
                  </a:schemeClr>
                </a:solidFill>
              </a:rPr>
              <a:t>（</a:t>
            </a:r>
            <a:r>
              <a:rPr lang="zh-TW" altLang="zh-TW" sz="1200" dirty="0" smtClean="0">
                <a:solidFill>
                  <a:schemeClr val="bg1">
                    <a:lumMod val="65000"/>
                  </a:schemeClr>
                </a:solidFill>
              </a:rPr>
              <a:t>出自</a:t>
            </a:r>
            <a:r>
              <a:rPr lang="zh-TW" altLang="en-US" sz="1200" dirty="0" smtClean="0">
                <a:solidFill>
                  <a:schemeClr val="bg1">
                    <a:lumMod val="65000"/>
                  </a:schemeClr>
                </a:solidFill>
              </a:rPr>
              <a:t>公職網 資訊網－記帳士</a:t>
            </a:r>
            <a:r>
              <a:rPr lang="zh-TW" altLang="zh-TW" sz="1200" dirty="0" smtClean="0">
                <a:solidFill>
                  <a:schemeClr val="bg1">
                    <a:lumMod val="65000"/>
                  </a:schemeClr>
                </a:solidFill>
              </a:rPr>
              <a:t>）</a:t>
            </a:r>
            <a:endParaRPr lang="zh-TW" altLang="zh-TW" sz="1200" dirty="0">
              <a:solidFill>
                <a:schemeClr val="bg1">
                  <a:lumMod val="65000"/>
                </a:schemeClr>
              </a:solidFill>
            </a:endParaRPr>
          </a:p>
        </p:txBody>
      </p:sp>
    </p:spTree>
    <p:extLst>
      <p:ext uri="{BB962C8B-B14F-4D97-AF65-F5344CB8AC3E}">
        <p14:creationId xmlns:p14="http://schemas.microsoft.com/office/powerpoint/2010/main" xmlns="" val="1817578921"/>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nodeType="afterEffect">
                                  <p:stCondLst>
                                    <p:cond delay="0"/>
                                  </p:stCondLst>
                                  <p:iterate type="lt">
                                    <p:tmPct val="4000"/>
                                  </p:iterate>
                                  <p:childTnLst>
                                    <p:set>
                                      <p:cBhvr override="childStyle">
                                        <p:cTn id="6" dur="5000" fill="hold"/>
                                        <p:tgtEl>
                                          <p:spTgt spid="11">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wiseway.com.cn/upload/2012/9/27135913250.jp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ackgroundRemoval t="10000" b="90000" l="10000" r="90000">
                        <a14:foregroundMark x1="13571" y1="57784" x2="19524" y2="64072"/>
                        <a14:foregroundMark x1="31190" y1="64072" x2="31429" y2="62275"/>
                        <a14:foregroundMark x1="29762" y1="63174" x2="29762" y2="62275"/>
                      </a14:backgroundRemoval>
                    </a14:imgEffect>
                  </a14:imgLayer>
                </a14:imgProps>
              </a:ext>
              <a:ext uri="{28A0092B-C50C-407E-A947-70E740481C1C}">
                <a14:useLocalDpi xmlns:a14="http://schemas.microsoft.com/office/drawing/2010/main" xmlns="" val="0"/>
              </a:ext>
            </a:extLst>
          </a:blip>
          <a:srcRect/>
          <a:stretch>
            <a:fillRect/>
          </a:stretch>
        </p:blipFill>
        <p:spPr bwMode="auto">
          <a:xfrm>
            <a:off x="5580112" y="3933056"/>
            <a:ext cx="4000500" cy="3181350"/>
          </a:xfrm>
          <a:prstGeom prst="rect">
            <a:avLst/>
          </a:prstGeom>
          <a:noFill/>
          <a:extLst>
            <a:ext uri="{909E8E84-426E-40DD-AFC4-6F175D3DCCD1}">
              <a14:hiddenFill xmlns:a14="http://schemas.microsoft.com/office/drawing/2010/main" xmlns="">
                <a:solidFill>
                  <a:srgbClr val="FFFFFF"/>
                </a:solidFill>
              </a14:hiddenFill>
            </a:ext>
          </a:extLst>
        </p:spPr>
      </p:pic>
      <p:sp>
        <p:nvSpPr>
          <p:cNvPr id="5121" name="Rectangle 1"/>
          <p:cNvSpPr>
            <a:spLocks noChangeArrowheads="1"/>
          </p:cNvSpPr>
          <p:nvPr/>
        </p:nvSpPr>
        <p:spPr bwMode="auto">
          <a:xfrm>
            <a:off x="323528" y="432670"/>
            <a:ext cx="8208912" cy="20159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4800" algn="just" defTabSz="914400" rtl="0" eaLnBrk="1" fontAlgn="base" latinLnBrk="0" hangingPunct="1">
              <a:lnSpc>
                <a:spcPts val="2500"/>
              </a:lnSpc>
              <a:spcBef>
                <a:spcPct val="0"/>
              </a:spcBef>
              <a:spcAft>
                <a:spcPct val="0"/>
              </a:spcAft>
              <a:buClrTx/>
              <a:buSzTx/>
              <a:buFontTx/>
              <a:buNone/>
              <a:tabLst/>
            </a:pPr>
            <a:r>
              <a:rPr kumimoji="1" lang="zh-TW" altLang="en-US" sz="2500" b="1" i="0" u="none" strike="noStrike" cap="none" normalizeH="0" baseline="0" dirty="0" smtClean="0">
                <a:ln>
                  <a:noFill/>
                </a:ln>
                <a:solidFill>
                  <a:schemeClr val="tx1"/>
                </a:solidFill>
                <a:effectLst/>
                <a:latin typeface="Times New Roman" pitchFamily="18" charset="0"/>
                <a:ea typeface="新細明體" pitchFamily="18" charset="-120"/>
                <a:cs typeface="新細明體" pitchFamily="18" charset="-120"/>
              </a:rPr>
              <a:t>   </a:t>
            </a:r>
            <a:r>
              <a:rPr kumimoji="1" lang="zh-TW" sz="2500" b="1" i="0" u="none" strike="noStrike" cap="none" normalizeH="0" baseline="0" dirty="0" smtClean="0">
                <a:ln>
                  <a:noFill/>
                </a:ln>
                <a:solidFill>
                  <a:schemeClr val="tx1"/>
                </a:solidFill>
                <a:effectLst/>
                <a:latin typeface="Times New Roman" pitchFamily="18" charset="0"/>
                <a:ea typeface="新細明體" pitchFamily="18" charset="-120"/>
                <a:cs typeface="新細明體" pitchFamily="18" charset="-120"/>
              </a:rPr>
              <a:t>會計師</a:t>
            </a:r>
            <a:r>
              <a:rPr kumimoji="1" lang="zh-TW" sz="2300" b="0" i="0" u="none" strike="noStrike" cap="none" normalizeH="0" baseline="0" dirty="0" smtClean="0">
                <a:ln>
                  <a:noFill/>
                </a:ln>
                <a:solidFill>
                  <a:srgbClr val="000000"/>
                </a:solidFill>
                <a:effectLst/>
                <a:latin typeface="Times New Roman" pitchFamily="18" charset="0"/>
                <a:ea typeface="新細明體" pitchFamily="18" charset="-120"/>
                <a:cs typeface="Arial" pitchFamily="34" charset="0"/>
              </a:rPr>
              <a:t>（</a:t>
            </a:r>
            <a:r>
              <a:rPr kumimoji="1" lang="en-US" altLang="zh-TW" sz="23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Certified Public Accountant </a:t>
            </a:r>
            <a:r>
              <a:rPr kumimoji="1" lang="zh-TW" altLang="en-US" sz="2300" b="0" i="0" u="none" strike="noStrike" cap="none" normalizeH="0" baseline="0" dirty="0" smtClean="0">
                <a:ln>
                  <a:noFill/>
                </a:ln>
                <a:solidFill>
                  <a:srgbClr val="000000"/>
                </a:solidFill>
                <a:effectLst/>
                <a:latin typeface="Times New Roman" pitchFamily="18" charset="0"/>
                <a:ea typeface="新細明體" pitchFamily="18" charset="-120"/>
                <a:cs typeface="Arial" pitchFamily="34" charset="0"/>
              </a:rPr>
              <a:t>或簡稱</a:t>
            </a:r>
            <a:r>
              <a:rPr kumimoji="1" lang="en-US" altLang="zh-TW" sz="2300" b="1"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CPA</a:t>
            </a:r>
            <a:r>
              <a:rPr kumimoji="1" lang="zh-TW" altLang="en-US" sz="2300" b="0" i="0" u="none" strike="noStrike" cap="none" normalizeH="0" baseline="0" dirty="0" smtClean="0">
                <a:ln>
                  <a:noFill/>
                </a:ln>
                <a:solidFill>
                  <a:srgbClr val="000000"/>
                </a:solidFill>
                <a:effectLst/>
                <a:latin typeface="Times New Roman" pitchFamily="18" charset="0"/>
                <a:ea typeface="新細明體" pitchFamily="18" charset="-120"/>
                <a:cs typeface="Arial" pitchFamily="34" charset="0"/>
              </a:rPr>
              <a:t>）</a:t>
            </a:r>
            <a:r>
              <a:rPr kumimoji="1" lang="zh-TW" altLang="en-US" sz="2300" b="0" i="0" u="none" strike="noStrike" cap="none" normalizeH="0" baseline="0" dirty="0" smtClean="0">
                <a:ln>
                  <a:noFill/>
                </a:ln>
                <a:solidFill>
                  <a:schemeClr val="tx1"/>
                </a:solidFill>
                <a:effectLst/>
                <a:latin typeface="Times New Roman" pitchFamily="18" charset="0"/>
                <a:ea typeface="新細明體" pitchFamily="18" charset="-120"/>
                <a:cs typeface="新細明體" pitchFamily="18" charset="-120"/>
              </a:rPr>
              <a:t>執照是會計系所必備的專業證照，和記帳士工作性質相似，但多了一份</a:t>
            </a:r>
            <a:r>
              <a:rPr kumimoji="1" lang="en-US" altLang="zh-TW" sz="2300" b="0" i="0" u="none" strike="noStrike" cap="none" normalizeH="0" baseline="0" dirty="0" smtClean="0">
                <a:ln>
                  <a:noFill/>
                </a:ln>
                <a:solidFill>
                  <a:schemeClr val="tx1"/>
                </a:solidFill>
                <a:effectLst/>
                <a:latin typeface="Times New Roman" pitchFamily="18" charset="0"/>
                <a:ea typeface="新細明體" pitchFamily="18" charset="-120"/>
                <a:cs typeface="新細明體" pitchFamily="18" charset="-120"/>
              </a:rPr>
              <a:t>『</a:t>
            </a:r>
            <a:r>
              <a:rPr kumimoji="1" lang="zh-TW" altLang="en-US" sz="2300" b="1" i="0" u="none" strike="noStrike" cap="none" normalizeH="0" baseline="0" dirty="0" smtClean="0">
                <a:ln>
                  <a:noFill/>
                </a:ln>
                <a:solidFill>
                  <a:schemeClr val="tx1"/>
                </a:solidFill>
                <a:effectLst/>
                <a:latin typeface="Times New Roman" pitchFamily="18" charset="0"/>
                <a:ea typeface="新細明體" pitchFamily="18" charset="-120"/>
                <a:cs typeface="新細明體" pitchFamily="18" charset="-120"/>
              </a:rPr>
              <a:t>簽證</a:t>
            </a:r>
            <a:r>
              <a:rPr kumimoji="1" lang="en-US" altLang="zh-TW" sz="2300" b="0" i="0" u="none" strike="noStrike" cap="none" normalizeH="0" baseline="0" dirty="0" smtClean="0">
                <a:ln>
                  <a:noFill/>
                </a:ln>
                <a:solidFill>
                  <a:schemeClr val="tx1"/>
                </a:solidFill>
                <a:effectLst/>
                <a:latin typeface="Times New Roman" pitchFamily="18" charset="0"/>
                <a:ea typeface="新細明體" pitchFamily="18" charset="-120"/>
                <a:cs typeface="新細明體" pitchFamily="18" charset="-120"/>
              </a:rPr>
              <a:t>』</a:t>
            </a:r>
            <a:r>
              <a:rPr kumimoji="1" lang="zh-TW" altLang="en-US" sz="2300" b="0" i="0" u="none" strike="noStrike" cap="none" normalizeH="0" baseline="0" dirty="0" smtClean="0">
                <a:ln>
                  <a:noFill/>
                </a:ln>
                <a:solidFill>
                  <a:schemeClr val="tx1"/>
                </a:solidFill>
                <a:effectLst/>
                <a:latin typeface="Times New Roman" pitchFamily="18" charset="0"/>
                <a:ea typeface="新細明體" pitchFamily="18" charset="-120"/>
                <a:cs typeface="新細明體" pitchFamily="18" charset="-120"/>
              </a:rPr>
              <a:t>。可藉由通過會計師考試對個人的會計及審計專業作為一種肯定，以便在未來想自行創業或成為會計師事務所的合夥人。同時，會計師執照隸屬高等考試，亦可轉任為公職人員。</a:t>
            </a:r>
            <a:endParaRPr kumimoji="1" lang="zh-TW" altLang="en-US" sz="23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8" name="文字方塊 7"/>
          <p:cNvSpPr txBox="1"/>
          <p:nvPr/>
        </p:nvSpPr>
        <p:spPr>
          <a:xfrm>
            <a:off x="107504" y="2492896"/>
            <a:ext cx="2376264" cy="430887"/>
          </a:xfrm>
          <a:prstGeom prst="rect">
            <a:avLst/>
          </a:prstGeom>
          <a:noFill/>
        </p:spPr>
        <p:txBody>
          <a:bodyPr wrap="square" rtlCol="0">
            <a:spAutoFit/>
          </a:bodyPr>
          <a:lstStyle/>
          <a:p>
            <a:r>
              <a:rPr lang="zh-TW" altLang="en-US" sz="2200" dirty="0" smtClean="0"/>
              <a:t>會計師  工作內容：</a:t>
            </a:r>
            <a:endParaRPr lang="en-US" altLang="zh-TW" sz="2200" dirty="0" smtClean="0"/>
          </a:p>
        </p:txBody>
      </p:sp>
      <p:graphicFrame>
        <p:nvGraphicFramePr>
          <p:cNvPr id="11" name="資料庫圖表 10"/>
          <p:cNvGraphicFramePr/>
          <p:nvPr/>
        </p:nvGraphicFramePr>
        <p:xfrm>
          <a:off x="2555776" y="2204864"/>
          <a:ext cx="6048672" cy="19442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123" name="Picture 3"/>
          <p:cNvPicPr>
            <a:picLocks noChangeAspect="1" noChangeArrowheads="1"/>
          </p:cNvPicPr>
          <p:nvPr/>
        </p:nvPicPr>
        <p:blipFill>
          <a:blip r:embed="rId9" cstate="print"/>
          <a:srcRect/>
          <a:stretch>
            <a:fillRect/>
          </a:stretch>
        </p:blipFill>
        <p:spPr bwMode="auto">
          <a:xfrm>
            <a:off x="179512" y="3789040"/>
            <a:ext cx="5181600" cy="2933700"/>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xmlns="" val="1817578921"/>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5121">
                                            <p:txEl>
                                              <p:pRg st="0" end="0"/>
                                            </p:txEl>
                                          </p:spTgt>
                                        </p:tgtEl>
                                        <p:attrNameLst>
                                          <p:attrName>style.visibility</p:attrName>
                                        </p:attrNameLst>
                                      </p:cBhvr>
                                      <p:to>
                                        <p:strVal val="visible"/>
                                      </p:to>
                                    </p:set>
                                    <p:anim calcmode="lin" valueType="num">
                                      <p:cBhvr additive="base">
                                        <p:cTn id="7" dur="2000" fill="hold"/>
                                        <p:tgtEl>
                                          <p:spTgt spid="5121">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121">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32" presetClass="emph" presetSubtype="0" fill="hold" grpId="0" nodeType="afterEffect">
                                  <p:stCondLst>
                                    <p:cond delay="0"/>
                                  </p:stCondLst>
                                  <p:childTnLst>
                                    <p:animClr clrSpc="rgb">
                                      <p:cBhvr override="childStyle">
                                        <p:cTn id="11" dur="200" fill="hold"/>
                                        <p:tgtEl>
                                          <p:spTgt spid="11"/>
                                        </p:tgtEl>
                                        <p:attrNameLst>
                                          <p:attrName>style.color</p:attrName>
                                        </p:attrNameLst>
                                      </p:cBhvr>
                                      <p:to>
                                        <a:schemeClr val="bg1"/>
                                      </p:to>
                                    </p:animClr>
                                    <p:animClr clrSpc="rgb">
                                      <p:cBhvr>
                                        <p:cTn id="12" dur="200" fill="hold"/>
                                        <p:tgtEl>
                                          <p:spTgt spid="11"/>
                                        </p:tgtEl>
                                        <p:attrNameLst>
                                          <p:attrName>fillcolor</p:attrName>
                                        </p:attrNameLst>
                                      </p:cBhvr>
                                      <p:to>
                                        <a:schemeClr val="bg1"/>
                                      </p:to>
                                    </p:animClr>
                                    <p:set>
                                      <p:cBhvr>
                                        <p:cTn id="13" dur="200" fill="hold"/>
                                        <p:tgtEl>
                                          <p:spTgt spid="11"/>
                                        </p:tgtEl>
                                        <p:attrNameLst>
                                          <p:attrName>fill.type</p:attrName>
                                        </p:attrNameLst>
                                      </p:cBhvr>
                                      <p:to>
                                        <p:strVal val="solid"/>
                                      </p:to>
                                    </p:set>
                                    <p:set>
                                      <p:cBhvr>
                                        <p:cTn id="14" dur="200" fill="hold"/>
                                        <p:tgtEl>
                                          <p:spTgt spid="11"/>
                                        </p:tgtEl>
                                        <p:attrNameLst>
                                          <p:attrName>fill.on</p:attrName>
                                        </p:attrNameLst>
                                      </p:cBhvr>
                                      <p:to>
                                        <p:strVal val="true"/>
                                      </p:to>
                                    </p:set>
                                    <p:animRot by="120000">
                                      <p:cBhvr>
                                        <p:cTn id="15" dur="200" fill="hold">
                                          <p:stCondLst>
                                            <p:cond delay="0"/>
                                          </p:stCondLst>
                                        </p:cTn>
                                        <p:tgtEl>
                                          <p:spTgt spid="11"/>
                                        </p:tgtEl>
                                        <p:attrNameLst>
                                          <p:attrName>r</p:attrName>
                                        </p:attrNameLst>
                                      </p:cBhvr>
                                    </p:animRot>
                                    <p:animRot by="-240000">
                                      <p:cBhvr>
                                        <p:cTn id="16" dur="400" fill="hold">
                                          <p:stCondLst>
                                            <p:cond delay="400"/>
                                          </p:stCondLst>
                                        </p:cTn>
                                        <p:tgtEl>
                                          <p:spTgt spid="11"/>
                                        </p:tgtEl>
                                        <p:attrNameLst>
                                          <p:attrName>r</p:attrName>
                                        </p:attrNameLst>
                                      </p:cBhvr>
                                    </p:animRot>
                                    <p:animRot by="240000">
                                      <p:cBhvr>
                                        <p:cTn id="17" dur="400" fill="hold">
                                          <p:stCondLst>
                                            <p:cond delay="800"/>
                                          </p:stCondLst>
                                        </p:cTn>
                                        <p:tgtEl>
                                          <p:spTgt spid="11"/>
                                        </p:tgtEl>
                                        <p:attrNameLst>
                                          <p:attrName>r</p:attrName>
                                        </p:attrNameLst>
                                      </p:cBhvr>
                                    </p:animRot>
                                    <p:animRot by="-240000">
                                      <p:cBhvr>
                                        <p:cTn id="18" dur="400" fill="hold">
                                          <p:stCondLst>
                                            <p:cond delay="1200"/>
                                          </p:stCondLst>
                                        </p:cTn>
                                        <p:tgtEl>
                                          <p:spTgt spid="11"/>
                                        </p:tgtEl>
                                        <p:attrNameLst>
                                          <p:attrName>r</p:attrName>
                                        </p:attrNameLst>
                                      </p:cBhvr>
                                    </p:animRot>
                                    <p:animRot by="120000">
                                      <p:cBhvr>
                                        <p:cTn id="19" dur="400" fill="hold">
                                          <p:stCondLst>
                                            <p:cond delay="16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11560" y="260648"/>
            <a:ext cx="7416824" cy="13747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4800" algn="l" defTabSz="914400" rtl="0" eaLnBrk="1" fontAlgn="base" latinLnBrk="0" hangingPunct="1">
              <a:lnSpc>
                <a:spcPts val="2500"/>
              </a:lnSpc>
              <a:spcBef>
                <a:spcPct val="0"/>
              </a:spcBef>
              <a:spcAft>
                <a:spcPct val="0"/>
              </a:spcAft>
              <a:buClrTx/>
              <a:buSzTx/>
              <a:buFontTx/>
              <a:buNone/>
              <a:tabLst/>
            </a:pPr>
            <a:r>
              <a:rPr kumimoji="1" lang="zh-TW" altLang="en-US" sz="2300" b="0" i="0" u="none" strike="noStrike" cap="none" normalizeH="0" baseline="0" dirty="0" smtClean="0">
                <a:ln>
                  <a:noFill/>
                </a:ln>
                <a:solidFill>
                  <a:schemeClr val="tx1"/>
                </a:solidFill>
                <a:effectLst/>
                <a:latin typeface="Times New Roman" pitchFamily="18" charset="0"/>
                <a:ea typeface="新細明體" pitchFamily="18" charset="-120"/>
                <a:cs typeface="新細明體" pitchFamily="18" charset="-120"/>
              </a:rPr>
              <a:t>    </a:t>
            </a:r>
            <a:r>
              <a:rPr kumimoji="1" lang="zh-TW" sz="2300" b="0" i="0" u="none" strike="noStrike" cap="none" normalizeH="0" baseline="0" dirty="0" smtClean="0">
                <a:ln>
                  <a:noFill/>
                </a:ln>
                <a:solidFill>
                  <a:schemeClr val="tx1"/>
                </a:solidFill>
                <a:effectLst/>
                <a:latin typeface="Times New Roman" pitchFamily="18" charset="0"/>
                <a:ea typeface="新細明體" pitchFamily="18" charset="-120"/>
                <a:cs typeface="新細明體" pitchFamily="18" charset="-120"/>
              </a:rPr>
              <a:t>根據聯合報，拿到會計師證照，到事務所上班起薪約三至四萬起跳。而會計師執照考試，由原本的１年內要各科及格，延長成３年，</a:t>
            </a:r>
            <a:r>
              <a:rPr kumimoji="1" lang="zh-TW" sz="2300" b="1" i="0" u="none" strike="noStrike" cap="none" normalizeH="0" baseline="0" dirty="0" smtClean="0">
                <a:ln>
                  <a:noFill/>
                </a:ln>
                <a:solidFill>
                  <a:srgbClr val="CC00CC"/>
                </a:solidFill>
                <a:effectLst>
                  <a:outerShdw blurRad="38100" dist="38100" dir="2700000" algn="tl">
                    <a:srgbClr val="000000">
                      <a:alpha val="43137"/>
                    </a:srgbClr>
                  </a:outerShdw>
                </a:effectLst>
                <a:latin typeface="Times New Roman" pitchFamily="18" charset="0"/>
                <a:ea typeface="新細明體" pitchFamily="18" charset="-120"/>
                <a:cs typeface="新細明體" pitchFamily="18" charset="-120"/>
              </a:rPr>
              <a:t>意即４年之內</a:t>
            </a:r>
            <a:r>
              <a:rPr kumimoji="1" lang="zh-TW" sz="2300" b="0" i="0" u="none" strike="noStrike" cap="none" normalizeH="0" baseline="0" dirty="0" smtClean="0">
                <a:ln>
                  <a:noFill/>
                </a:ln>
                <a:solidFill>
                  <a:schemeClr val="tx1"/>
                </a:solidFill>
                <a:effectLst/>
                <a:latin typeface="Times New Roman" pitchFamily="18" charset="0"/>
                <a:ea typeface="新細明體" pitchFamily="18" charset="-120"/>
                <a:cs typeface="新細明體" pitchFamily="18" charset="-120"/>
              </a:rPr>
              <a:t>，能在會計師考試中各科及格，便可獲取此照。</a:t>
            </a:r>
            <a:endParaRPr kumimoji="1" lang="zh-TW" sz="23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graphicFrame>
        <p:nvGraphicFramePr>
          <p:cNvPr id="6" name="表格 5"/>
          <p:cNvGraphicFramePr>
            <a:graphicFrameLocks noGrp="1"/>
          </p:cNvGraphicFramePr>
          <p:nvPr/>
        </p:nvGraphicFramePr>
        <p:xfrm>
          <a:off x="611560" y="2388880"/>
          <a:ext cx="7704856" cy="2512288"/>
        </p:xfrm>
        <a:graphic>
          <a:graphicData uri="http://schemas.openxmlformats.org/drawingml/2006/table">
            <a:tbl>
              <a:tblPr>
                <a:tableStyleId>{69C7853C-536D-4A76-A0AE-DD22124D55A5}</a:tableStyleId>
              </a:tblPr>
              <a:tblGrid>
                <a:gridCol w="1072212"/>
                <a:gridCol w="3143529"/>
                <a:gridCol w="3489115"/>
              </a:tblGrid>
              <a:tr h="304098">
                <a:tc>
                  <a:txBody>
                    <a:bodyPr/>
                    <a:lstStyle/>
                    <a:p>
                      <a:pPr algn="ctr" fontAlgn="ctr"/>
                      <a:r>
                        <a:rPr lang="zh-TW" altLang="en-US" dirty="0"/>
                        <a:t>類科</a:t>
                      </a:r>
                      <a:endParaRPr lang="zh-TW" altLang="en-US" b="1" dirty="0">
                        <a:solidFill>
                          <a:srgbClr val="4C4C4C"/>
                        </a:solidFill>
                      </a:endParaRPr>
                    </a:p>
                  </a:txBody>
                  <a:tcPr marL="22860" marR="22860" marT="22860" marB="22860" anchor="ctr"/>
                </a:tc>
                <a:tc>
                  <a:txBody>
                    <a:bodyPr/>
                    <a:lstStyle/>
                    <a:p>
                      <a:pPr algn="ctr" fontAlgn="ctr"/>
                      <a:r>
                        <a:rPr lang="zh-TW" altLang="en-US" dirty="0"/>
                        <a:t>共同科目</a:t>
                      </a:r>
                      <a:endParaRPr lang="zh-TW" altLang="en-US" b="1" dirty="0">
                        <a:solidFill>
                          <a:srgbClr val="4C4C4C"/>
                        </a:solidFill>
                      </a:endParaRPr>
                    </a:p>
                  </a:txBody>
                  <a:tcPr marL="22860" marR="22860" marT="22860" marB="22860" anchor="ctr"/>
                </a:tc>
                <a:tc>
                  <a:txBody>
                    <a:bodyPr/>
                    <a:lstStyle/>
                    <a:p>
                      <a:pPr algn="ctr" fontAlgn="ctr"/>
                      <a:r>
                        <a:rPr lang="zh-TW" altLang="en-US" dirty="0"/>
                        <a:t>專業</a:t>
                      </a:r>
                      <a:r>
                        <a:rPr lang="zh-TW" altLang="en-US" dirty="0" smtClean="0"/>
                        <a:t>科目</a:t>
                      </a:r>
                      <a:r>
                        <a:rPr lang="zh-TW" altLang="en-US" sz="1500" dirty="0" smtClean="0"/>
                        <a:t>（選擇＋申論）</a:t>
                      </a:r>
                      <a:endParaRPr lang="zh-TW" altLang="en-US" sz="1500" b="1" dirty="0">
                        <a:solidFill>
                          <a:srgbClr val="4C4C4C"/>
                        </a:solidFill>
                      </a:endParaRPr>
                    </a:p>
                  </a:txBody>
                  <a:tcPr marL="22860" marR="22860" marT="22860" marB="22860" anchor="ctr"/>
                </a:tc>
              </a:tr>
              <a:tr h="453373">
                <a:tc rowSpan="6">
                  <a:txBody>
                    <a:bodyPr/>
                    <a:lstStyle/>
                    <a:p>
                      <a:pPr algn="ctr" fontAlgn="base"/>
                      <a:r>
                        <a:rPr lang="zh-TW" altLang="en-US"/>
                        <a:t>會計師</a:t>
                      </a:r>
                      <a:endParaRPr lang="zh-TW" altLang="en-US" b="0"/>
                    </a:p>
                  </a:txBody>
                  <a:tcPr marL="22860" marR="22860" marT="22860" marB="22860" anchor="ctr"/>
                </a:tc>
                <a:tc rowSpan="6">
                  <a:txBody>
                    <a:bodyPr/>
                    <a:lstStyle/>
                    <a:p>
                      <a:pPr fontAlgn="base"/>
                      <a:r>
                        <a:rPr lang="zh-TW" altLang="en-US" dirty="0" smtClean="0"/>
                        <a:t>國文</a:t>
                      </a:r>
                      <a:r>
                        <a:rPr lang="zh-TW" altLang="en-US" dirty="0"/>
                        <a:t>（作文與測驗</a:t>
                      </a:r>
                      <a:r>
                        <a:rPr lang="zh-TW" altLang="en-US" dirty="0" smtClean="0"/>
                        <a:t>）</a:t>
                      </a:r>
                      <a:endParaRPr lang="en-US" altLang="zh-TW" dirty="0" smtClean="0"/>
                    </a:p>
                    <a:p>
                      <a:pPr fontAlgn="base"/>
                      <a:r>
                        <a:rPr lang="zh-TW" altLang="en-US" dirty="0" smtClean="0"/>
                        <a:t>　</a:t>
                      </a:r>
                      <a:r>
                        <a:rPr lang="en-US" altLang="zh-TW" sz="1600" dirty="0" smtClean="0"/>
                        <a:t>※</a:t>
                      </a:r>
                      <a:r>
                        <a:rPr lang="zh-TW" altLang="en-US" sz="1600" dirty="0"/>
                        <a:t>作文非選擇題，其餘選擇題</a:t>
                      </a:r>
                      <a:endParaRPr lang="zh-TW" altLang="en-US" sz="1600" b="0" dirty="0">
                        <a:solidFill>
                          <a:srgbClr val="6D6D68"/>
                        </a:solidFill>
                      </a:endParaRPr>
                    </a:p>
                  </a:txBody>
                  <a:tcPr marL="22860" marR="22860" marT="22860" marB="22860" anchor="ctr"/>
                </a:tc>
                <a:tc>
                  <a:txBody>
                    <a:bodyPr/>
                    <a:lstStyle/>
                    <a:p>
                      <a:r>
                        <a:rPr lang="zh-TW" altLang="en-US" dirty="0" smtClean="0"/>
                        <a:t>中級會計學</a:t>
                      </a:r>
                      <a:endParaRPr lang="zh-TW" altLang="en-US" dirty="0"/>
                    </a:p>
                  </a:txBody>
                  <a:tcPr marL="22860" marR="22860" marT="22860" marB="22860" anchor="ctr"/>
                </a:tc>
              </a:tr>
              <a:tr h="306707">
                <a:tc vMerge="1">
                  <a:txBody>
                    <a:bodyPr/>
                    <a:lstStyle/>
                    <a:p>
                      <a:endParaRPr lang="zh-TW" altLang="en-US"/>
                    </a:p>
                  </a:txBody>
                  <a:tcPr/>
                </a:tc>
                <a:tc vMerge="1">
                  <a:txBody>
                    <a:bodyPr/>
                    <a:lstStyle/>
                    <a:p>
                      <a:endParaRPr lang="zh-TW" altLang="en-US"/>
                    </a:p>
                  </a:txBody>
                  <a:tcPr/>
                </a:tc>
                <a:tc>
                  <a:txBody>
                    <a:bodyPr/>
                    <a:lstStyle/>
                    <a:p>
                      <a:pPr fontAlgn="base"/>
                      <a:r>
                        <a:rPr lang="zh-TW" altLang="en-US" dirty="0" smtClean="0"/>
                        <a:t>高等會計學</a:t>
                      </a:r>
                      <a:endParaRPr lang="zh-TW" altLang="en-US" b="0" dirty="0">
                        <a:solidFill>
                          <a:srgbClr val="6D6D68"/>
                        </a:solidFill>
                      </a:endParaRPr>
                    </a:p>
                  </a:txBody>
                  <a:tcPr marL="22860" marR="22860" marT="22860" marB="22860" anchor="ctr"/>
                </a:tc>
              </a:tr>
              <a:tr h="418715">
                <a:tc vMerge="1">
                  <a:txBody>
                    <a:bodyPr/>
                    <a:lstStyle/>
                    <a:p>
                      <a:endParaRPr lang="zh-TW" altLang="en-US"/>
                    </a:p>
                  </a:txBody>
                  <a:tcPr/>
                </a:tc>
                <a:tc vMerge="1">
                  <a:txBody>
                    <a:bodyPr/>
                    <a:lstStyle/>
                    <a:p>
                      <a:endParaRPr lang="zh-TW" altLang="en-US"/>
                    </a:p>
                  </a:txBody>
                  <a:tcPr/>
                </a:tc>
                <a:tc>
                  <a:txBody>
                    <a:bodyPr/>
                    <a:lstStyle/>
                    <a:p>
                      <a:pPr fontAlgn="base"/>
                      <a:r>
                        <a:rPr lang="zh-TW" altLang="en-US" dirty="0" smtClean="0"/>
                        <a:t>成本會計與管理會計</a:t>
                      </a:r>
                      <a:endParaRPr lang="zh-TW" altLang="en-US" b="0" dirty="0">
                        <a:solidFill>
                          <a:srgbClr val="6D6D68"/>
                        </a:solidFill>
                      </a:endParaRPr>
                    </a:p>
                  </a:txBody>
                  <a:tcPr marL="22860" marR="22860" marT="22860" marB="22860" anchor="ctr"/>
                </a:tc>
              </a:tr>
              <a:tr h="288032">
                <a:tc vMerge="1">
                  <a:txBody>
                    <a:bodyPr/>
                    <a:lstStyle/>
                    <a:p>
                      <a:endParaRPr lang="zh-TW" altLang="en-US"/>
                    </a:p>
                  </a:txBody>
                  <a:tcPr/>
                </a:tc>
                <a:tc vMerge="1">
                  <a:txBody>
                    <a:bodyPr/>
                    <a:lstStyle/>
                    <a:p>
                      <a:endParaRPr lang="zh-TW" altLang="en-US"/>
                    </a:p>
                  </a:txBody>
                  <a:tcPr/>
                </a:tc>
                <a:tc>
                  <a:txBody>
                    <a:bodyPr/>
                    <a:lstStyle/>
                    <a:p>
                      <a:pPr fontAlgn="base"/>
                      <a:r>
                        <a:rPr lang="zh-TW" altLang="en-US" dirty="0" smtClean="0"/>
                        <a:t>審計學</a:t>
                      </a:r>
                      <a:endParaRPr lang="zh-TW" altLang="en-US" b="0" dirty="0">
                        <a:solidFill>
                          <a:srgbClr val="6D6D68"/>
                        </a:solidFill>
                      </a:endParaRPr>
                    </a:p>
                  </a:txBody>
                  <a:tcPr marL="22860" marR="22860" marT="22860" marB="22860" anchor="ctr"/>
                </a:tc>
              </a:tr>
              <a:tr h="360040">
                <a:tc vMerge="1">
                  <a:txBody>
                    <a:bodyPr/>
                    <a:lstStyle/>
                    <a:p>
                      <a:endParaRPr lang="zh-TW" altLang="en-US"/>
                    </a:p>
                  </a:txBody>
                  <a:tcPr/>
                </a:tc>
                <a:tc vMerge="1">
                  <a:txBody>
                    <a:bodyPr/>
                    <a:lstStyle/>
                    <a:p>
                      <a:endParaRPr lang="zh-TW" altLang="en-US"/>
                    </a:p>
                  </a:txBody>
                  <a:tcPr/>
                </a:tc>
                <a:tc>
                  <a:txBody>
                    <a:bodyPr/>
                    <a:lstStyle/>
                    <a:p>
                      <a:pPr fontAlgn="base"/>
                      <a:r>
                        <a:rPr lang="zh-TW" altLang="en-US" b="0" dirty="0" smtClean="0"/>
                        <a:t>公司法、證券交易法與</a:t>
                      </a:r>
                      <a:r>
                        <a:rPr lang="zh-TW" altLang="en-US" dirty="0" smtClean="0"/>
                        <a:t>商業會計法</a:t>
                      </a:r>
                      <a:endParaRPr lang="zh-TW" altLang="en-US" b="0" dirty="0">
                        <a:solidFill>
                          <a:srgbClr val="6D6D68"/>
                        </a:solidFill>
                      </a:endParaRPr>
                    </a:p>
                  </a:txBody>
                  <a:tcPr marL="22860" marR="22860" marT="22860" marB="22860" anchor="ctr"/>
                </a:tc>
              </a:tr>
              <a:tr h="288032">
                <a:tc vMerge="1">
                  <a:txBody>
                    <a:bodyPr/>
                    <a:lstStyle/>
                    <a:p>
                      <a:endParaRPr lang="zh-TW" altLang="en-US"/>
                    </a:p>
                  </a:txBody>
                  <a:tcPr/>
                </a:tc>
                <a:tc vMerge="1">
                  <a:txBody>
                    <a:bodyPr/>
                    <a:lstStyle/>
                    <a:p>
                      <a:endParaRPr lang="zh-TW" altLang="en-US"/>
                    </a:p>
                  </a:txBody>
                  <a:tcPr/>
                </a:tc>
                <a:tc>
                  <a:txBody>
                    <a:bodyPr/>
                    <a:lstStyle/>
                    <a:p>
                      <a:pPr fontAlgn="base"/>
                      <a:r>
                        <a:rPr lang="zh-TW" altLang="en-US" dirty="0" smtClean="0"/>
                        <a:t>稅務法規</a:t>
                      </a:r>
                      <a:endParaRPr lang="zh-TW" altLang="en-US" b="0" dirty="0">
                        <a:solidFill>
                          <a:srgbClr val="6D6D68"/>
                        </a:solidFill>
                      </a:endParaRPr>
                    </a:p>
                  </a:txBody>
                  <a:tcPr marL="22860" marR="22860" marT="22860" marB="22860" anchor="ctr"/>
                </a:tc>
              </a:tr>
            </a:tbl>
          </a:graphicData>
        </a:graphic>
      </p:graphicFrame>
      <p:sp>
        <p:nvSpPr>
          <p:cNvPr id="7" name="文字方塊 6"/>
          <p:cNvSpPr txBox="1"/>
          <p:nvPr/>
        </p:nvSpPr>
        <p:spPr>
          <a:xfrm>
            <a:off x="179512" y="1916832"/>
            <a:ext cx="2160240" cy="369332"/>
          </a:xfrm>
          <a:prstGeom prst="rect">
            <a:avLst/>
          </a:prstGeom>
          <a:noFill/>
        </p:spPr>
        <p:txBody>
          <a:bodyPr wrap="square" rtlCol="0">
            <a:spAutoFit/>
          </a:bodyPr>
          <a:lstStyle/>
          <a:p>
            <a:r>
              <a:rPr lang="zh-TW" altLang="en-US" dirty="0" smtClean="0"/>
              <a:t>會計師　考試科目：</a:t>
            </a:r>
            <a:endParaRPr lang="zh-TW" altLang="en-US" dirty="0"/>
          </a:p>
        </p:txBody>
      </p:sp>
      <p:pic>
        <p:nvPicPr>
          <p:cNvPr id="9218" name="Picture 2" descr="台南會計事務所企業籌資"/>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ackgroundRemoval t="3143" b="90000" l="9871" r="89270"/>
                    </a14:imgEffect>
                  </a14:imgLayer>
                </a14:imgProps>
              </a:ext>
              <a:ext uri="{28A0092B-C50C-407E-A947-70E740481C1C}">
                <a14:useLocalDpi xmlns:a14="http://schemas.microsoft.com/office/drawing/2010/main" xmlns="" val="0"/>
              </a:ext>
            </a:extLst>
          </a:blip>
          <a:srcRect/>
          <a:stretch>
            <a:fillRect/>
          </a:stretch>
        </p:blipFill>
        <p:spPr bwMode="auto">
          <a:xfrm rot="197239" flipH="1">
            <a:off x="5704157" y="4689789"/>
            <a:ext cx="3845132" cy="1925316"/>
          </a:xfrm>
          <a:prstGeom prst="rect">
            <a:avLst/>
          </a:prstGeom>
          <a:noFill/>
          <a:extLst>
            <a:ext uri="{909E8E84-426E-40DD-AFC4-6F175D3DCCD1}">
              <a14:hiddenFill xmlns:a14="http://schemas.microsoft.com/office/drawing/2010/main" xmlns="">
                <a:solidFill>
                  <a:srgbClr val="FFFFFF"/>
                </a:solidFill>
              </a14:hiddenFill>
            </a:ext>
          </a:extLst>
        </p:spPr>
      </p:pic>
      <p:sp>
        <p:nvSpPr>
          <p:cNvPr id="4097" name="Rectangle 1"/>
          <p:cNvSpPr>
            <a:spLocks noChangeArrowheads="1"/>
          </p:cNvSpPr>
          <p:nvPr/>
        </p:nvSpPr>
        <p:spPr bwMode="auto">
          <a:xfrm>
            <a:off x="0" y="5373216"/>
            <a:ext cx="590465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4800" algn="l" defTabSz="914400" rtl="0" eaLnBrk="1" fontAlgn="base" latinLnBrk="0" hangingPunct="1">
              <a:lnSpc>
                <a:spcPct val="100000"/>
              </a:lnSpc>
              <a:spcBef>
                <a:spcPct val="0"/>
              </a:spcBef>
              <a:spcAft>
                <a:spcPct val="0"/>
              </a:spcAft>
              <a:buClrTx/>
              <a:buSzTx/>
              <a:buFontTx/>
              <a:buNone/>
              <a:tabLst/>
            </a:pPr>
            <a:r>
              <a:rPr kumimoji="1" lang="zh-TW" altLang="en-US" b="0" i="0" u="none" strike="noStrike" cap="none" spc="300" normalizeH="0" baseline="0" dirty="0" smtClean="0">
                <a:ln>
                  <a:noFill/>
                </a:ln>
                <a:solidFill>
                  <a:schemeClr val="tx1"/>
                </a:solidFill>
                <a:effectLst/>
                <a:latin typeface="Times New Roman" pitchFamily="18" charset="0"/>
                <a:ea typeface="新細明體" pitchFamily="18" charset="-120"/>
                <a:cs typeface="新細明體" pitchFamily="18" charset="-120"/>
              </a:rPr>
              <a:t> 會計師</a:t>
            </a:r>
            <a:endParaRPr kumimoji="1" lang="en-US" altLang="zh-TW" b="0" i="0" u="none" strike="noStrike" cap="none" spc="300" normalizeH="0" baseline="0" dirty="0" smtClean="0">
              <a:ln>
                <a:noFill/>
              </a:ln>
              <a:solidFill>
                <a:schemeClr val="tx1"/>
              </a:solidFill>
              <a:effectLst/>
              <a:latin typeface="Times New Roman" pitchFamily="18" charset="0"/>
              <a:ea typeface="新細明體" pitchFamily="18" charset="-120"/>
              <a:cs typeface="新細明體" pitchFamily="18" charset="-120"/>
            </a:endParaRPr>
          </a:p>
          <a:p>
            <a:pPr marL="0" marR="0" lvl="0" indent="304800" algn="l" defTabSz="914400" rtl="0" eaLnBrk="1" fontAlgn="base" latinLnBrk="0" hangingPunct="1">
              <a:lnSpc>
                <a:spcPct val="100000"/>
              </a:lnSpc>
              <a:spcBef>
                <a:spcPct val="0"/>
              </a:spcBef>
              <a:spcAft>
                <a:spcPct val="0"/>
              </a:spcAft>
              <a:buClrTx/>
              <a:buSzTx/>
              <a:buFontTx/>
              <a:buNone/>
              <a:tabLst/>
            </a:pPr>
            <a:r>
              <a:rPr kumimoji="1" lang="zh-TW" b="0" i="0" u="none" strike="noStrike" cap="none" normalizeH="0" baseline="0" dirty="0" smtClean="0">
                <a:ln>
                  <a:noFill/>
                </a:ln>
                <a:solidFill>
                  <a:schemeClr val="tx1"/>
                </a:solidFill>
                <a:effectLst/>
                <a:latin typeface="Times New Roman" pitchFamily="18" charset="0"/>
                <a:ea typeface="新細明體" pitchFamily="18" charset="-120"/>
                <a:cs typeface="新細明體" pitchFamily="18" charset="-120"/>
              </a:rPr>
              <a:t>相關職務：</a:t>
            </a:r>
            <a:endParaRPr kumimoji="1" lang="zh-TW" b="1" i="0" u="none" strike="noStrike" cap="none" normalizeH="0" baseline="0" dirty="0" smtClean="0">
              <a:ln>
                <a:noFill/>
              </a:ln>
              <a:solidFill>
                <a:srgbClr val="FF0000"/>
              </a:solidFill>
              <a:effectLst/>
              <a:latin typeface="Arial" pitchFamily="34" charset="0"/>
              <a:ea typeface="新細明體" pitchFamily="18" charset="-120"/>
              <a:cs typeface="新細明體" pitchFamily="18" charset="-120"/>
            </a:endParaRPr>
          </a:p>
        </p:txBody>
      </p:sp>
      <p:sp>
        <p:nvSpPr>
          <p:cNvPr id="9" name="矩形 8"/>
          <p:cNvSpPr/>
          <p:nvPr/>
        </p:nvSpPr>
        <p:spPr>
          <a:xfrm>
            <a:off x="1187624" y="5445224"/>
            <a:ext cx="5904656" cy="400110"/>
          </a:xfrm>
          <a:prstGeom prst="rect">
            <a:avLst/>
          </a:prstGeom>
        </p:spPr>
        <p:txBody>
          <a:bodyPr wrap="square">
            <a:spAutoFit/>
          </a:bodyPr>
          <a:lstStyle/>
          <a:p>
            <a:pPr lvl="0" indent="304800" fontAlgn="base">
              <a:spcBef>
                <a:spcPct val="0"/>
              </a:spcBef>
              <a:spcAft>
                <a:spcPct val="0"/>
              </a:spcAft>
            </a:pPr>
            <a:r>
              <a:rPr kumimoji="1" lang="zh-TW" altLang="zh-TW" sz="2000" b="1" dirty="0" smtClean="0">
                <a:solidFill>
                  <a:srgbClr val="FF0000"/>
                </a:solidFill>
                <a:latin typeface="Times New Roman" pitchFamily="18" charset="0"/>
                <a:ea typeface="新細明體" pitchFamily="18" charset="-120"/>
                <a:cs typeface="新細明體" pitchFamily="18" charset="-120"/>
              </a:rPr>
              <a:t>財務或會計主管、會計師、金融專業主管</a:t>
            </a:r>
            <a:endParaRPr kumimoji="1" lang="zh-TW" altLang="zh-TW" sz="2000" b="1" dirty="0" smtClean="0">
              <a:solidFill>
                <a:srgbClr val="FF0000"/>
              </a:solidFill>
              <a:latin typeface="Arial" pitchFamily="34" charset="0"/>
              <a:ea typeface="新細明體" pitchFamily="18" charset="-120"/>
              <a:cs typeface="新細明體" pitchFamily="18" charset="-120"/>
            </a:endParaRPr>
          </a:p>
        </p:txBody>
      </p:sp>
      <p:sp>
        <p:nvSpPr>
          <p:cNvPr id="10" name="矩形 9"/>
          <p:cNvSpPr/>
          <p:nvPr/>
        </p:nvSpPr>
        <p:spPr>
          <a:xfrm>
            <a:off x="3923928" y="5877272"/>
            <a:ext cx="2185214" cy="276999"/>
          </a:xfrm>
          <a:prstGeom prst="rect">
            <a:avLst/>
          </a:prstGeom>
        </p:spPr>
        <p:txBody>
          <a:bodyPr wrap="none">
            <a:spAutoFit/>
          </a:bodyPr>
          <a:lstStyle/>
          <a:p>
            <a:r>
              <a:rPr lang="zh-TW" altLang="zh-TW" sz="1200" dirty="0" smtClean="0">
                <a:solidFill>
                  <a:schemeClr val="bg1">
                    <a:lumMod val="65000"/>
                  </a:schemeClr>
                </a:solidFill>
              </a:rPr>
              <a:t>（出自三民教育網－會計師）</a:t>
            </a:r>
            <a:endParaRPr lang="zh-TW" altLang="en-US" sz="1200" dirty="0" smtClean="0">
              <a:solidFill>
                <a:schemeClr val="bg1">
                  <a:lumMod val="65000"/>
                </a:schemeClr>
              </a:solidFill>
            </a:endParaRPr>
          </a:p>
        </p:txBody>
      </p:sp>
    </p:spTree>
    <p:extLst>
      <p:ext uri="{BB962C8B-B14F-4D97-AF65-F5344CB8AC3E}">
        <p14:creationId xmlns:p14="http://schemas.microsoft.com/office/powerpoint/2010/main" xmlns="" val="1816365634"/>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afterEffect">
                                  <p:stCondLst>
                                    <p:cond delay="0"/>
                                  </p:stCondLst>
                                  <p:iterate type="lt">
                                    <p:tmPct val="4000"/>
                                  </p:iterate>
                                  <p:childTnLst>
                                    <p:set>
                                      <p:cBhvr override="childStyle">
                                        <p:cTn id="6" dur="5000" fill="hold"/>
                                        <p:tgtEl>
                                          <p:spTgt spid="4"/>
                                        </p:tgtEl>
                                        <p:attrNameLst>
                                          <p:attrName>style.textDecorationUnderline</p:attrName>
                                        </p:attrNameLst>
                                      </p:cBhvr>
                                      <p:to>
                                        <p:strVal val="true"/>
                                      </p:to>
                                    </p:set>
                                  </p:childTnLst>
                                </p:cTn>
                              </p:par>
                            </p:childTnLst>
                          </p:cTn>
                        </p:par>
                        <p:par>
                          <p:cTn id="7" fill="hold">
                            <p:stCondLst>
                              <p:cond delay="21800"/>
                            </p:stCondLst>
                            <p:childTnLst>
                              <p:par>
                                <p:cTn id="8" presetID="34" presetClass="emph" presetSubtype="0" fill="hold" nodeType="afterEffect">
                                  <p:stCondLst>
                                    <p:cond delay="0"/>
                                  </p:stCondLst>
                                  <p:iterate type="lt">
                                    <p:tmPct val="10000"/>
                                  </p:iterate>
                                  <p:childTnLst>
                                    <p:animMotion origin="layout" path="M 0.0 0.0 L 0.0 -0.07213" pathEditMode="relative" ptsTypes="">
                                      <p:cBhvr>
                                        <p:cTn id="9" dur="1000" accel="50000" decel="50000" autoRev="1" fill="hold">
                                          <p:stCondLst>
                                            <p:cond delay="0"/>
                                          </p:stCondLst>
                                        </p:cTn>
                                        <p:tgtEl>
                                          <p:spTgt spid="9">
                                            <p:txEl>
                                              <p:pRg st="0" end="0"/>
                                            </p:txEl>
                                          </p:spTgt>
                                        </p:tgtEl>
                                        <p:attrNameLst>
                                          <p:attrName>ppt_x</p:attrName>
                                          <p:attrName>ppt_y</p:attrName>
                                        </p:attrNameLst>
                                      </p:cBhvr>
                                    </p:animMotion>
                                    <p:animRot by="1500000">
                                      <p:cBhvr>
                                        <p:cTn id="10" dur="500" fill="hold">
                                          <p:stCondLst>
                                            <p:cond delay="0"/>
                                          </p:stCondLst>
                                        </p:cTn>
                                        <p:tgtEl>
                                          <p:spTgt spid="9">
                                            <p:txEl>
                                              <p:pRg st="0" end="0"/>
                                            </p:txEl>
                                          </p:spTgt>
                                        </p:tgtEl>
                                        <p:attrNameLst>
                                          <p:attrName>r</p:attrName>
                                        </p:attrNameLst>
                                      </p:cBhvr>
                                    </p:animRot>
                                    <p:animRot by="-1500000">
                                      <p:cBhvr>
                                        <p:cTn id="11" dur="500" fill="hold">
                                          <p:stCondLst>
                                            <p:cond delay="500"/>
                                          </p:stCondLst>
                                        </p:cTn>
                                        <p:tgtEl>
                                          <p:spTgt spid="9">
                                            <p:txEl>
                                              <p:pRg st="0" end="0"/>
                                            </p:txEl>
                                          </p:spTgt>
                                        </p:tgtEl>
                                        <p:attrNameLst>
                                          <p:attrName>r</p:attrName>
                                        </p:attrNameLst>
                                      </p:cBhvr>
                                    </p:animRot>
                                    <p:animRot by="-1500000">
                                      <p:cBhvr>
                                        <p:cTn id="12" dur="500" fill="hold">
                                          <p:stCondLst>
                                            <p:cond delay="1000"/>
                                          </p:stCondLst>
                                        </p:cTn>
                                        <p:tgtEl>
                                          <p:spTgt spid="9">
                                            <p:txEl>
                                              <p:pRg st="0" end="0"/>
                                            </p:txEl>
                                          </p:spTgt>
                                        </p:tgtEl>
                                        <p:attrNameLst>
                                          <p:attrName>r</p:attrName>
                                        </p:attrNameLst>
                                      </p:cBhvr>
                                    </p:animRot>
                                    <p:animRot by="1500000">
                                      <p:cBhvr>
                                        <p:cTn id="13" dur="500" fill="hold">
                                          <p:stCondLst>
                                            <p:cond delay="1500"/>
                                          </p:stCondLst>
                                        </p:cTn>
                                        <p:tgtEl>
                                          <p:spTgt spid="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TotalTime>
  <Words>1497</Words>
  <Application>Microsoft Office PowerPoint</Application>
  <PresentationFormat>如螢幕大小 (4:3)</PresentationFormat>
  <Paragraphs>128</Paragraphs>
  <Slides>14</Slides>
  <Notes>1</Notes>
  <HiddenSlides>0</HiddenSlides>
  <MMClips>0</MMClips>
  <ScaleCrop>false</ScaleCrop>
  <HeadingPairs>
    <vt:vector size="4" baseType="variant">
      <vt:variant>
        <vt:lpstr>佈景主題</vt:lpstr>
      </vt:variant>
      <vt:variant>
        <vt:i4>1</vt:i4>
      </vt:variant>
      <vt:variant>
        <vt:lpstr>投影片標題</vt:lpstr>
      </vt:variant>
      <vt:variant>
        <vt:i4>14</vt:i4>
      </vt:variant>
    </vt:vector>
  </HeadingPairs>
  <TitlesOfParts>
    <vt:vector size="15" baseType="lpstr">
      <vt:lpstr>Office 佈景主題</vt:lpstr>
      <vt:lpstr>投影片 1</vt:lpstr>
      <vt:lpstr>投影片 2</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lpstr>投影片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student</dc:creator>
  <cp:lastModifiedBy>1309</cp:lastModifiedBy>
  <cp:revision>44</cp:revision>
  <dcterms:created xsi:type="dcterms:W3CDTF">2013-09-26T02:20:14Z</dcterms:created>
  <dcterms:modified xsi:type="dcterms:W3CDTF">2013-09-26T16:32:04Z</dcterms:modified>
</cp:coreProperties>
</file>