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28B7F9B-7FFC-4522-BFA1-A76FD29056A0}">
          <p14:sldIdLst>
            <p14:sldId id="256"/>
          </p14:sldIdLst>
        </p14:section>
        <p14:section name="未命名的章節" id="{7C02BAF3-143F-485E-AD58-C3DBB44A4707}">
          <p14:sldIdLst>
            <p14:sldId id="258"/>
            <p14:sldId id="257"/>
            <p14:sldId id="260"/>
            <p14:sldId id="259"/>
            <p14:sldId id="261"/>
            <p14:sldId id="262"/>
            <p14:sldId id="263"/>
            <p14:sldId id="266"/>
            <p14:sldId id="267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555C9-8927-48B4-A46C-2D809FB16FC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9C367BB5-093B-4C26-8AFD-8278CBDA232B}">
      <dgm:prSet/>
      <dgm:spPr/>
      <dgm:t>
        <a:bodyPr/>
        <a:lstStyle/>
        <a:p>
          <a:pPr rtl="0"/>
          <a:r>
            <a:rPr lang="zh-TW" dirty="0" smtClean="0"/>
            <a:t>屏東縣是臺灣最南端的縣，地處熱帶，四季如春，有「臺灣南洋」之稱</a:t>
          </a:r>
          <a:endParaRPr lang="zh-TW" dirty="0"/>
        </a:p>
      </dgm:t>
    </dgm:pt>
    <dgm:pt modelId="{0A2DD77A-F9A6-489E-AD61-9FF5A4FC3EBE}" type="parTrans" cxnId="{EB5D3C32-F2B6-4AF6-AD59-253896A81F1F}">
      <dgm:prSet/>
      <dgm:spPr/>
      <dgm:t>
        <a:bodyPr/>
        <a:lstStyle/>
        <a:p>
          <a:endParaRPr lang="zh-TW" altLang="en-US"/>
        </a:p>
      </dgm:t>
    </dgm:pt>
    <dgm:pt modelId="{2341FE49-5722-4A7D-9AF3-4ADB2CF78D18}" type="sibTrans" cxnId="{EB5D3C32-F2B6-4AF6-AD59-253896A81F1F}">
      <dgm:prSet/>
      <dgm:spPr/>
      <dgm:t>
        <a:bodyPr/>
        <a:lstStyle/>
        <a:p>
          <a:endParaRPr lang="zh-TW" altLang="en-US"/>
        </a:p>
      </dgm:t>
    </dgm:pt>
    <dgm:pt modelId="{A5FE6BFA-CC25-4E04-982C-D657EF2309F7}" type="pres">
      <dgm:prSet presAssocID="{A15555C9-8927-48B4-A46C-2D809FB16FC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41C250C-60E4-46AF-930A-F8C8317530B0}" type="pres">
      <dgm:prSet presAssocID="{9C367BB5-093B-4C26-8AFD-8278CBDA232B}" presName="circle1" presStyleLbl="node1" presStyleIdx="0" presStyleCnt="1"/>
      <dgm:spPr/>
    </dgm:pt>
    <dgm:pt modelId="{4B6C17FE-7491-42EA-A0B1-A11AB28389E5}" type="pres">
      <dgm:prSet presAssocID="{9C367BB5-093B-4C26-8AFD-8278CBDA232B}" presName="space" presStyleCnt="0"/>
      <dgm:spPr/>
    </dgm:pt>
    <dgm:pt modelId="{1B274182-E7DC-4847-9C25-4C121E0E6312}" type="pres">
      <dgm:prSet presAssocID="{9C367BB5-093B-4C26-8AFD-8278CBDA232B}" presName="rect1" presStyleLbl="alignAcc1" presStyleIdx="0" presStyleCnt="1"/>
      <dgm:spPr/>
    </dgm:pt>
    <dgm:pt modelId="{3B4380C0-AB44-4BF0-93C5-E4004F87A34D}" type="pres">
      <dgm:prSet presAssocID="{9C367BB5-093B-4C26-8AFD-8278CBDA232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AA68FAA-43E2-457A-9E07-F5751DFF1B71}" type="presOf" srcId="{9C367BB5-093B-4C26-8AFD-8278CBDA232B}" destId="{3B4380C0-AB44-4BF0-93C5-E4004F87A34D}" srcOrd="1" destOrd="0" presId="urn:microsoft.com/office/officeart/2005/8/layout/target3"/>
    <dgm:cxn modelId="{0892F38A-9C6F-43E6-BFC2-F002B6714A76}" type="presOf" srcId="{9C367BB5-093B-4C26-8AFD-8278CBDA232B}" destId="{1B274182-E7DC-4847-9C25-4C121E0E6312}" srcOrd="0" destOrd="0" presId="urn:microsoft.com/office/officeart/2005/8/layout/target3"/>
    <dgm:cxn modelId="{EB5D3C32-F2B6-4AF6-AD59-253896A81F1F}" srcId="{A15555C9-8927-48B4-A46C-2D809FB16FC5}" destId="{9C367BB5-093B-4C26-8AFD-8278CBDA232B}" srcOrd="0" destOrd="0" parTransId="{0A2DD77A-F9A6-489E-AD61-9FF5A4FC3EBE}" sibTransId="{2341FE49-5722-4A7D-9AF3-4ADB2CF78D18}"/>
    <dgm:cxn modelId="{40665CE0-D1B4-4215-8CB3-5B77F74E0BFB}" type="presOf" srcId="{A15555C9-8927-48B4-A46C-2D809FB16FC5}" destId="{A5FE6BFA-CC25-4E04-982C-D657EF2309F7}" srcOrd="0" destOrd="0" presId="urn:microsoft.com/office/officeart/2005/8/layout/target3"/>
    <dgm:cxn modelId="{7241000C-87D6-4B3A-80C5-2CAEEB4C589F}" type="presParOf" srcId="{A5FE6BFA-CC25-4E04-982C-D657EF2309F7}" destId="{141C250C-60E4-46AF-930A-F8C8317530B0}" srcOrd="0" destOrd="0" presId="urn:microsoft.com/office/officeart/2005/8/layout/target3"/>
    <dgm:cxn modelId="{7700240D-FFED-4FD3-9786-1AD9E8B193F1}" type="presParOf" srcId="{A5FE6BFA-CC25-4E04-982C-D657EF2309F7}" destId="{4B6C17FE-7491-42EA-A0B1-A11AB28389E5}" srcOrd="1" destOrd="0" presId="urn:microsoft.com/office/officeart/2005/8/layout/target3"/>
    <dgm:cxn modelId="{34FAF5E6-A67B-4C67-854A-4521A3017070}" type="presParOf" srcId="{A5FE6BFA-CC25-4E04-982C-D657EF2309F7}" destId="{1B274182-E7DC-4847-9C25-4C121E0E6312}" srcOrd="2" destOrd="0" presId="urn:microsoft.com/office/officeart/2005/8/layout/target3"/>
    <dgm:cxn modelId="{4BE2C6BD-2F77-473D-B3A0-DDA7781E0CFB}" type="presParOf" srcId="{A5FE6BFA-CC25-4E04-982C-D657EF2309F7}" destId="{3B4380C0-AB44-4BF0-93C5-E4004F87A34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66254-AF13-4CB4-855E-80DB4CFF59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13B3F26F-3AD2-46CB-A377-824AC06F8BB7}">
      <dgm:prSet/>
      <dgm:spPr/>
      <dgm:t>
        <a:bodyPr/>
        <a:lstStyle/>
        <a:p>
          <a:pPr rtl="0"/>
          <a:r>
            <a:rPr lang="zh-TW" smtClean="0"/>
            <a:t>屏東縣西部為地形較平坦的屏東平原，農漁業發達，為人口集中的菁華區。平原區以東則為地勢較高的丘陵及山地，屬中央山脈南段，其中北大武山海拔逾三千公尺，為全縣最高峰。山區的地勢往南陡降，並延伸到恆春半島。</a:t>
          </a:r>
          <a:endParaRPr lang="zh-TW"/>
        </a:p>
      </dgm:t>
    </dgm:pt>
    <dgm:pt modelId="{1F312316-569B-4F89-B601-36F8BE7558F3}" type="parTrans" cxnId="{86278FC0-83B3-49BF-9EBF-5C10DADC444D}">
      <dgm:prSet/>
      <dgm:spPr/>
      <dgm:t>
        <a:bodyPr/>
        <a:lstStyle/>
        <a:p>
          <a:endParaRPr lang="zh-TW" altLang="en-US"/>
        </a:p>
      </dgm:t>
    </dgm:pt>
    <dgm:pt modelId="{9D1733A5-D39E-432C-96E7-31A780E29D36}" type="sibTrans" cxnId="{86278FC0-83B3-49BF-9EBF-5C10DADC444D}">
      <dgm:prSet/>
      <dgm:spPr/>
      <dgm:t>
        <a:bodyPr/>
        <a:lstStyle/>
        <a:p>
          <a:endParaRPr lang="zh-TW" altLang="en-US"/>
        </a:p>
      </dgm:t>
    </dgm:pt>
    <dgm:pt modelId="{791E37F6-0255-4E37-B5E9-11404BE0F3DF}" type="pres">
      <dgm:prSet presAssocID="{44F66254-AF13-4CB4-855E-80DB4CFF597B}" presName="linear" presStyleCnt="0">
        <dgm:presLayoutVars>
          <dgm:animLvl val="lvl"/>
          <dgm:resizeHandles val="exact"/>
        </dgm:presLayoutVars>
      </dgm:prSet>
      <dgm:spPr/>
    </dgm:pt>
    <dgm:pt modelId="{0BFB48D0-B89B-4DCE-AABF-DBD7D76C7F5C}" type="pres">
      <dgm:prSet presAssocID="{13B3F26F-3AD2-46CB-A377-824AC06F8BB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8C3C7B-F83E-4B8E-BDFC-389EB89CACFC}" type="presOf" srcId="{44F66254-AF13-4CB4-855E-80DB4CFF597B}" destId="{791E37F6-0255-4E37-B5E9-11404BE0F3DF}" srcOrd="0" destOrd="0" presId="urn:microsoft.com/office/officeart/2005/8/layout/vList2"/>
    <dgm:cxn modelId="{86278FC0-83B3-49BF-9EBF-5C10DADC444D}" srcId="{44F66254-AF13-4CB4-855E-80DB4CFF597B}" destId="{13B3F26F-3AD2-46CB-A377-824AC06F8BB7}" srcOrd="0" destOrd="0" parTransId="{1F312316-569B-4F89-B601-36F8BE7558F3}" sibTransId="{9D1733A5-D39E-432C-96E7-31A780E29D36}"/>
    <dgm:cxn modelId="{0056F625-13F0-4A0D-844C-4DF91B103209}" type="presOf" srcId="{13B3F26F-3AD2-46CB-A377-824AC06F8BB7}" destId="{0BFB48D0-B89B-4DCE-AABF-DBD7D76C7F5C}" srcOrd="0" destOrd="0" presId="urn:microsoft.com/office/officeart/2005/8/layout/vList2"/>
    <dgm:cxn modelId="{FA9DD376-CEBD-4DAB-9EE8-260B30C78C59}" type="presParOf" srcId="{791E37F6-0255-4E37-B5E9-11404BE0F3DF}" destId="{0BFB48D0-B89B-4DCE-AABF-DBD7D76C7F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846E9-FA2C-438C-8ADC-56FC57FB39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040B8EAE-BCBB-4D28-A919-8FEF03F9CC3B}">
      <dgm:prSet/>
      <dgm:spPr/>
      <dgm:t>
        <a:bodyPr/>
        <a:lstStyle/>
        <a:p>
          <a:pPr rtl="0"/>
          <a:r>
            <a:rPr lang="zh-TW" dirty="0" smtClean="0"/>
            <a:t>熱帶季風氣候的屏東，年平均氣溫約為二四點五度，夏季長達九個月，素有「熱帶之都」稱呼。屏東的夏天雖然特別長，但並不意味著高溫酷熱，憑著台灣海峽、巴士海峽與太平洋的圍繞，加上海洋性熱帶季風不停地吹拂，調節了令人灸悶的熱氣。</a:t>
          </a:r>
          <a:endParaRPr lang="zh-TW" dirty="0"/>
        </a:p>
      </dgm:t>
    </dgm:pt>
    <dgm:pt modelId="{B4D43F48-DBE5-4DAE-9A47-467D26FA10B6}" type="parTrans" cxnId="{A2E88B30-B468-4794-AEDB-08887EA27156}">
      <dgm:prSet/>
      <dgm:spPr/>
      <dgm:t>
        <a:bodyPr/>
        <a:lstStyle/>
        <a:p>
          <a:endParaRPr lang="zh-TW" altLang="en-US"/>
        </a:p>
      </dgm:t>
    </dgm:pt>
    <dgm:pt modelId="{8DD6216C-6D81-4EB3-9B9D-858B598DBA2C}" type="sibTrans" cxnId="{A2E88B30-B468-4794-AEDB-08887EA27156}">
      <dgm:prSet/>
      <dgm:spPr/>
      <dgm:t>
        <a:bodyPr/>
        <a:lstStyle/>
        <a:p>
          <a:endParaRPr lang="zh-TW" altLang="en-US"/>
        </a:p>
      </dgm:t>
    </dgm:pt>
    <dgm:pt modelId="{2A20A6EC-9CF8-44B8-9EF3-6828CCB132AF}" type="pres">
      <dgm:prSet presAssocID="{D13846E9-FA2C-438C-8ADC-56FC57FB394F}" presName="linear" presStyleCnt="0">
        <dgm:presLayoutVars>
          <dgm:animLvl val="lvl"/>
          <dgm:resizeHandles val="exact"/>
        </dgm:presLayoutVars>
      </dgm:prSet>
      <dgm:spPr/>
    </dgm:pt>
    <dgm:pt modelId="{233E0529-089D-4765-B8A8-16A4343FD548}" type="pres">
      <dgm:prSet presAssocID="{040B8EAE-BCBB-4D28-A919-8FEF03F9CC3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E88B30-B468-4794-AEDB-08887EA27156}" srcId="{D13846E9-FA2C-438C-8ADC-56FC57FB394F}" destId="{040B8EAE-BCBB-4D28-A919-8FEF03F9CC3B}" srcOrd="0" destOrd="0" parTransId="{B4D43F48-DBE5-4DAE-9A47-467D26FA10B6}" sibTransId="{8DD6216C-6D81-4EB3-9B9D-858B598DBA2C}"/>
    <dgm:cxn modelId="{EE192304-E5CD-4465-B452-80B0BE83FBF6}" type="presOf" srcId="{D13846E9-FA2C-438C-8ADC-56FC57FB394F}" destId="{2A20A6EC-9CF8-44B8-9EF3-6828CCB132AF}" srcOrd="0" destOrd="0" presId="urn:microsoft.com/office/officeart/2005/8/layout/vList2"/>
    <dgm:cxn modelId="{C240DEAF-F02A-4261-ABC4-DE86DEA729A3}" type="presOf" srcId="{040B8EAE-BCBB-4D28-A919-8FEF03F9CC3B}" destId="{233E0529-089D-4765-B8A8-16A4343FD548}" srcOrd="0" destOrd="0" presId="urn:microsoft.com/office/officeart/2005/8/layout/vList2"/>
    <dgm:cxn modelId="{9F26E6F9-378F-426E-B852-88EFFFF547FC}" type="presParOf" srcId="{2A20A6EC-9CF8-44B8-9EF3-6828CCB132AF}" destId="{233E0529-089D-4765-B8A8-16A4343FD5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EAA68F-4314-475C-96CD-3465E698EC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819153-003A-479D-8F05-974CD3333842}">
      <dgm:prSet custT="1"/>
      <dgm:spPr/>
      <dgm:t>
        <a:bodyPr/>
        <a:lstStyle/>
        <a:p>
          <a:pPr rtl="0"/>
          <a:r>
            <a:rPr lang="zh-TW" altLang="en-US" sz="2000" dirty="0" smtClean="0"/>
            <a:t>墾丁國家公園位於臺灣南端恆春半島之南側，三面環海，是國內唯一涵蓋陸地與海域的國家公園，也是國內第一座公告成立的國家公園。</a:t>
          </a:r>
          <a:endParaRPr lang="zh-TW" altLang="en-US" sz="2000" dirty="0"/>
        </a:p>
      </dgm:t>
    </dgm:pt>
    <dgm:pt modelId="{9A2AA6D1-0EE0-404E-96B2-7D0B7E6BE4F4}" type="parTrans" cxnId="{06FA63F1-8212-4D4D-A895-5F97510112E1}">
      <dgm:prSet/>
      <dgm:spPr/>
      <dgm:t>
        <a:bodyPr/>
        <a:lstStyle/>
        <a:p>
          <a:endParaRPr lang="zh-TW" altLang="en-US"/>
        </a:p>
      </dgm:t>
    </dgm:pt>
    <dgm:pt modelId="{55D0D05C-5FDB-469C-8759-C8C9174AEFE1}" type="sibTrans" cxnId="{06FA63F1-8212-4D4D-A895-5F97510112E1}">
      <dgm:prSet/>
      <dgm:spPr/>
      <dgm:t>
        <a:bodyPr/>
        <a:lstStyle/>
        <a:p>
          <a:endParaRPr lang="zh-TW" altLang="en-US"/>
        </a:p>
      </dgm:t>
    </dgm:pt>
    <dgm:pt modelId="{047521C6-E3A5-42D2-B9D3-447716D81B71}" type="pres">
      <dgm:prSet presAssocID="{D9EAA68F-4314-475C-96CD-3465E698ECA9}" presName="linear" presStyleCnt="0">
        <dgm:presLayoutVars>
          <dgm:animLvl val="lvl"/>
          <dgm:resizeHandles val="exact"/>
        </dgm:presLayoutVars>
      </dgm:prSet>
      <dgm:spPr/>
    </dgm:pt>
    <dgm:pt modelId="{F6817119-468A-4EE7-A250-CDAB3CF2F33D}" type="pres">
      <dgm:prSet presAssocID="{43819153-003A-479D-8F05-974CD3333842}" presName="parentText" presStyleLbl="node1" presStyleIdx="0" presStyleCnt="1" custScaleY="103125">
        <dgm:presLayoutVars>
          <dgm:chMax val="0"/>
          <dgm:bulletEnabled val="1"/>
        </dgm:presLayoutVars>
      </dgm:prSet>
      <dgm:spPr/>
    </dgm:pt>
  </dgm:ptLst>
  <dgm:cxnLst>
    <dgm:cxn modelId="{65BA11D0-47C7-42F3-8494-26AED16A254E}" type="presOf" srcId="{D9EAA68F-4314-475C-96CD-3465E698ECA9}" destId="{047521C6-E3A5-42D2-B9D3-447716D81B71}" srcOrd="0" destOrd="0" presId="urn:microsoft.com/office/officeart/2005/8/layout/vList2"/>
    <dgm:cxn modelId="{06FA63F1-8212-4D4D-A895-5F97510112E1}" srcId="{D9EAA68F-4314-475C-96CD-3465E698ECA9}" destId="{43819153-003A-479D-8F05-974CD3333842}" srcOrd="0" destOrd="0" parTransId="{9A2AA6D1-0EE0-404E-96B2-7D0B7E6BE4F4}" sibTransId="{55D0D05C-5FDB-469C-8759-C8C9174AEFE1}"/>
    <dgm:cxn modelId="{BA46015F-A85C-40F9-91B3-B18C6A3D421B}" type="presOf" srcId="{43819153-003A-479D-8F05-974CD3333842}" destId="{F6817119-468A-4EE7-A250-CDAB3CF2F33D}" srcOrd="0" destOrd="0" presId="urn:microsoft.com/office/officeart/2005/8/layout/vList2"/>
    <dgm:cxn modelId="{04CFE6EF-5360-497E-A79C-D7E9E28C206D}" type="presParOf" srcId="{047521C6-E3A5-42D2-B9D3-447716D81B71}" destId="{F6817119-468A-4EE7-A250-CDAB3CF2F3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55776D-8DB0-402E-8992-93C50A65C3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A8F24D13-0842-4AD6-92AC-3BFA411F30BA}">
      <dgm:prSet/>
      <dgm:spPr/>
      <dgm:t>
        <a:bodyPr/>
        <a:lstStyle/>
        <a:p>
          <a:pPr rtl="0"/>
          <a:r>
            <a:rPr lang="zh-TW" smtClean="0"/>
            <a:t>小琉球是臺灣離島中唯一的珊瑚礁島，島上有名的天然奇景－「花瓶石」，「觀落日亭」為全臺最佳觀落日景點之一，啟人遐思之古蹟「美人洞」，以及島上最具盛名的觀光勝地「烏鬼洞」景觀奇特，讓人嘆為觀止。</a:t>
          </a:r>
          <a:endParaRPr lang="zh-TW"/>
        </a:p>
      </dgm:t>
    </dgm:pt>
    <dgm:pt modelId="{F62B9465-C44B-4762-BC7B-635682F7611B}" type="parTrans" cxnId="{64EC3E83-5E91-41BF-AC8D-6D24FBE8EEA9}">
      <dgm:prSet/>
      <dgm:spPr/>
      <dgm:t>
        <a:bodyPr/>
        <a:lstStyle/>
        <a:p>
          <a:endParaRPr lang="zh-TW" altLang="en-US"/>
        </a:p>
      </dgm:t>
    </dgm:pt>
    <dgm:pt modelId="{588A6361-B547-4595-9F04-AB2668AA7CBF}" type="sibTrans" cxnId="{64EC3E83-5E91-41BF-AC8D-6D24FBE8EEA9}">
      <dgm:prSet/>
      <dgm:spPr/>
      <dgm:t>
        <a:bodyPr/>
        <a:lstStyle/>
        <a:p>
          <a:endParaRPr lang="zh-TW" altLang="en-US"/>
        </a:p>
      </dgm:t>
    </dgm:pt>
    <dgm:pt modelId="{73038874-F9EB-4875-8EB2-F20A4303CAC2}" type="pres">
      <dgm:prSet presAssocID="{3455776D-8DB0-402E-8992-93C50A65C3D1}" presName="linear" presStyleCnt="0">
        <dgm:presLayoutVars>
          <dgm:animLvl val="lvl"/>
          <dgm:resizeHandles val="exact"/>
        </dgm:presLayoutVars>
      </dgm:prSet>
      <dgm:spPr/>
    </dgm:pt>
    <dgm:pt modelId="{E496892C-676A-48C2-8FB2-961A981A48F9}" type="pres">
      <dgm:prSet presAssocID="{A8F24D13-0842-4AD6-92AC-3BFA411F30B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A0B89F0-35C9-4770-A080-0068050009C5}" type="presOf" srcId="{3455776D-8DB0-402E-8992-93C50A65C3D1}" destId="{73038874-F9EB-4875-8EB2-F20A4303CAC2}" srcOrd="0" destOrd="0" presId="urn:microsoft.com/office/officeart/2005/8/layout/vList2"/>
    <dgm:cxn modelId="{64EC3E83-5E91-41BF-AC8D-6D24FBE8EEA9}" srcId="{3455776D-8DB0-402E-8992-93C50A65C3D1}" destId="{A8F24D13-0842-4AD6-92AC-3BFA411F30BA}" srcOrd="0" destOrd="0" parTransId="{F62B9465-C44B-4762-BC7B-635682F7611B}" sibTransId="{588A6361-B547-4595-9F04-AB2668AA7CBF}"/>
    <dgm:cxn modelId="{EAB41092-729E-49A2-A37F-C7320945BC2E}" type="presOf" srcId="{A8F24D13-0842-4AD6-92AC-3BFA411F30BA}" destId="{E496892C-676A-48C2-8FB2-961A981A48F9}" srcOrd="0" destOrd="0" presId="urn:microsoft.com/office/officeart/2005/8/layout/vList2"/>
    <dgm:cxn modelId="{29BD5C74-9E37-42F5-A78A-7CB453E9B4F3}" type="presParOf" srcId="{73038874-F9EB-4875-8EB2-F20A4303CAC2}" destId="{E496892C-676A-48C2-8FB2-961A981A48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14CFC8-4915-4102-AFF5-27409D70DF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3F8E7A-2D55-4D62-91B3-1AED2905FE8A}">
      <dgm:prSet/>
      <dgm:spPr/>
      <dgm:t>
        <a:bodyPr/>
        <a:lstStyle/>
        <a:p>
          <a:pPr rtl="0"/>
          <a:r>
            <a:rPr lang="zh-TW" dirty="0" smtClean="0"/>
            <a:t>後壁湖既是恆春半島上最大的漁港，也是全台灣最具規模的遊艇碼頭，新鮮美味的魚貨高貴不貴，當場嚐鮮回味無窮。遊艇業者則提供量身定作富有創意的歡樂海上活動，有包船遊海、外海浮潛、海底觀光半潛艇等，另外還有水上摩托車、帆船、拖曳傘、海釣等，是從事好吃又好玩海上活動的最佳去處。</a:t>
          </a:r>
          <a:endParaRPr lang="zh-TW" dirty="0"/>
        </a:p>
      </dgm:t>
    </dgm:pt>
    <dgm:pt modelId="{65FC1690-2FC0-455C-A0BE-317F3094C75B}" type="parTrans" cxnId="{D201DFCF-8953-42D0-99B5-8C865A612808}">
      <dgm:prSet/>
      <dgm:spPr/>
      <dgm:t>
        <a:bodyPr/>
        <a:lstStyle/>
        <a:p>
          <a:endParaRPr lang="zh-TW" altLang="en-US"/>
        </a:p>
      </dgm:t>
    </dgm:pt>
    <dgm:pt modelId="{16CD78BE-1A44-460D-A3C2-A6449440E250}" type="sibTrans" cxnId="{D201DFCF-8953-42D0-99B5-8C865A612808}">
      <dgm:prSet/>
      <dgm:spPr/>
      <dgm:t>
        <a:bodyPr/>
        <a:lstStyle/>
        <a:p>
          <a:endParaRPr lang="zh-TW" altLang="en-US"/>
        </a:p>
      </dgm:t>
    </dgm:pt>
    <dgm:pt modelId="{193C88A9-1385-4DA1-9C11-C3C3324DE3D0}" type="pres">
      <dgm:prSet presAssocID="{F814CFC8-4915-4102-AFF5-27409D70DFB5}" presName="linear" presStyleCnt="0">
        <dgm:presLayoutVars>
          <dgm:animLvl val="lvl"/>
          <dgm:resizeHandles val="exact"/>
        </dgm:presLayoutVars>
      </dgm:prSet>
      <dgm:spPr/>
    </dgm:pt>
    <dgm:pt modelId="{D66D93FA-3737-46F5-8A5C-25236E8AE46A}" type="pres">
      <dgm:prSet presAssocID="{E33F8E7A-2D55-4D62-91B3-1AED2905FE8A}" presName="parentText" presStyleLbl="node1" presStyleIdx="0" presStyleCnt="1" custScaleY="112701">
        <dgm:presLayoutVars>
          <dgm:chMax val="0"/>
          <dgm:bulletEnabled val="1"/>
        </dgm:presLayoutVars>
      </dgm:prSet>
      <dgm:spPr/>
    </dgm:pt>
  </dgm:ptLst>
  <dgm:cxnLst>
    <dgm:cxn modelId="{D201DFCF-8953-42D0-99B5-8C865A612808}" srcId="{F814CFC8-4915-4102-AFF5-27409D70DFB5}" destId="{E33F8E7A-2D55-4D62-91B3-1AED2905FE8A}" srcOrd="0" destOrd="0" parTransId="{65FC1690-2FC0-455C-A0BE-317F3094C75B}" sibTransId="{16CD78BE-1A44-460D-A3C2-A6449440E250}"/>
    <dgm:cxn modelId="{AC38CD27-075D-47EF-A29F-8D801A7BC733}" type="presOf" srcId="{E33F8E7A-2D55-4D62-91B3-1AED2905FE8A}" destId="{D66D93FA-3737-46F5-8A5C-25236E8AE46A}" srcOrd="0" destOrd="0" presId="urn:microsoft.com/office/officeart/2005/8/layout/vList2"/>
    <dgm:cxn modelId="{2F1D9FF3-F10B-42A9-B8C3-8FFB2C94FCDE}" type="presOf" srcId="{F814CFC8-4915-4102-AFF5-27409D70DFB5}" destId="{193C88A9-1385-4DA1-9C11-C3C3324DE3D0}" srcOrd="0" destOrd="0" presId="urn:microsoft.com/office/officeart/2005/8/layout/vList2"/>
    <dgm:cxn modelId="{419B10ED-8FB6-4EA1-A000-CF1E1696C3C7}" type="presParOf" srcId="{193C88A9-1385-4DA1-9C11-C3C3324DE3D0}" destId="{D66D93FA-3737-46F5-8A5C-25236E8AE4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C83BDB-3142-4E43-A2E3-C0842DF25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7EE2C75-5644-482E-B544-E6BB308350D8}">
      <dgm:prSet custT="1"/>
      <dgm:spPr/>
      <dgm:t>
        <a:bodyPr/>
        <a:lstStyle/>
        <a:p>
          <a:pPr rtl="0"/>
          <a:r>
            <a:rPr lang="zh-TW" sz="1600" dirty="0" smtClean="0"/>
            <a:t>清同治年間由西班牙神父郭德剛所創建。自民國</a:t>
          </a:r>
          <a:r>
            <a:rPr lang="en-US" sz="1600" dirty="0" smtClean="0"/>
            <a:t>49</a:t>
          </a:r>
          <a:r>
            <a:rPr lang="zh-TW" sz="1600" dirty="0" smtClean="0"/>
            <a:t>年</a:t>
          </a:r>
          <a:r>
            <a:rPr lang="en-US" sz="1600" dirty="0" smtClean="0"/>
            <a:t>(1960)</a:t>
          </a:r>
          <a:r>
            <a:rPr lang="zh-TW" sz="1600" dirty="0" smtClean="0"/>
            <a:t>重修至今一直維持現狀，是臺灣最古老的教堂，列為三級古蹟。同時榮獲天主教教宗若望保祿二世批示為「聖母聖殿」，其地位僅次於羅馬梵諦岡教廷的大教堂。堂內屋頂十字架旁有一小石碑，碑上刻有「奉旨」字樣，此乃當時清廷所賜。</a:t>
          </a:r>
          <a:endParaRPr lang="zh-TW" sz="1600" dirty="0"/>
        </a:p>
      </dgm:t>
    </dgm:pt>
    <dgm:pt modelId="{8C5287CA-4EBB-4049-A54D-D6C199F235F5}" type="parTrans" cxnId="{C8D9F2F3-740F-4D9C-A8DB-F1AAAD9F3375}">
      <dgm:prSet/>
      <dgm:spPr/>
      <dgm:t>
        <a:bodyPr/>
        <a:lstStyle/>
        <a:p>
          <a:endParaRPr lang="zh-TW" altLang="en-US"/>
        </a:p>
      </dgm:t>
    </dgm:pt>
    <dgm:pt modelId="{43585A4E-7D5F-4DF8-94BD-BDDAC4206AF9}" type="sibTrans" cxnId="{C8D9F2F3-740F-4D9C-A8DB-F1AAAD9F3375}">
      <dgm:prSet/>
      <dgm:spPr/>
      <dgm:t>
        <a:bodyPr/>
        <a:lstStyle/>
        <a:p>
          <a:endParaRPr lang="zh-TW" altLang="en-US"/>
        </a:p>
      </dgm:t>
    </dgm:pt>
    <dgm:pt modelId="{2896329B-5800-43E6-9570-E88CC031DF63}" type="pres">
      <dgm:prSet presAssocID="{3BC83BDB-3142-4E43-A2E3-C0842DF25DB0}" presName="linear" presStyleCnt="0">
        <dgm:presLayoutVars>
          <dgm:animLvl val="lvl"/>
          <dgm:resizeHandles val="exact"/>
        </dgm:presLayoutVars>
      </dgm:prSet>
      <dgm:spPr/>
    </dgm:pt>
    <dgm:pt modelId="{AB0375F4-02FB-4EB9-A437-C0CC8AB414CF}" type="pres">
      <dgm:prSet presAssocID="{47EE2C75-5644-482E-B544-E6BB308350D8}" presName="parentText" presStyleLbl="node1" presStyleIdx="0" presStyleCnt="1" custScaleY="754789">
        <dgm:presLayoutVars>
          <dgm:chMax val="0"/>
          <dgm:bulletEnabled val="1"/>
        </dgm:presLayoutVars>
      </dgm:prSet>
      <dgm:spPr/>
    </dgm:pt>
  </dgm:ptLst>
  <dgm:cxnLst>
    <dgm:cxn modelId="{B6D0BA04-A85A-4F2D-9995-6531EE9D9DB3}" type="presOf" srcId="{47EE2C75-5644-482E-B544-E6BB308350D8}" destId="{AB0375F4-02FB-4EB9-A437-C0CC8AB414CF}" srcOrd="0" destOrd="0" presId="urn:microsoft.com/office/officeart/2005/8/layout/vList2"/>
    <dgm:cxn modelId="{C8D9F2F3-740F-4D9C-A8DB-F1AAAD9F3375}" srcId="{3BC83BDB-3142-4E43-A2E3-C0842DF25DB0}" destId="{47EE2C75-5644-482E-B544-E6BB308350D8}" srcOrd="0" destOrd="0" parTransId="{8C5287CA-4EBB-4049-A54D-D6C199F235F5}" sibTransId="{43585A4E-7D5F-4DF8-94BD-BDDAC4206AF9}"/>
    <dgm:cxn modelId="{181EDE99-02FF-4253-A7DA-9423C8A44E62}" type="presOf" srcId="{3BC83BDB-3142-4E43-A2E3-C0842DF25DB0}" destId="{2896329B-5800-43E6-9570-E88CC031DF63}" srcOrd="0" destOrd="0" presId="urn:microsoft.com/office/officeart/2005/8/layout/vList2"/>
    <dgm:cxn modelId="{21021EAC-10D5-4EB8-B78D-AEF2EFDB5183}" type="presParOf" srcId="{2896329B-5800-43E6-9570-E88CC031DF63}" destId="{AB0375F4-02FB-4EB9-A437-C0CC8AB414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C250C-60E4-46AF-930A-F8C8317530B0}">
      <dsp:nvSpPr>
        <dsp:cNvPr id="0" name=""/>
        <dsp:cNvSpPr/>
      </dsp:nvSpPr>
      <dsp:spPr>
        <a:xfrm>
          <a:off x="0" y="0"/>
          <a:ext cx="1570962" cy="1570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74182-E7DC-4847-9C25-4C121E0E6312}">
      <dsp:nvSpPr>
        <dsp:cNvPr id="0" name=""/>
        <dsp:cNvSpPr/>
      </dsp:nvSpPr>
      <dsp:spPr>
        <a:xfrm>
          <a:off x="785481" y="0"/>
          <a:ext cx="7811187" cy="1570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/>
            <a:t>屏東縣是臺灣最南端的縣，地處熱帶，四季如春，有「臺灣南洋」之稱</a:t>
          </a:r>
          <a:endParaRPr lang="zh-TW" sz="3200" kern="1200" dirty="0"/>
        </a:p>
      </dsp:txBody>
      <dsp:txXfrm>
        <a:off x="785481" y="0"/>
        <a:ext cx="7811187" cy="1570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B48D0-B89B-4DCE-AABF-DBD7D76C7F5C}">
      <dsp:nvSpPr>
        <dsp:cNvPr id="0" name=""/>
        <dsp:cNvSpPr/>
      </dsp:nvSpPr>
      <dsp:spPr>
        <a:xfrm>
          <a:off x="0" y="12935"/>
          <a:ext cx="8596668" cy="358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smtClean="0"/>
            <a:t>屏東縣西部為地形較平坦的屏東平原，農漁業發達，為人口集中的菁華區。平原區以東則為地勢較高的丘陵及山地，屬中央山脈南段，其中北大武山海拔逾三千公尺，為全縣最高峰。山區的地勢往南陡降，並延伸到恆春半島。</a:t>
          </a:r>
          <a:endParaRPr lang="zh-TW" sz="3000" kern="1200"/>
        </a:p>
      </dsp:txBody>
      <dsp:txXfrm>
        <a:off x="174771" y="187706"/>
        <a:ext cx="8247126" cy="3230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E0529-089D-4765-B8A8-16A4343FD548}">
      <dsp:nvSpPr>
        <dsp:cNvPr id="0" name=""/>
        <dsp:cNvSpPr/>
      </dsp:nvSpPr>
      <dsp:spPr>
        <a:xfrm>
          <a:off x="0" y="269626"/>
          <a:ext cx="8596668" cy="3341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/>
            <a:t>熱帶季風氣候的屏東，年平均氣溫約為二四點五度，夏季長達九個月，素有「熱帶之都」稱呼。屏東的夏天雖然特別長，但並不意味著高溫酷熱，憑著台灣海峽、巴士海峽與太平洋的圍繞，加上海洋性熱帶季風不停地吹拂，調節了令人灸悶的熱氣。</a:t>
          </a:r>
          <a:endParaRPr lang="zh-TW" sz="2800" kern="1200" dirty="0"/>
        </a:p>
      </dsp:txBody>
      <dsp:txXfrm>
        <a:off x="163120" y="432746"/>
        <a:ext cx="8270428" cy="3015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17119-468A-4EE7-A250-CDAB3CF2F33D}">
      <dsp:nvSpPr>
        <dsp:cNvPr id="0" name=""/>
        <dsp:cNvSpPr/>
      </dsp:nvSpPr>
      <dsp:spPr>
        <a:xfrm>
          <a:off x="0" y="133443"/>
          <a:ext cx="3950650" cy="2470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墾丁國家公園位於臺灣南端恆春半島之南側，三面環海，是國內唯一涵蓋陸地與海域的國家公園，也是國內第一座公告成立的國家公園。</a:t>
          </a:r>
          <a:endParaRPr lang="zh-TW" altLang="en-US" sz="2000" kern="1200" dirty="0"/>
        </a:p>
      </dsp:txBody>
      <dsp:txXfrm>
        <a:off x="120597" y="254040"/>
        <a:ext cx="3709456" cy="2229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6892C-676A-48C2-8FB2-961A981A48F9}">
      <dsp:nvSpPr>
        <dsp:cNvPr id="0" name=""/>
        <dsp:cNvSpPr/>
      </dsp:nvSpPr>
      <dsp:spPr>
        <a:xfrm>
          <a:off x="0" y="98824"/>
          <a:ext cx="3854528" cy="238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smtClean="0"/>
            <a:t>小琉球是臺灣離島中唯一的珊瑚礁島，島上有名的天然奇景－「花瓶石」，「觀落日亭」為全臺最佳觀落日景點之一，啟人遐思之古蹟「美人洞」，以及島上最具盛名的觀光勝地「烏鬼洞」景觀奇特，讓人嘆為觀止。</a:t>
          </a:r>
          <a:endParaRPr lang="zh-TW" sz="1700" kern="1200"/>
        </a:p>
      </dsp:txBody>
      <dsp:txXfrm>
        <a:off x="116514" y="215338"/>
        <a:ext cx="3621500" cy="2153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D93FA-3737-46F5-8A5C-25236E8AE46A}">
      <dsp:nvSpPr>
        <dsp:cNvPr id="0" name=""/>
        <dsp:cNvSpPr/>
      </dsp:nvSpPr>
      <dsp:spPr>
        <a:xfrm>
          <a:off x="0" y="92296"/>
          <a:ext cx="3854528" cy="2399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300" kern="1200" dirty="0" smtClean="0"/>
            <a:t>後壁湖既是恆春半島上最大的漁港，也是全台灣最具規模的遊艇碼頭，新鮮美味的魚貨高貴不貴，當場嚐鮮回味無窮。遊艇業者則提供量身定作富有創意的歡樂海上活動，有包船遊海、外海浮潛、海底觀光半潛艇等，另外還有水上摩托車、帆船、拖曳傘、海釣等，是從事好吃又好玩海上活動的最佳去處。</a:t>
          </a:r>
          <a:endParaRPr lang="zh-TW" sz="1300" kern="1200" dirty="0"/>
        </a:p>
      </dsp:txBody>
      <dsp:txXfrm>
        <a:off x="117151" y="209447"/>
        <a:ext cx="3620226" cy="21655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375F4-02FB-4EB9-A437-C0CC8AB414CF}">
      <dsp:nvSpPr>
        <dsp:cNvPr id="0" name=""/>
        <dsp:cNvSpPr/>
      </dsp:nvSpPr>
      <dsp:spPr>
        <a:xfrm>
          <a:off x="0" y="1593"/>
          <a:ext cx="3978642" cy="3261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清同治年間由西班牙神父郭德剛所創建。自民國</a:t>
          </a:r>
          <a:r>
            <a:rPr lang="en-US" sz="1600" kern="1200" dirty="0" smtClean="0"/>
            <a:t>49</a:t>
          </a:r>
          <a:r>
            <a:rPr lang="zh-TW" sz="1600" kern="1200" dirty="0" smtClean="0"/>
            <a:t>年</a:t>
          </a:r>
          <a:r>
            <a:rPr lang="en-US" sz="1600" kern="1200" dirty="0" smtClean="0"/>
            <a:t>(1960)</a:t>
          </a:r>
          <a:r>
            <a:rPr lang="zh-TW" sz="1600" kern="1200" dirty="0" smtClean="0"/>
            <a:t>重修至今一直維持現狀，是臺灣最古老的教堂，列為三級古蹟。同時榮獲天主教教宗若望保祿二世批示為「聖母聖殿」，其地位僅次於羅馬梵諦岡教廷的大教堂。堂內屋頂十字架旁有一小石碑，碑上刻有「奉旨」字樣，此乃當時清廷所賜。</a:t>
          </a:r>
          <a:endParaRPr lang="zh-TW" sz="1600" kern="1200" dirty="0"/>
        </a:p>
      </dsp:txBody>
      <dsp:txXfrm>
        <a:off x="159194" y="160787"/>
        <a:ext cx="3660254" cy="2942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45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23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61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8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911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04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6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74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9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25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8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9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91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8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17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8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7AD2-E574-4B52-9D74-09A916082F26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794E4F-CAE1-4456-9910-409FDCA56C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62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國境之南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--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屏東簡介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/>
              <a:t>四會一乙</a:t>
            </a:r>
          </a:p>
          <a:p>
            <a:r>
              <a:rPr lang="en-US" altLang="zh-TW" dirty="0"/>
              <a:t>102404210</a:t>
            </a:r>
            <a:endParaRPr lang="zh-TW" altLang="zh-TW" dirty="0"/>
          </a:p>
          <a:p>
            <a:r>
              <a:rPr lang="zh-TW" altLang="zh-TW" dirty="0"/>
              <a:t>高嘉璿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95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77334" y="609600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圖片集</a:t>
            </a:r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24132"/>
            <a:ext cx="4184650" cy="3218996"/>
          </a:xfrm>
        </p:spPr>
      </p:pic>
      <p:sp>
        <p:nvSpPr>
          <p:cNvPr id="9" name="矩形 8"/>
          <p:cNvSpPr/>
          <p:nvPr/>
        </p:nvSpPr>
        <p:spPr>
          <a:xfrm>
            <a:off x="677598" y="1792030"/>
            <a:ext cx="4183591" cy="737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3401" y="2032387"/>
            <a:ext cx="41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臺灣原住民族文化園區</a:t>
            </a:r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7" y="2724132"/>
            <a:ext cx="4183062" cy="3218996"/>
          </a:xfrm>
        </p:spPr>
      </p:pic>
      <p:sp>
        <p:nvSpPr>
          <p:cNvPr id="17" name="矩形 16"/>
          <p:cNvSpPr/>
          <p:nvPr/>
        </p:nvSpPr>
        <p:spPr>
          <a:xfrm>
            <a:off x="5089525" y="1792030"/>
            <a:ext cx="4183591" cy="737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955386" y="2032387"/>
            <a:ext cx="41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恆春古城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60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參考資料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598743"/>
              </p:ext>
            </p:extLst>
          </p:nvPr>
        </p:nvGraphicFramePr>
        <p:xfrm>
          <a:off x="677334" y="1404806"/>
          <a:ext cx="8308046" cy="509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278"/>
                <a:gridCol w="6512768"/>
              </a:tblGrid>
              <a:tr h="652398"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交通部觀光局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http://taiwan.net.tw/m1.aspx?sNo=0001122&amp;id=421</a:t>
                      </a:r>
                      <a:endParaRPr lang="zh-TW" altLang="en-US" dirty="0"/>
                    </a:p>
                  </a:txBody>
                  <a:tcPr/>
                </a:tc>
              </a:tr>
              <a:tr h="652398"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維基百科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http://zh.wikipedia.org/wiki/%E5%B1%8F%E6%9D%B1%E7%B8%A3</a:t>
                      </a:r>
                      <a:endParaRPr lang="zh-TW" altLang="en-US" dirty="0"/>
                    </a:p>
                  </a:txBody>
                  <a:tcPr/>
                </a:tc>
              </a:tr>
              <a:tr h="652398"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屏東縣政府全球資訊網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http://www.pthg.gov.tw/tw/CP.aspx?s=1002&amp;cp=1&amp;n=10874</a:t>
                      </a:r>
                      <a:endParaRPr lang="zh-TW" altLang="en-US" dirty="0"/>
                    </a:p>
                  </a:txBody>
                  <a:tcPr/>
                </a:tc>
              </a:tr>
              <a:tr h="652398"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光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影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間─晨昏‧小琉球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http://blog.xuite.net/jakey5/JC/47125607-%E6%99%A8%E6%98%8F%E2%80%A7%E5%B0%8F%E7%90%89%E7%90%83</a:t>
                      </a:r>
                      <a:endParaRPr lang="zh-TW" altLang="en-US" dirty="0"/>
                    </a:p>
                  </a:txBody>
                  <a:tcPr/>
                </a:tc>
              </a:tr>
              <a:tr h="652398"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自然生態網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http://nature.edu.tw/resourcecategories/displayarticle/360/4750</a:t>
                      </a:r>
                      <a:endParaRPr lang="zh-TW" altLang="en-US" dirty="0"/>
                    </a:p>
                  </a:txBody>
                  <a:tcPr/>
                </a:tc>
              </a:tr>
              <a:tr h="652398"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國境之南文化觀光網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http://tour.cultural.pthg.gov.tw/SceneriesDetail.aspx?Cond=b346e836-dae1-495a-8eb2-6fc6563bc8b2&amp;sid=ffec1ef3-16cb-420b-877c-bcbed5b9740a</a:t>
                      </a:r>
                      <a:endParaRPr lang="zh-TW" altLang="en-US" dirty="0"/>
                    </a:p>
                  </a:txBody>
                  <a:tcPr/>
                </a:tc>
              </a:tr>
              <a:tr h="6523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聯合新聞網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http://travel.udn.com/mag/travel/storypage.jsp?f_ART_ID=27058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9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/>
        </p:nvGraphicFramePr>
        <p:xfrm>
          <a:off x="668004" y="1139371"/>
          <a:ext cx="8596668" cy="157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22" y="2824553"/>
            <a:ext cx="5542383" cy="27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60580"/>
          </a:xfrm>
        </p:spPr>
        <p:txBody>
          <a:bodyPr>
            <a:normAutofit/>
          </a:bodyPr>
          <a:lstStyle/>
          <a:p>
            <a:pPr lvl="0"/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677335" y="2435290"/>
          <a:ext cx="8596668" cy="360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77335" y="74685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地理位置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9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236681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77334" y="60960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氣候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4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266963"/>
            <a:ext cx="8550015" cy="1278466"/>
          </a:xfrm>
        </p:spPr>
        <p:txBody>
          <a:bodyPr>
            <a:normAutofit/>
          </a:bodyPr>
          <a:lstStyle/>
          <a:p>
            <a:endParaRPr lang="zh-TW" altLang="en-US" sz="4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90" y="2742969"/>
            <a:ext cx="4338196" cy="2893542"/>
          </a:xfr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916841274"/>
              </p:ext>
            </p:extLst>
          </p:nvPr>
        </p:nvGraphicFramePr>
        <p:xfrm>
          <a:off x="677334" y="2777069"/>
          <a:ext cx="3950650" cy="27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392476" y="622099"/>
            <a:ext cx="7600159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zh-TW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旅遊景點</a:t>
            </a:r>
            <a:r>
              <a:rPr lang="zh-TW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─</a:t>
            </a:r>
            <a:r>
              <a:rPr lang="zh-TW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墾丁國家公園</a:t>
            </a:r>
            <a:endParaRPr lang="zh-TW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7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358" y="416253"/>
            <a:ext cx="8680644" cy="1278466"/>
          </a:xfrm>
        </p:spPr>
        <p:txBody>
          <a:bodyPr>
            <a:normAutofit/>
          </a:bodyPr>
          <a:lstStyle/>
          <a:p>
            <a:pPr lvl="0"/>
            <a:endParaRPr lang="zh-TW" altLang="en-US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23" y="2520709"/>
            <a:ext cx="4513262" cy="2996805"/>
          </a:xfrm>
        </p:spPr>
      </p:pic>
      <p:graphicFrame>
        <p:nvGraphicFramePr>
          <p:cNvPr id="5" name="資料庫圖表 4"/>
          <p:cNvGraphicFramePr/>
          <p:nvPr/>
        </p:nvGraphicFramePr>
        <p:xfrm>
          <a:off x="677334" y="2777069"/>
          <a:ext cx="3854528" cy="258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593358" y="771389"/>
            <a:ext cx="5522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旅遊景點</a:t>
            </a:r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─</a:t>
            </a:r>
            <a:r>
              <a:rPr lang="zh-TW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</a:t>
            </a:r>
            <a:r>
              <a:rPr lang="zh-TW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琉球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6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50938"/>
            <a:ext cx="8596668" cy="1278466"/>
          </a:xfrm>
        </p:spPr>
        <p:txBody>
          <a:bodyPr>
            <a:normAutofit/>
          </a:bodyPr>
          <a:lstStyle/>
          <a:p>
            <a:pPr lvl="0"/>
            <a:endParaRPr lang="zh-TW" altLang="zh-TW" sz="4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2585953"/>
            <a:ext cx="4513262" cy="2941807"/>
          </a:xfr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61322490"/>
              </p:ext>
            </p:extLst>
          </p:nvPr>
        </p:nvGraphicFramePr>
        <p:xfrm>
          <a:off x="677334" y="2777069"/>
          <a:ext cx="3854528" cy="258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677334" y="706074"/>
            <a:ext cx="5522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旅遊景點</a:t>
            </a:r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─</a:t>
            </a:r>
            <a:r>
              <a:rPr lang="zh-TW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後壁湖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0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94955"/>
            <a:ext cx="8596668" cy="1278466"/>
          </a:xfrm>
        </p:spPr>
        <p:txBody>
          <a:bodyPr>
            <a:normAutofit/>
          </a:bodyPr>
          <a:lstStyle/>
          <a:p>
            <a:pPr lvl="0"/>
            <a:endParaRPr lang="zh-TW" altLang="en-US" sz="44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44" y="2845594"/>
            <a:ext cx="3810000" cy="2524125"/>
          </a:xfrm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902383951"/>
              </p:ext>
            </p:extLst>
          </p:nvPr>
        </p:nvGraphicFramePr>
        <p:xfrm>
          <a:off x="677334" y="2777069"/>
          <a:ext cx="3978642" cy="326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677334" y="824512"/>
            <a:ext cx="7600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旅遊景點</a:t>
            </a:r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─</a:t>
            </a:r>
            <a:r>
              <a:rPr lang="zh-TW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萬金天主</a:t>
            </a:r>
            <a:r>
              <a:rPr lang="zh-TW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教堂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7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  <p:sp>
        <p:nvSpPr>
          <p:cNvPr id="8" name="矩形 7"/>
          <p:cNvSpPr/>
          <p:nvPr/>
        </p:nvSpPr>
        <p:spPr>
          <a:xfrm>
            <a:off x="550506" y="1427584"/>
            <a:ext cx="4404049" cy="737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075853" y="1427584"/>
            <a:ext cx="4198149" cy="737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075853" y="1666688"/>
            <a:ext cx="41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鵝鑾鼻燈塔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76708" y="1678219"/>
            <a:ext cx="41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大鵬灣國家風景區</a:t>
            </a:r>
          </a:p>
        </p:txBody>
      </p:sp>
      <p:sp>
        <p:nvSpPr>
          <p:cNvPr id="12" name="矩形 11"/>
          <p:cNvSpPr/>
          <p:nvPr/>
        </p:nvSpPr>
        <p:spPr>
          <a:xfrm>
            <a:off x="676708" y="492449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圖片集</a:t>
            </a:r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內容版面配置區 1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2708315"/>
            <a:ext cx="4198149" cy="2785984"/>
          </a:xfrm>
        </p:spPr>
      </p:pic>
      <p:pic>
        <p:nvPicPr>
          <p:cNvPr id="19" name="內容版面配置區 1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6" y="2708314"/>
            <a:ext cx="4404049" cy="2785984"/>
          </a:xfrm>
        </p:spPr>
      </p:pic>
    </p:spTree>
    <p:extLst>
      <p:ext uri="{BB962C8B-B14F-4D97-AF65-F5344CB8AC3E}">
        <p14:creationId xmlns:p14="http://schemas.microsoft.com/office/powerpoint/2010/main" val="23254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546</Words>
  <Application>Microsoft Office PowerPoint</Application>
  <PresentationFormat>寬螢幕</PresentationFormat>
  <Paragraphs>38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Arial</vt:lpstr>
      <vt:lpstr>Trebuchet MS</vt:lpstr>
      <vt:lpstr>Wingdings 3</vt:lpstr>
      <vt:lpstr>多面向</vt:lpstr>
      <vt:lpstr>國境之南--屏東簡介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參考資料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國境之南--屏東簡介</dc:title>
  <dc:creator>jiiru</dc:creator>
  <cp:lastModifiedBy>jiiru</cp:lastModifiedBy>
  <cp:revision>6</cp:revision>
  <dcterms:created xsi:type="dcterms:W3CDTF">2013-09-26T15:40:56Z</dcterms:created>
  <dcterms:modified xsi:type="dcterms:W3CDTF">2013-09-26T16:35:27Z</dcterms:modified>
</cp:coreProperties>
</file>