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AEF"/>
    <a:srgbClr val="DBE1EF"/>
    <a:srgbClr val="D9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516-5E82-40D8-A255-71D4DAEF51DD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713-6926-4714-9488-4E755E664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4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516-5E82-40D8-A255-71D4DAEF51DD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713-6926-4714-9488-4E755E664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72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516-5E82-40D8-A255-71D4DAEF51DD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713-6926-4714-9488-4E755E664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3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516-5E82-40D8-A255-71D4DAEF51DD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713-6926-4714-9488-4E755E664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97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516-5E82-40D8-A255-71D4DAEF51DD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713-6926-4714-9488-4E755E664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86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516-5E82-40D8-A255-71D4DAEF51DD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713-6926-4714-9488-4E755E664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02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516-5E82-40D8-A255-71D4DAEF51DD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713-6926-4714-9488-4E755E664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79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516-5E82-40D8-A255-71D4DAEF51DD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713-6926-4714-9488-4E755E664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75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516-5E82-40D8-A255-71D4DAEF51DD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713-6926-4714-9488-4E755E664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00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516-5E82-40D8-A255-71D4DAEF51DD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713-6926-4714-9488-4E755E664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03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516-5E82-40D8-A255-71D4DAEF51DD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713-6926-4714-9488-4E755E664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29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4516-5E82-40D8-A255-71D4DAEF51DD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E713-6926-4714-9488-4E755E664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44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801815" y="1605308"/>
            <a:ext cx="76551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4800" b="0" i="0" u="none" strike="noStrike" cap="none" normalizeH="0" baseline="0" smtClean="0">
                <a:ln>
                  <a:noFill/>
                </a:ln>
                <a:solidFill>
                  <a:srgbClr val="8496B0"/>
                </a:solidFill>
                <a:effectLst/>
                <a:latin typeface="Calibri Light" panose="020F03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國境之南</a:t>
            </a:r>
            <a:r>
              <a:rPr kumimoji="0" lang="en-US" altLang="zh-TW" sz="4800" b="0" i="0" u="none" strike="noStrike" cap="none" normalizeH="0" baseline="0" smtClean="0">
                <a:ln>
                  <a:noFill/>
                </a:ln>
                <a:solidFill>
                  <a:srgbClr val="8496B0"/>
                </a:solidFill>
                <a:effectLst/>
                <a:latin typeface="Calibri Light" panose="020F03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--</a:t>
            </a:r>
            <a:r>
              <a:rPr kumimoji="0" lang="zh-TW" altLang="en-US" sz="4800" b="0" i="0" u="none" strike="noStrike" cap="none" normalizeH="0" baseline="0" smtClean="0">
                <a:ln>
                  <a:noFill/>
                </a:ln>
                <a:solidFill>
                  <a:srgbClr val="8496B0"/>
                </a:solidFill>
                <a:effectLst/>
                <a:latin typeface="Calibri Light" panose="020F03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屏東簡介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0" y="3415282"/>
            <a:ext cx="3959738" cy="202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b="0" i="0" u="none" strike="noStrike" cap="none" normalizeH="0" baseline="0" smtClean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學校</a:t>
            </a:r>
            <a:r>
              <a:rPr kumimoji="0" lang="en-US" altLang="zh-TW" b="0" i="0" u="none" strike="noStrike" cap="none" normalizeH="0" baseline="0" smtClean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kumimoji="0" lang="zh-TW" altLang="en-US" b="0" i="0" u="none" strike="noStrike" cap="none" normalizeH="0" baseline="0" smtClean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國立屏東商業技術學院</a:t>
            </a:r>
            <a:endParaRPr kumimoji="0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normalizeH="0" baseline="0" smtClean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班級</a:t>
            </a:r>
            <a:r>
              <a:rPr kumimoji="0" lang="en-US" altLang="zh-TW" b="0" i="0" u="none" strike="noStrike" cap="none" normalizeH="0" baseline="0" smtClean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kumimoji="0" lang="zh-TW" altLang="en-US" b="0" i="0" u="none" strike="noStrike" cap="none" normalizeH="0" baseline="0" smtClean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四會一乙</a:t>
            </a:r>
            <a:endParaRPr kumimoji="0" lang="en-US" altLang="zh-TW" b="0" i="0" u="none" strike="noStrike" cap="none" normalizeH="0" baseline="0" smtClean="0">
              <a:ln>
                <a:noFill/>
              </a:ln>
              <a:solidFill>
                <a:srgbClr val="5B9BD5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r>
              <a:rPr lang="zh-TW" altLang="zh-TW" smtClean="0">
                <a:solidFill>
                  <a:schemeClr val="accent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學號</a:t>
            </a:r>
            <a:r>
              <a:rPr lang="en-US" altLang="zh-TW" smtClean="0">
                <a:solidFill>
                  <a:schemeClr val="accent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:102404220</a:t>
            </a:r>
            <a:endParaRPr lang="zh-TW" altLang="zh-TW" smtClean="0">
              <a:solidFill>
                <a:schemeClr val="accent1"/>
              </a:solidFill>
            </a:endParaRPr>
          </a:p>
          <a:p>
            <a:pPr algn="l"/>
            <a:r>
              <a:rPr lang="zh-TW" altLang="zh-TW" smtClean="0">
                <a:solidFill>
                  <a:schemeClr val="accent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姓名</a:t>
            </a:r>
            <a:r>
              <a:rPr lang="en-US" altLang="zh-TW" smtClean="0">
                <a:solidFill>
                  <a:schemeClr val="accent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zh-TW" altLang="zh-TW" smtClean="0">
                <a:solidFill>
                  <a:schemeClr val="accent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劉智旻</a:t>
            </a:r>
            <a:endParaRPr lang="zh-TW" altLang="zh-TW" smtClean="0">
              <a:solidFill>
                <a:schemeClr val="accent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11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896" y="313817"/>
            <a:ext cx="10515600" cy="25513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(2)</a:t>
            </a:r>
            <a:r>
              <a:rPr lang="zh-TW" altLang="zh-TW" dirty="0"/>
              <a:t>黑鮪魚文化觀光季</a:t>
            </a:r>
          </a:p>
          <a:p>
            <a:r>
              <a:rPr lang="zh-TW" altLang="zh-TW" dirty="0"/>
              <a:t>是本地知名的觀光活動，列名東港三寶的黑鮪魚，魚汛期約在每年的</a:t>
            </a:r>
            <a:r>
              <a:rPr lang="en-US" altLang="zh-TW" dirty="0"/>
              <a:t>4</a:t>
            </a:r>
            <a:r>
              <a:rPr lang="zh-TW" altLang="zh-TW" dirty="0"/>
              <a:t>月中旬到</a:t>
            </a:r>
            <a:r>
              <a:rPr lang="en-US" altLang="zh-TW" dirty="0"/>
              <a:t>6</a:t>
            </a:r>
            <a:r>
              <a:rPr lang="zh-TW" altLang="zh-TW" dirty="0"/>
              <a:t>月中旬，目前台灣的黑鮪魚漁獲量佔全世界第一。屏東縣政府特舉行盛大遊街活動及拍賣會，為“黑鮪魚文化觀光”季預先拉開序幕。</a:t>
            </a:r>
            <a:r>
              <a:rPr lang="en-US" altLang="zh-TW" dirty="0"/>
              <a:t> 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915">
            <a:off x="2129536" y="2572512"/>
            <a:ext cx="6563360" cy="36118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64406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832" y="277241"/>
            <a:ext cx="11865864" cy="3282823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(3)</a:t>
            </a:r>
            <a:r>
              <a:rPr lang="zh-TW" altLang="zh-TW" dirty="0"/>
              <a:t>東港迎王平安祭</a:t>
            </a:r>
          </a:p>
          <a:p>
            <a:r>
              <a:rPr lang="zh-TW" altLang="zh-TW" dirty="0"/>
              <a:t>每</a:t>
            </a:r>
            <a:r>
              <a:rPr lang="en-US" altLang="zh-TW" dirty="0"/>
              <a:t>3</a:t>
            </a:r>
            <a:r>
              <a:rPr lang="zh-TW" altLang="zh-TW" dirty="0"/>
              <a:t>年一次，農曆</a:t>
            </a:r>
            <a:r>
              <a:rPr lang="en-US" altLang="zh-TW" dirty="0"/>
              <a:t>9</a:t>
            </a:r>
            <a:r>
              <a:rPr lang="zh-TW" altLang="zh-TW" dirty="0"/>
              <a:t>月在東港鎮東隆宮舉辦。該活動擁有百年的歷史，將奉玉旨的千歲爺由海邊接上岸，經由數天的繞境，希望代天巡狩的千歲爺能將地方上的不凈鬼怪收服，同時接受東港民眾的香火祭祀，賜福予東港百姓。在平安祭典後，代天巡狩的千歲爺須回天庭繳旨，為了表示地方百姓對千歲爺的感激和虔誠，送走儀式絕對隆重、莊嚴，所以建造華麗王船做為千歲爺離開的交通工具。</a:t>
            </a:r>
            <a:r>
              <a:rPr lang="en-US" altLang="zh-TW" dirty="0"/>
              <a:t> 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"/>
          <a:stretch/>
        </p:blipFill>
        <p:spPr>
          <a:xfrm>
            <a:off x="1711452" y="2767584"/>
            <a:ext cx="8802624" cy="388467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2309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0936" y="301625"/>
            <a:ext cx="10515600" cy="2100199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(4)</a:t>
            </a:r>
            <a:r>
              <a:rPr lang="zh-TW" altLang="zh-TW" dirty="0" smtClean="0"/>
              <a:t>恆春半島藝術節</a:t>
            </a:r>
          </a:p>
          <a:p>
            <a:r>
              <a:rPr lang="zh-TW" altLang="zh-TW" dirty="0" smtClean="0"/>
              <a:t>於</a:t>
            </a:r>
            <a:r>
              <a:rPr lang="en-US" altLang="zh-TW" dirty="0" smtClean="0"/>
              <a:t>10</a:t>
            </a:r>
            <a:r>
              <a:rPr lang="zh-TW" altLang="zh-TW" dirty="0" smtClean="0"/>
              <a:t>月至翌年</a:t>
            </a:r>
            <a:r>
              <a:rPr lang="en-US" altLang="zh-TW" dirty="0" smtClean="0"/>
              <a:t>1</a:t>
            </a:r>
            <a:r>
              <a:rPr lang="zh-TW" altLang="zh-TW" dirty="0" smtClean="0"/>
              <a:t>月在恆春半島舉辦。整個活動由國內外知名藝術家進駐屏東開始，進行為期數周進行自由創作，藝術家們所創作的作品將逐日於特定的地點展出。除了讓一般人了解藝術創作時的神秘面紗外，對於有心的學習者，更是一個很好的學習機會。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2401824"/>
            <a:ext cx="11058144" cy="39380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17210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1">
                <a:lumMod val="20000"/>
                <a:lumOff val="80000"/>
              </a:schemeClr>
            </a:gs>
            <a:gs pos="77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35102"/>
            <a:ext cx="10515600" cy="1325563"/>
          </a:xfrm>
        </p:spPr>
        <p:txBody>
          <a:bodyPr/>
          <a:lstStyle/>
          <a:p>
            <a:r>
              <a:rPr lang="zh-TW" altLang="zh-TW" b="1" dirty="0"/>
              <a:t>前言</a:t>
            </a:r>
            <a:r>
              <a:rPr lang="en-US" altLang="zh-TW" b="1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279903"/>
            <a:ext cx="3112008" cy="3897059"/>
          </a:xfrm>
        </p:spPr>
        <p:txBody>
          <a:bodyPr/>
          <a:lstStyle/>
          <a:p>
            <a:r>
              <a:rPr lang="zh-TW" altLang="en-US" dirty="0" smtClean="0"/>
              <a:t>屏</a:t>
            </a:r>
            <a:r>
              <a:rPr lang="zh-TW" altLang="zh-TW" dirty="0" smtClean="0"/>
              <a:t>東</a:t>
            </a:r>
            <a:r>
              <a:rPr lang="zh-TW" altLang="zh-TW" dirty="0"/>
              <a:t>是台灣最南的縣，終年長夏，但因有季風的調節，氣候並不酷熱，素有“台灣的南洋”之稱。</a:t>
            </a:r>
          </a:p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60" y="1506473"/>
            <a:ext cx="6105144" cy="4077689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303174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5320" y="267589"/>
            <a:ext cx="10515600" cy="1325563"/>
          </a:xfrm>
        </p:spPr>
        <p:txBody>
          <a:bodyPr/>
          <a:lstStyle/>
          <a:p>
            <a:pPr lvl="0"/>
            <a:r>
              <a:rPr lang="zh-TW" altLang="en-US" b="1" dirty="0" smtClean="0"/>
              <a:t>一</a:t>
            </a:r>
            <a:r>
              <a:rPr lang="en-US" altLang="zh-TW" b="1" dirty="0" smtClean="0"/>
              <a:t>.</a:t>
            </a:r>
            <a:r>
              <a:rPr lang="zh-TW" altLang="en-US" b="1" dirty="0" smtClean="0"/>
              <a:t>  </a:t>
            </a:r>
            <a:r>
              <a:rPr lang="zh-TW" altLang="zh-TW" b="1" dirty="0" smtClean="0"/>
              <a:t>屏東</a:t>
            </a:r>
            <a:r>
              <a:rPr lang="zh-TW" altLang="zh-TW" b="1" dirty="0"/>
              <a:t>景點</a:t>
            </a:r>
            <a:r>
              <a:rPr lang="en-US" altLang="zh-TW" b="1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9516" y="1528192"/>
            <a:ext cx="4872228" cy="4860416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屏東</a:t>
            </a:r>
            <a:r>
              <a:rPr lang="zh-TW" altLang="zh-TW" dirty="0"/>
              <a:t>開發甚早，早期有魯凱、排灣及西拉雅等原住民族居住在此，接著又有閩、客移民前來拓墾，在不同時期留下了不同的足跡：佳冬蕭宅、屏東孔廟、萬金天主堂、舊好茶部落、恆春古城、鵝鑾鼻燈塔等，皆是著名的古跡。目前，閩南人多分佈在平原地帶，萬巒、佳冬、內埔等地為客家人聚集區，原住民則多分佈在東側的山區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02" y="120173"/>
            <a:ext cx="4754506" cy="6597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27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2712" y="435736"/>
            <a:ext cx="4818888" cy="6257671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親走一遭霧臺、三地門，欣賞原住民擅長的手工藝，或深入內埔、萬巒體會客家風情，或直驅東港、小琉球來趟水鄉之旅，都是不錯的旅遊選擇。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東部山區蘊藏著許多山林、瀑布美景，尤其林邊溪上游的來義鄉，更有</a:t>
            </a:r>
            <a:r>
              <a:rPr lang="en-US" altLang="zh-TW" dirty="0" smtClean="0"/>
              <a:t>"</a:t>
            </a:r>
            <a:r>
              <a:rPr lang="zh-TW" altLang="zh-TW" dirty="0" smtClean="0"/>
              <a:t>瀑布之鄉</a:t>
            </a:r>
            <a:r>
              <a:rPr lang="en-US" altLang="zh-TW" dirty="0" smtClean="0"/>
              <a:t>"</a:t>
            </a:r>
            <a:r>
              <a:rPr lang="zh-TW" altLang="zh-TW" dirty="0" smtClean="0"/>
              <a:t>美稱。座落在恆春半島東側的牡丹、旭海，則以亮麗的草原和遼闊的海景，嶄露頭角。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3"/>
          <a:stretch/>
        </p:blipFill>
        <p:spPr>
          <a:xfrm rot="21207132">
            <a:off x="5664708" y="856359"/>
            <a:ext cx="5715000" cy="54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矩形 7"/>
          <p:cNvSpPr/>
          <p:nvPr/>
        </p:nvSpPr>
        <p:spPr>
          <a:xfrm rot="18568418">
            <a:off x="10479473" y="-135201"/>
            <a:ext cx="670560" cy="2163233"/>
          </a:xfrm>
          <a:prstGeom prst="rect">
            <a:avLst/>
          </a:prstGeom>
          <a:pattFill prst="dashHorz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 rot="18079092">
            <a:off x="6051870" y="4855171"/>
            <a:ext cx="670560" cy="2414332"/>
          </a:xfrm>
          <a:prstGeom prst="rect">
            <a:avLst/>
          </a:prstGeom>
          <a:pattFill prst="dashHorz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3532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D9F0F1"/>
            </a:gs>
            <a:gs pos="52000">
              <a:srgbClr val="D9F0F1"/>
            </a:gs>
            <a:gs pos="83000">
              <a:srgbClr val="DBE1EF"/>
            </a:gs>
            <a:gs pos="100000">
              <a:srgbClr val="DBEAE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90104" y="353569"/>
            <a:ext cx="3758184" cy="5583936"/>
          </a:xfrm>
          <a:ln>
            <a:gradFill flip="none" rotWithShape="1">
              <a:gsLst>
                <a:gs pos="20000">
                  <a:schemeClr val="accent1">
                    <a:lumMod val="5000"/>
                    <a:lumOff val="95000"/>
                  </a:schemeClr>
                </a:gs>
                <a:gs pos="86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zh-TW" altLang="zh-TW" dirty="0" smtClean="0"/>
              <a:t>境內結合自然生態與觀光遊覽首推墾丁公園，除了擁有珍貴的生態資源外，耀眼的陽光、碧綠的海洋，令北部人羨慕不已；綿延的沙灘、五彩的珊瑚礁，更洋溢著南太平洋島嶼般的慵懶氣氛。加上每年</a:t>
            </a:r>
            <a:r>
              <a:rPr lang="en-US" altLang="zh-TW" dirty="0" smtClean="0"/>
              <a:t>10</a:t>
            </a:r>
            <a:r>
              <a:rPr lang="zh-TW" altLang="zh-TW" dirty="0" smtClean="0"/>
              <a:t>月於滿州、社頂過境的赤腹鷹、灰面鷲，或冬春二季避寒于龍鑾潭的雁鴨，讓墾丁更成了名聞遐邇的觀鳥聖地。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" y="0"/>
            <a:ext cx="5669965" cy="694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583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00" t="-18929" r="6400" b="11377"/>
          <a:stretch/>
        </p:blipFill>
        <p:spPr>
          <a:xfrm>
            <a:off x="5827776" y="2150970"/>
            <a:ext cx="4572000" cy="447629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二</a:t>
            </a:r>
            <a:r>
              <a:rPr lang="en-US" altLang="zh-TW" b="1" dirty="0"/>
              <a:t>. </a:t>
            </a:r>
            <a:r>
              <a:rPr lang="zh-TW" altLang="zh-TW" b="1" dirty="0"/>
              <a:t>屏東基本資訊</a:t>
            </a:r>
            <a:r>
              <a:rPr lang="en-US" altLang="zh-TW" b="1" dirty="0" smtClean="0"/>
              <a:t>: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" y="2367921"/>
            <a:ext cx="4689919" cy="4476299"/>
          </a:xfrm>
          <a:prstGeom prst="rect">
            <a:avLst/>
          </a:prstGeom>
          <a:effectLst>
            <a:softEdge rad="850900"/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23289"/>
            <a:ext cx="10515600" cy="2807335"/>
          </a:xfrm>
        </p:spPr>
        <p:txBody>
          <a:bodyPr>
            <a:normAutofit/>
          </a:bodyPr>
          <a:lstStyle/>
          <a:p>
            <a:r>
              <a:rPr lang="zh-TW" altLang="zh-TW" dirty="0"/>
              <a:t>位置：台灣最南端，是台灣西部最狹長的縣。</a:t>
            </a:r>
            <a:r>
              <a:rPr lang="en-US" altLang="zh-TW" dirty="0"/>
              <a:t> </a:t>
            </a:r>
            <a:br>
              <a:rPr lang="en-US" altLang="zh-TW" dirty="0"/>
            </a:br>
            <a:r>
              <a:rPr lang="zh-TW" altLang="zh-TW" dirty="0"/>
              <a:t>經緯度</a:t>
            </a:r>
            <a:r>
              <a:rPr lang="en-US" altLang="zh-TW" dirty="0"/>
              <a:t>: </a:t>
            </a:r>
            <a:r>
              <a:rPr lang="zh-TW" altLang="zh-TW" dirty="0"/>
              <a:t>北緯</a:t>
            </a:r>
            <a:r>
              <a:rPr lang="en-US" altLang="zh-TW" dirty="0"/>
              <a:t>120</a:t>
            </a:r>
            <a:r>
              <a:rPr lang="zh-TW" altLang="zh-TW" dirty="0"/>
              <a:t>度</a:t>
            </a:r>
            <a:r>
              <a:rPr lang="en-US" altLang="zh-TW" dirty="0"/>
              <a:t>36</a:t>
            </a:r>
            <a:r>
              <a:rPr lang="zh-TW" altLang="zh-TW" dirty="0"/>
              <a:t>分</a:t>
            </a:r>
            <a:r>
              <a:rPr lang="en-US" altLang="zh-TW" dirty="0"/>
              <a:t>0</a:t>
            </a:r>
            <a:r>
              <a:rPr lang="zh-TW" altLang="zh-TW" dirty="0"/>
              <a:t>秒，東經</a:t>
            </a:r>
            <a:r>
              <a:rPr lang="en-US" altLang="zh-TW" dirty="0"/>
              <a:t>22</a:t>
            </a:r>
            <a:r>
              <a:rPr lang="zh-TW" altLang="zh-TW" dirty="0"/>
              <a:t>度</a:t>
            </a:r>
            <a:r>
              <a:rPr lang="en-US" altLang="zh-TW" dirty="0"/>
              <a:t>31</a:t>
            </a:r>
            <a:r>
              <a:rPr lang="zh-TW" altLang="zh-TW" dirty="0"/>
              <a:t>分</a:t>
            </a:r>
            <a:r>
              <a:rPr lang="en-US" altLang="zh-TW" dirty="0"/>
              <a:t>0</a:t>
            </a:r>
            <a:r>
              <a:rPr lang="zh-TW" altLang="zh-TW" dirty="0"/>
              <a:t>秒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面積：</a:t>
            </a:r>
            <a:r>
              <a:rPr lang="en-US" altLang="zh-TW" dirty="0"/>
              <a:t>2,775.6003</a:t>
            </a:r>
            <a:r>
              <a:rPr lang="zh-TW" altLang="zh-TW" dirty="0" smtClean="0"/>
              <a:t>平方公</a:t>
            </a:r>
            <a:r>
              <a:rPr lang="zh-TW" altLang="en-US" dirty="0" smtClean="0"/>
              <a:t>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人口</a:t>
            </a:r>
            <a:r>
              <a:rPr lang="en-US" altLang="zh-TW" dirty="0"/>
              <a:t>: </a:t>
            </a:r>
            <a:r>
              <a:rPr lang="zh-TW" altLang="en-US" dirty="0" smtClean="0"/>
              <a:t>約 </a:t>
            </a:r>
            <a:r>
              <a:rPr lang="en-US" altLang="zh-TW" dirty="0" smtClean="0"/>
              <a:t>882,601</a:t>
            </a:r>
            <a:r>
              <a:rPr lang="zh-TW" altLang="zh-TW" dirty="0" smtClean="0"/>
              <a:t>人</a:t>
            </a:r>
            <a:r>
              <a:rPr lang="en-US" altLang="zh-TW" dirty="0"/>
              <a:t> </a:t>
            </a:r>
            <a:br>
              <a:rPr lang="en-US" altLang="zh-TW" dirty="0"/>
            </a:br>
            <a:r>
              <a:rPr lang="zh-TW" altLang="zh-TW" dirty="0"/>
              <a:t>語言：普通話、臺語（閩南話）、客語、魯凱語、阿美語、排灣語。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縣花：南美紫茉莉</a:t>
            </a:r>
            <a:r>
              <a:rPr lang="en-US" altLang="zh-TW" dirty="0"/>
              <a:t>    </a:t>
            </a:r>
            <a:r>
              <a:rPr lang="zh-TW" altLang="zh-TW" dirty="0"/>
              <a:t>縣樹：椰子樹</a:t>
            </a:r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552385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1">
                <a:lumMod val="5000"/>
                <a:lumOff val="9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3560064"/>
            <a:ext cx="10732516" cy="312493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三</a:t>
            </a:r>
            <a:r>
              <a:rPr lang="en-US" altLang="zh-TW" b="1" dirty="0" smtClean="0"/>
              <a:t>. </a:t>
            </a:r>
            <a:r>
              <a:rPr lang="zh-TW" altLang="zh-TW" b="1" dirty="0" smtClean="0"/>
              <a:t>屏東氣候</a:t>
            </a:r>
            <a:r>
              <a:rPr lang="en-US" altLang="zh-TW" b="1" dirty="0" smtClean="0"/>
              <a:t>: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0664" y="1027907"/>
            <a:ext cx="11122152" cy="3312446"/>
          </a:xfrm>
        </p:spPr>
        <p:txBody>
          <a:bodyPr>
            <a:normAutofit lnSpcReduction="10000"/>
          </a:bodyPr>
          <a:lstStyle/>
          <a:p>
            <a:r>
              <a:rPr lang="zh-TW" altLang="zh-TW" dirty="0" smtClean="0"/>
              <a:t>屏東</a:t>
            </a:r>
            <a:r>
              <a:rPr lang="zh-TW" altLang="zh-TW" dirty="0"/>
              <a:t>景觀豐富，全年都很適合旅行，且季節主題不同。</a:t>
            </a:r>
          </a:p>
          <a:p>
            <a:r>
              <a:rPr lang="zh-TW" altLang="zh-TW" dirty="0"/>
              <a:t>春季是節慶和美食的季節</a:t>
            </a:r>
            <a:r>
              <a:rPr lang="zh-TW" altLang="zh-TW" dirty="0" smtClean="0"/>
              <a:t>，</a:t>
            </a:r>
            <a:r>
              <a:rPr lang="zh-TW" altLang="zh-TW" dirty="0"/>
              <a:t>著名的“春天吶喊”</a:t>
            </a:r>
            <a:r>
              <a:rPr lang="zh-TW" altLang="zh-TW" dirty="0" smtClean="0"/>
              <a:t>音樂會於</a:t>
            </a:r>
            <a:r>
              <a:rPr lang="zh-TW" altLang="zh-TW" dirty="0"/>
              <a:t>墾丁沙灘上，面對大海，暢快</a:t>
            </a:r>
            <a:r>
              <a:rPr lang="zh-TW" altLang="zh-TW" dirty="0" smtClean="0"/>
              <a:t>開場</a:t>
            </a:r>
            <a:r>
              <a:rPr lang="zh-TW" altLang="en-US" dirty="0"/>
              <a:t>，</a:t>
            </a:r>
            <a:r>
              <a:rPr lang="zh-TW" altLang="en-US" dirty="0" smtClean="0"/>
              <a:t>和</a:t>
            </a:r>
            <a:r>
              <a:rPr lang="zh-TW" altLang="zh-TW" dirty="0" smtClean="0"/>
              <a:t>飛魚</a:t>
            </a:r>
            <a:r>
              <a:rPr lang="zh-TW" altLang="zh-TW" dirty="0"/>
              <a:t>的盛產</a:t>
            </a:r>
            <a:r>
              <a:rPr lang="zh-TW" altLang="zh-TW" dirty="0" smtClean="0"/>
              <a:t>期</a:t>
            </a:r>
            <a:r>
              <a:rPr lang="zh-TW" altLang="en-US" dirty="0"/>
              <a:t>、</a:t>
            </a:r>
            <a:r>
              <a:rPr lang="zh-TW" altLang="zh-TW" dirty="0" smtClean="0"/>
              <a:t>東港</a:t>
            </a:r>
            <a:r>
              <a:rPr lang="zh-TW" altLang="zh-TW" dirty="0"/>
              <a:t>盛大的黑鮪魚季</a:t>
            </a:r>
            <a:r>
              <a:rPr lang="zh-TW" altLang="zh-TW" dirty="0" smtClean="0"/>
              <a:t>，正是</a:t>
            </a:r>
            <a:r>
              <a:rPr lang="zh-TW" altLang="zh-TW" dirty="0"/>
              <a:t>品嘗海鮮的好</a:t>
            </a:r>
            <a:r>
              <a:rPr lang="zh-TW" altLang="zh-TW" dirty="0" smtClean="0"/>
              <a:t>時</a:t>
            </a:r>
            <a:r>
              <a:rPr lang="zh-TW" altLang="en-US" dirty="0" smtClean="0"/>
              <a:t>機</a:t>
            </a:r>
            <a:r>
              <a:rPr lang="zh-TW" altLang="zh-TW" dirty="0" smtClean="0"/>
              <a:t>。夏季</a:t>
            </a:r>
            <a:r>
              <a:rPr lang="zh-TW" altLang="zh-TW" dirty="0"/>
              <a:t>可在墾丁、小琉球、南灣等充滿熱帶風情的海濱享受沙灘嘉</a:t>
            </a:r>
            <a:r>
              <a:rPr lang="zh-TW" altLang="zh-TW" dirty="0" smtClean="0"/>
              <a:t>年華</a:t>
            </a:r>
            <a:r>
              <a:rPr lang="zh-TW" altLang="en-US" dirty="0" smtClean="0"/>
              <a:t>，</a:t>
            </a:r>
            <a:r>
              <a:rPr lang="zh-TW" altLang="zh-TW" dirty="0" smtClean="0"/>
              <a:t>還</a:t>
            </a:r>
            <a:r>
              <a:rPr lang="zh-TW" altLang="en-US" dirty="0" smtClean="0"/>
              <a:t>有</a:t>
            </a:r>
            <a:r>
              <a:rPr lang="zh-TW" altLang="zh-TW" dirty="0" smtClean="0"/>
              <a:t>海洋</a:t>
            </a:r>
            <a:r>
              <a:rPr lang="zh-TW" altLang="zh-TW" dirty="0"/>
              <a:t>運動嘉年華。秋冬的屏東則各路候鳥過境，可觀賞到壯觀的候鳥聚集的</a:t>
            </a:r>
            <a:r>
              <a:rPr lang="zh-TW" altLang="zh-TW" dirty="0" smtClean="0"/>
              <a:t>景象</a:t>
            </a:r>
            <a:r>
              <a:rPr lang="zh-TW" altLang="en-US" dirty="0"/>
              <a:t>，</a:t>
            </a:r>
            <a:r>
              <a:rPr lang="zh-TW" altLang="zh-TW" dirty="0" smtClean="0"/>
              <a:t>可見</a:t>
            </a:r>
            <a:r>
              <a:rPr lang="zh-TW" altLang="zh-TW" dirty="0"/>
              <a:t>紅尾伯勞、赤腹鷹和灰面鷲大量過境世界級的自然生態景觀，</a:t>
            </a:r>
            <a:r>
              <a:rPr lang="zh-TW" altLang="zh-TW" dirty="0" smtClean="0"/>
              <a:t>而</a:t>
            </a:r>
            <a:r>
              <a:rPr lang="zh-TW" altLang="en-US" dirty="0"/>
              <a:t>冬季</a:t>
            </a:r>
            <a:r>
              <a:rPr lang="zh-TW" altLang="zh-TW" dirty="0" smtClean="0"/>
              <a:t>則</a:t>
            </a:r>
            <a:r>
              <a:rPr lang="zh-TW" altLang="zh-TW" dirty="0"/>
              <a:t>可觀賞鷺鷥群及水鳥進駐龍鑾潭渡冬。此外，恆春半島藝術節則從</a:t>
            </a:r>
            <a:r>
              <a:rPr lang="en-US" altLang="zh-TW" dirty="0"/>
              <a:t>10</a:t>
            </a:r>
            <a:r>
              <a:rPr lang="zh-TW" altLang="zh-TW" dirty="0"/>
              <a:t>月一直舉辦到來年的</a:t>
            </a:r>
            <a:r>
              <a:rPr lang="en-US" altLang="zh-TW" dirty="0"/>
              <a:t>1</a:t>
            </a:r>
            <a:r>
              <a:rPr lang="zh-TW" altLang="zh-TW" dirty="0"/>
              <a:t>月。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3806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83771"/>
            <a:ext cx="10515600" cy="1325563"/>
          </a:xfrm>
        </p:spPr>
        <p:txBody>
          <a:bodyPr/>
          <a:lstStyle/>
          <a:p>
            <a:r>
              <a:rPr lang="zh-TW" altLang="zh-TW" b="1" dirty="0" smtClean="0"/>
              <a:t>四</a:t>
            </a:r>
            <a:r>
              <a:rPr lang="en-US" altLang="zh-TW" b="1" dirty="0" smtClean="0"/>
              <a:t>. </a:t>
            </a:r>
            <a:r>
              <a:rPr lang="zh-TW" altLang="zh-TW" b="1" dirty="0" smtClean="0"/>
              <a:t>屏東交通</a:t>
            </a:r>
            <a:r>
              <a:rPr lang="en-US" altLang="zh-TW" b="1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dirty="0"/>
              <a:t>航空</a:t>
            </a:r>
            <a:r>
              <a:rPr lang="en-US" altLang="zh-TW" dirty="0"/>
              <a:t>: </a:t>
            </a:r>
            <a:r>
              <a:rPr lang="zh-TW" altLang="zh-TW" dirty="0" smtClean="0"/>
              <a:t>大部分遊客取道</a:t>
            </a:r>
            <a:r>
              <a:rPr lang="zh-TW" altLang="zh-TW" dirty="0"/>
              <a:t>高雄小港機場，再轉搭高雄客運進入屏東縣。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鐵路</a:t>
            </a:r>
            <a:r>
              <a:rPr lang="en-US" altLang="zh-TW" dirty="0"/>
              <a:t>: </a:t>
            </a:r>
            <a:r>
              <a:rPr lang="zh-TW" altLang="zh-TW" dirty="0"/>
              <a:t>縱貫、南回鐵路穿過境內，沿途共有</a:t>
            </a:r>
            <a:r>
              <a:rPr lang="en-US" altLang="zh-TW" dirty="0"/>
              <a:t>17</a:t>
            </a:r>
            <a:r>
              <a:rPr lang="zh-TW" altLang="zh-TW" dirty="0"/>
              <a:t>個停靠站，其中屏東站為縱貫線終點站，最為</a:t>
            </a:r>
            <a:r>
              <a:rPr lang="zh-TW" altLang="zh-TW" dirty="0" smtClean="0"/>
              <a:t>方便</a:t>
            </a:r>
            <a:r>
              <a:rPr lang="zh-TW" altLang="en-US" dirty="0" smtClean="0"/>
              <a:t>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 smtClean="0"/>
              <a:t>從</a:t>
            </a:r>
            <a:r>
              <a:rPr lang="zh-TW" altLang="zh-TW" dirty="0"/>
              <a:t>台北、南、高雄均有臺汽客運直達屏東市，其中以高雄站班車最多，並有車直驅潮州、枋寮、恒春、墾丁。屏東客運總站位在屏東火車站前，為全縣的交通中心，有班車可通達境內大多數和鄉鎮；而恆春是恆春半島的交通中心，由此可搭高雄、屏東客運前往台灣尾的各風景點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947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3359 0.09676 L 0 3.7037E-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4838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1"/>
            </a:gs>
            <a:gs pos="86000">
              <a:schemeClr val="accent1">
                <a:lumMod val="60000"/>
                <a:lumOff val="40000"/>
              </a:schemeClr>
            </a:gs>
            <a:gs pos="4000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3"/>
          <a:stretch/>
        </p:blipFill>
        <p:spPr>
          <a:xfrm>
            <a:off x="4596384" y="1358646"/>
            <a:ext cx="7717536" cy="46885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4489704" cy="4351338"/>
          </a:xfrm>
        </p:spPr>
        <p:txBody>
          <a:bodyPr/>
          <a:lstStyle/>
          <a:p>
            <a:r>
              <a:rPr lang="en-US" altLang="zh-TW" dirty="0" smtClean="0"/>
              <a:t>(1)</a:t>
            </a:r>
            <a:r>
              <a:rPr lang="zh-TW" altLang="zh-TW" dirty="0" smtClean="0"/>
              <a:t>春天吶喊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號稱是台灣地下音樂嘉年華的“春天吶喊</a:t>
            </a:r>
            <a:r>
              <a:rPr lang="en-US" altLang="zh-TW" dirty="0" smtClean="0"/>
              <a:t>Spring Scream</a:t>
            </a:r>
            <a:r>
              <a:rPr lang="zh-TW" altLang="zh-TW" dirty="0" smtClean="0"/>
              <a:t>”，由來自全球數百個地下樂團輪番競秀，進行馬拉松式接力演唱。每年</a:t>
            </a:r>
            <a:r>
              <a:rPr lang="en-US" altLang="zh-TW" dirty="0" smtClean="0"/>
              <a:t>4</a:t>
            </a:r>
            <a:r>
              <a:rPr lang="zh-TW" altLang="zh-TW" dirty="0" smtClean="0"/>
              <a:t>月初都在墾丁舉行。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五</a:t>
            </a:r>
            <a:r>
              <a:rPr lang="en-US" altLang="zh-TW" b="1" dirty="0" smtClean="0"/>
              <a:t>.</a:t>
            </a:r>
            <a:r>
              <a:rPr lang="zh-TW" altLang="zh-TW" b="1" dirty="0" smtClean="0"/>
              <a:t>屏東節慶活動</a:t>
            </a:r>
            <a:r>
              <a:rPr lang="en-US" altLang="zh-TW" b="1" dirty="0" smtClean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519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720</Words>
  <Application>Microsoft Office PowerPoint</Application>
  <PresentationFormat>寬螢幕</PresentationFormat>
  <Paragraphs>26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Times New Roman</vt:lpstr>
      <vt:lpstr>Office 佈景主題</vt:lpstr>
      <vt:lpstr>國境之南--屏東簡介</vt:lpstr>
      <vt:lpstr>前言:</vt:lpstr>
      <vt:lpstr>一.  屏東景點:</vt:lpstr>
      <vt:lpstr>PowerPoint 簡報</vt:lpstr>
      <vt:lpstr>PowerPoint 簡報</vt:lpstr>
      <vt:lpstr>二. 屏東基本資訊:</vt:lpstr>
      <vt:lpstr>三. 屏東氣候: </vt:lpstr>
      <vt:lpstr>四. 屏東交通:</vt:lpstr>
      <vt:lpstr>五.屏東節慶活動: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國境之南--屏東簡介</dc:title>
  <dc:creator>劉智旻</dc:creator>
  <cp:lastModifiedBy>劉智旻</cp:lastModifiedBy>
  <cp:revision>15</cp:revision>
  <dcterms:created xsi:type="dcterms:W3CDTF">2013-09-25T15:02:23Z</dcterms:created>
  <dcterms:modified xsi:type="dcterms:W3CDTF">2013-09-25T16:39:53Z</dcterms:modified>
</cp:coreProperties>
</file>