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70" r:id="rId3"/>
    <p:sldId id="257" r:id="rId4"/>
    <p:sldId id="26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25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1983A6-CB7D-4018-B833-B22946A956EB}" type="doc">
      <dgm:prSet loTypeId="urn:microsoft.com/office/officeart/2011/layout/HexagonRadial" loCatId="officeon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5A2E657C-F6D5-46B4-B87D-CB1243DE24F8}">
      <dgm:prSet phldrT="[文字]"/>
      <dgm:spPr/>
      <dgm:t>
        <a:bodyPr/>
        <a:lstStyle/>
        <a:p>
          <a:r>
            <a:rPr lang="zh-TW" altLang="en-US" dirty="0" smtClean="0"/>
            <a:t>未來四年學習規劃</a:t>
          </a:r>
          <a:endParaRPr lang="zh-TW" altLang="en-US" dirty="0"/>
        </a:p>
      </dgm:t>
    </dgm:pt>
    <dgm:pt modelId="{3227E429-BEF3-4894-961F-52942AE61F76}" type="parTrans" cxnId="{04F883FA-3B02-4440-9BBE-6E3E1B7ABFA6}">
      <dgm:prSet/>
      <dgm:spPr/>
      <dgm:t>
        <a:bodyPr/>
        <a:lstStyle/>
        <a:p>
          <a:endParaRPr lang="zh-TW" altLang="en-US"/>
        </a:p>
      </dgm:t>
    </dgm:pt>
    <dgm:pt modelId="{84601CD1-73FB-4D46-808E-1AC1D798350E}" type="sibTrans" cxnId="{04F883FA-3B02-4440-9BBE-6E3E1B7ABFA6}">
      <dgm:prSet/>
      <dgm:spPr/>
      <dgm:t>
        <a:bodyPr/>
        <a:lstStyle/>
        <a:p>
          <a:endParaRPr lang="zh-TW" altLang="en-US"/>
        </a:p>
      </dgm:t>
    </dgm:pt>
    <dgm:pt modelId="{6D4C0272-3D20-460C-96D6-8A5A5BD6793D}">
      <dgm:prSet phldrT="[文字]"/>
      <dgm:spPr/>
      <dgm:t>
        <a:bodyPr/>
        <a:lstStyle/>
        <a:p>
          <a:r>
            <a:rPr lang="zh-TW" altLang="en-US" dirty="0" smtClean="0"/>
            <a:t>大一階段</a:t>
          </a:r>
          <a:endParaRPr lang="zh-TW" altLang="en-US" dirty="0"/>
        </a:p>
      </dgm:t>
    </dgm:pt>
    <dgm:pt modelId="{CD7F3E0C-C38E-41C2-A5F4-453B76759373}" type="parTrans" cxnId="{14105D73-A331-49F5-8D85-FBACB413CBE8}">
      <dgm:prSet/>
      <dgm:spPr/>
      <dgm:t>
        <a:bodyPr/>
        <a:lstStyle/>
        <a:p>
          <a:endParaRPr lang="zh-TW" altLang="en-US"/>
        </a:p>
      </dgm:t>
    </dgm:pt>
    <dgm:pt modelId="{8E07C4CA-B12A-483E-83DC-C9A5D61C4594}" type="sibTrans" cxnId="{14105D73-A331-49F5-8D85-FBACB413CBE8}">
      <dgm:prSet/>
      <dgm:spPr/>
      <dgm:t>
        <a:bodyPr/>
        <a:lstStyle/>
        <a:p>
          <a:endParaRPr lang="zh-TW" altLang="en-US"/>
        </a:p>
      </dgm:t>
    </dgm:pt>
    <dgm:pt modelId="{8C2D89E2-4230-491D-A169-37F27323BE9D}">
      <dgm:prSet phldrT="[文字]"/>
      <dgm:spPr/>
      <dgm:t>
        <a:bodyPr/>
        <a:lstStyle/>
        <a:p>
          <a:r>
            <a:rPr lang="zh-TW" altLang="en-US" dirty="0" smtClean="0"/>
            <a:t>大二階段</a:t>
          </a:r>
          <a:endParaRPr lang="zh-TW" altLang="en-US" dirty="0"/>
        </a:p>
      </dgm:t>
    </dgm:pt>
    <dgm:pt modelId="{ABFE5C80-5D7A-4077-AF10-45BCFD6B6356}" type="parTrans" cxnId="{757935D5-5362-438C-B688-66196B662D0C}">
      <dgm:prSet/>
      <dgm:spPr/>
      <dgm:t>
        <a:bodyPr/>
        <a:lstStyle/>
        <a:p>
          <a:endParaRPr lang="zh-TW" altLang="en-US"/>
        </a:p>
      </dgm:t>
    </dgm:pt>
    <dgm:pt modelId="{8FB64C5A-7695-4F77-AB26-6B2E56296CA2}" type="sibTrans" cxnId="{757935D5-5362-438C-B688-66196B662D0C}">
      <dgm:prSet/>
      <dgm:spPr/>
      <dgm:t>
        <a:bodyPr/>
        <a:lstStyle/>
        <a:p>
          <a:endParaRPr lang="zh-TW" altLang="en-US"/>
        </a:p>
      </dgm:t>
    </dgm:pt>
    <dgm:pt modelId="{4B961252-F9A2-4C13-9C55-995DA2892B0D}">
      <dgm:prSet phldrT="[文字]"/>
      <dgm:spPr/>
      <dgm:t>
        <a:bodyPr/>
        <a:lstStyle/>
        <a:p>
          <a:r>
            <a:rPr lang="zh-TW" altLang="en-US" dirty="0" smtClean="0"/>
            <a:t>大三階段</a:t>
          </a:r>
          <a:endParaRPr lang="zh-TW" altLang="en-US" dirty="0"/>
        </a:p>
      </dgm:t>
    </dgm:pt>
    <dgm:pt modelId="{83997C4B-AA0B-4331-933A-9A03A0123EA2}" type="parTrans" cxnId="{E6935A08-2177-46B0-8D49-B62EBAA3EBD7}">
      <dgm:prSet/>
      <dgm:spPr/>
      <dgm:t>
        <a:bodyPr/>
        <a:lstStyle/>
        <a:p>
          <a:endParaRPr lang="zh-TW" altLang="en-US"/>
        </a:p>
      </dgm:t>
    </dgm:pt>
    <dgm:pt modelId="{2A5BE4BE-3A8A-4F1A-97DF-DB8B1193C0DE}" type="sibTrans" cxnId="{E6935A08-2177-46B0-8D49-B62EBAA3EBD7}">
      <dgm:prSet/>
      <dgm:spPr/>
      <dgm:t>
        <a:bodyPr/>
        <a:lstStyle/>
        <a:p>
          <a:endParaRPr lang="zh-TW" altLang="en-US"/>
        </a:p>
      </dgm:t>
    </dgm:pt>
    <dgm:pt modelId="{E8037307-93C1-40B0-BC4E-307E05E6082A}">
      <dgm:prSet phldrT="[文字]"/>
      <dgm:spPr/>
      <dgm:t>
        <a:bodyPr/>
        <a:lstStyle/>
        <a:p>
          <a:r>
            <a:rPr lang="zh-TW" altLang="en-US" dirty="0" smtClean="0"/>
            <a:t>大四階段</a:t>
          </a:r>
          <a:endParaRPr lang="zh-TW" altLang="en-US" dirty="0"/>
        </a:p>
      </dgm:t>
    </dgm:pt>
    <dgm:pt modelId="{997B73CE-A143-4CEA-942F-FD90A17482A5}" type="parTrans" cxnId="{CCFAF376-7C2B-4ACB-AE87-3831EBB9C0CA}">
      <dgm:prSet/>
      <dgm:spPr/>
      <dgm:t>
        <a:bodyPr/>
        <a:lstStyle/>
        <a:p>
          <a:endParaRPr lang="zh-TW" altLang="en-US"/>
        </a:p>
      </dgm:t>
    </dgm:pt>
    <dgm:pt modelId="{C93D770E-9113-4C4D-AA1E-35FD17D05515}" type="sibTrans" cxnId="{CCFAF376-7C2B-4ACB-AE87-3831EBB9C0CA}">
      <dgm:prSet/>
      <dgm:spPr/>
      <dgm:t>
        <a:bodyPr/>
        <a:lstStyle/>
        <a:p>
          <a:endParaRPr lang="zh-TW" altLang="en-US"/>
        </a:p>
      </dgm:t>
    </dgm:pt>
    <dgm:pt modelId="{DF71C885-3B4C-48A4-B857-370ECEE45F26}">
      <dgm:prSet phldrT="[文字]"/>
      <dgm:spPr/>
      <dgm:t>
        <a:bodyPr/>
        <a:lstStyle/>
        <a:p>
          <a:r>
            <a:rPr lang="zh-TW" altLang="en-US" dirty="0" smtClean="0"/>
            <a:t>實踐方法</a:t>
          </a:r>
          <a:endParaRPr lang="zh-TW" altLang="en-US" dirty="0"/>
        </a:p>
      </dgm:t>
    </dgm:pt>
    <dgm:pt modelId="{C116230F-B6AE-4A08-8C87-58D0DDE11481}" type="parTrans" cxnId="{128CA325-5EAE-47AB-9B4E-6755373B38E7}">
      <dgm:prSet/>
      <dgm:spPr/>
      <dgm:t>
        <a:bodyPr/>
        <a:lstStyle/>
        <a:p>
          <a:endParaRPr lang="zh-TW" altLang="en-US"/>
        </a:p>
      </dgm:t>
    </dgm:pt>
    <dgm:pt modelId="{7F2A9D88-E98E-4A85-BED4-516BECFA8793}" type="sibTrans" cxnId="{128CA325-5EAE-47AB-9B4E-6755373B38E7}">
      <dgm:prSet/>
      <dgm:spPr/>
      <dgm:t>
        <a:bodyPr/>
        <a:lstStyle/>
        <a:p>
          <a:endParaRPr lang="zh-TW" altLang="en-US"/>
        </a:p>
      </dgm:t>
    </dgm:pt>
    <dgm:pt modelId="{8E41898E-2DC7-44A0-B3AF-A20C44AC6118}">
      <dgm:prSet phldrT="[文字]"/>
      <dgm:spPr/>
      <dgm:t>
        <a:bodyPr/>
        <a:lstStyle/>
        <a:p>
          <a:r>
            <a:rPr lang="zh-TW" altLang="en-US" dirty="0" smtClean="0"/>
            <a:t>人工記帳與會計師</a:t>
          </a:r>
          <a:endParaRPr lang="zh-TW" altLang="en-US" dirty="0"/>
        </a:p>
      </dgm:t>
    </dgm:pt>
    <dgm:pt modelId="{9E405535-32F8-4D36-9461-D1342D8D9B25}" type="parTrans" cxnId="{7E832D7F-D733-4934-ACAC-D86947CE6AA2}">
      <dgm:prSet/>
      <dgm:spPr/>
      <dgm:t>
        <a:bodyPr/>
        <a:lstStyle/>
        <a:p>
          <a:endParaRPr lang="zh-TW" altLang="en-US"/>
        </a:p>
      </dgm:t>
    </dgm:pt>
    <dgm:pt modelId="{CCB1D07A-D36F-472C-99A0-64DA75405AEA}" type="sibTrans" cxnId="{7E832D7F-D733-4934-ACAC-D86947CE6AA2}">
      <dgm:prSet/>
      <dgm:spPr/>
      <dgm:t>
        <a:bodyPr/>
        <a:lstStyle/>
        <a:p>
          <a:endParaRPr lang="zh-TW" altLang="en-US"/>
        </a:p>
      </dgm:t>
    </dgm:pt>
    <dgm:pt modelId="{9528F78A-CF93-4518-BA57-A8E41387CA64}" type="pres">
      <dgm:prSet presAssocID="{DA1983A6-CB7D-4018-B833-B22946A956EB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zh-TW" altLang="en-US"/>
        </a:p>
      </dgm:t>
    </dgm:pt>
    <dgm:pt modelId="{65D29ECC-E8BD-4063-8F31-4A3FE49B31A1}" type="pres">
      <dgm:prSet presAssocID="{5A2E657C-F6D5-46B4-B87D-CB1243DE24F8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zh-TW" altLang="en-US"/>
        </a:p>
      </dgm:t>
    </dgm:pt>
    <dgm:pt modelId="{2952CCE6-124F-4459-894A-C3228CA9DB08}" type="pres">
      <dgm:prSet presAssocID="{6D4C0272-3D20-460C-96D6-8A5A5BD6793D}" presName="Accent1" presStyleCnt="0"/>
      <dgm:spPr/>
    </dgm:pt>
    <dgm:pt modelId="{DA897FC5-71B1-47DF-9801-DFFC00C56019}" type="pres">
      <dgm:prSet presAssocID="{6D4C0272-3D20-460C-96D6-8A5A5BD6793D}" presName="Accent" presStyleLbl="bgShp" presStyleIdx="0" presStyleCnt="6"/>
      <dgm:spPr/>
    </dgm:pt>
    <dgm:pt modelId="{753B83D4-0181-4227-B73B-FD1A613BDB87}" type="pres">
      <dgm:prSet presAssocID="{6D4C0272-3D20-460C-96D6-8A5A5BD6793D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F56BC0F-0CD7-47EB-888C-CA09CA17653F}" type="pres">
      <dgm:prSet presAssocID="{8C2D89E2-4230-491D-A169-37F27323BE9D}" presName="Accent2" presStyleCnt="0"/>
      <dgm:spPr/>
    </dgm:pt>
    <dgm:pt modelId="{6CC1FE91-6415-4693-BFF1-CBADDEF03214}" type="pres">
      <dgm:prSet presAssocID="{8C2D89E2-4230-491D-A169-37F27323BE9D}" presName="Accent" presStyleLbl="bgShp" presStyleIdx="1" presStyleCnt="6"/>
      <dgm:spPr/>
    </dgm:pt>
    <dgm:pt modelId="{FFB2C6AE-CBB3-4281-909A-551EF5BFA0A0}" type="pres">
      <dgm:prSet presAssocID="{8C2D89E2-4230-491D-A169-37F27323BE9D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94A0B0D-CD83-4295-B27F-C848D34F815D}" type="pres">
      <dgm:prSet presAssocID="{4B961252-F9A2-4C13-9C55-995DA2892B0D}" presName="Accent3" presStyleCnt="0"/>
      <dgm:spPr/>
    </dgm:pt>
    <dgm:pt modelId="{DF595EFC-4D41-4E25-A6EC-2246D975A090}" type="pres">
      <dgm:prSet presAssocID="{4B961252-F9A2-4C13-9C55-995DA2892B0D}" presName="Accent" presStyleLbl="bgShp" presStyleIdx="2" presStyleCnt="6"/>
      <dgm:spPr/>
    </dgm:pt>
    <dgm:pt modelId="{9083D343-3256-43CE-B7A6-A08D8A899285}" type="pres">
      <dgm:prSet presAssocID="{4B961252-F9A2-4C13-9C55-995DA2892B0D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E9F97AE-A028-4225-8009-F6FB39ECC622}" type="pres">
      <dgm:prSet presAssocID="{E8037307-93C1-40B0-BC4E-307E05E6082A}" presName="Accent4" presStyleCnt="0"/>
      <dgm:spPr/>
    </dgm:pt>
    <dgm:pt modelId="{01719F0C-E948-4768-9C3A-D0A03E798546}" type="pres">
      <dgm:prSet presAssocID="{E8037307-93C1-40B0-BC4E-307E05E6082A}" presName="Accent" presStyleLbl="bgShp" presStyleIdx="3" presStyleCnt="6"/>
      <dgm:spPr/>
    </dgm:pt>
    <dgm:pt modelId="{AE6C127B-27CA-4A20-AFF7-DD1F2C1220BF}" type="pres">
      <dgm:prSet presAssocID="{E8037307-93C1-40B0-BC4E-307E05E6082A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BAE0C43-034D-4396-B6C8-010C05413003}" type="pres">
      <dgm:prSet presAssocID="{DF71C885-3B4C-48A4-B857-370ECEE45F26}" presName="Accent5" presStyleCnt="0"/>
      <dgm:spPr/>
    </dgm:pt>
    <dgm:pt modelId="{28652029-666B-4302-8CFA-20E3C9F4B9FB}" type="pres">
      <dgm:prSet presAssocID="{DF71C885-3B4C-48A4-B857-370ECEE45F26}" presName="Accent" presStyleLbl="bgShp" presStyleIdx="4" presStyleCnt="6"/>
      <dgm:spPr/>
    </dgm:pt>
    <dgm:pt modelId="{D353588A-B2C2-47D2-B626-6F9E34844D95}" type="pres">
      <dgm:prSet presAssocID="{DF71C885-3B4C-48A4-B857-370ECEE45F26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1202786-9077-4BB1-A2C9-C553BAAB67E7}" type="pres">
      <dgm:prSet presAssocID="{8E41898E-2DC7-44A0-B3AF-A20C44AC6118}" presName="Accent6" presStyleCnt="0"/>
      <dgm:spPr/>
    </dgm:pt>
    <dgm:pt modelId="{5D28A1A1-4A87-4FE5-87DA-6B1AF107ABCF}" type="pres">
      <dgm:prSet presAssocID="{8E41898E-2DC7-44A0-B3AF-A20C44AC6118}" presName="Accent" presStyleLbl="bgShp" presStyleIdx="5" presStyleCnt="6"/>
      <dgm:spPr/>
    </dgm:pt>
    <dgm:pt modelId="{6D0BBD25-0205-4B40-BAD8-23CB2F62F3EB}" type="pres">
      <dgm:prSet presAssocID="{8E41898E-2DC7-44A0-B3AF-A20C44AC6118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CCFAF376-7C2B-4ACB-AE87-3831EBB9C0CA}" srcId="{5A2E657C-F6D5-46B4-B87D-CB1243DE24F8}" destId="{E8037307-93C1-40B0-BC4E-307E05E6082A}" srcOrd="3" destOrd="0" parTransId="{997B73CE-A143-4CEA-942F-FD90A17482A5}" sibTransId="{C93D770E-9113-4C4D-AA1E-35FD17D05515}"/>
    <dgm:cxn modelId="{9ADCDC83-16D3-41F1-9A5D-F4A98CCE70CE}" type="presOf" srcId="{E8037307-93C1-40B0-BC4E-307E05E6082A}" destId="{AE6C127B-27CA-4A20-AFF7-DD1F2C1220BF}" srcOrd="0" destOrd="0" presId="urn:microsoft.com/office/officeart/2011/layout/HexagonRadial"/>
    <dgm:cxn modelId="{B3AF1C59-CB81-4349-80CF-2FF6611A804F}" type="presOf" srcId="{5A2E657C-F6D5-46B4-B87D-CB1243DE24F8}" destId="{65D29ECC-E8BD-4063-8F31-4A3FE49B31A1}" srcOrd="0" destOrd="0" presId="urn:microsoft.com/office/officeart/2011/layout/HexagonRadial"/>
    <dgm:cxn modelId="{128CA325-5EAE-47AB-9B4E-6755373B38E7}" srcId="{5A2E657C-F6D5-46B4-B87D-CB1243DE24F8}" destId="{DF71C885-3B4C-48A4-B857-370ECEE45F26}" srcOrd="4" destOrd="0" parTransId="{C116230F-B6AE-4A08-8C87-58D0DDE11481}" sibTransId="{7F2A9D88-E98E-4A85-BED4-516BECFA8793}"/>
    <dgm:cxn modelId="{F801D4A1-2B50-463A-849A-28EF43415C0C}" type="presOf" srcId="{8C2D89E2-4230-491D-A169-37F27323BE9D}" destId="{FFB2C6AE-CBB3-4281-909A-551EF5BFA0A0}" srcOrd="0" destOrd="0" presId="urn:microsoft.com/office/officeart/2011/layout/HexagonRadial"/>
    <dgm:cxn modelId="{04F883FA-3B02-4440-9BBE-6E3E1B7ABFA6}" srcId="{DA1983A6-CB7D-4018-B833-B22946A956EB}" destId="{5A2E657C-F6D5-46B4-B87D-CB1243DE24F8}" srcOrd="0" destOrd="0" parTransId="{3227E429-BEF3-4894-961F-52942AE61F76}" sibTransId="{84601CD1-73FB-4D46-808E-1AC1D798350E}"/>
    <dgm:cxn modelId="{7C34772B-2560-4DF3-B8CD-8080BEE6B95A}" type="presOf" srcId="{6D4C0272-3D20-460C-96D6-8A5A5BD6793D}" destId="{753B83D4-0181-4227-B73B-FD1A613BDB87}" srcOrd="0" destOrd="0" presId="urn:microsoft.com/office/officeart/2011/layout/HexagonRadial"/>
    <dgm:cxn modelId="{9D604CA8-EF19-4BD5-8CB7-DB3D2F2CF444}" type="presOf" srcId="{DA1983A6-CB7D-4018-B833-B22946A956EB}" destId="{9528F78A-CF93-4518-BA57-A8E41387CA64}" srcOrd="0" destOrd="0" presId="urn:microsoft.com/office/officeart/2011/layout/HexagonRadial"/>
    <dgm:cxn modelId="{757935D5-5362-438C-B688-66196B662D0C}" srcId="{5A2E657C-F6D5-46B4-B87D-CB1243DE24F8}" destId="{8C2D89E2-4230-491D-A169-37F27323BE9D}" srcOrd="1" destOrd="0" parTransId="{ABFE5C80-5D7A-4077-AF10-45BCFD6B6356}" sibTransId="{8FB64C5A-7695-4F77-AB26-6B2E56296CA2}"/>
    <dgm:cxn modelId="{14105D73-A331-49F5-8D85-FBACB413CBE8}" srcId="{5A2E657C-F6D5-46B4-B87D-CB1243DE24F8}" destId="{6D4C0272-3D20-460C-96D6-8A5A5BD6793D}" srcOrd="0" destOrd="0" parTransId="{CD7F3E0C-C38E-41C2-A5F4-453B76759373}" sibTransId="{8E07C4CA-B12A-483E-83DC-C9A5D61C4594}"/>
    <dgm:cxn modelId="{0CF44B8C-DD63-4077-B083-09A9822FDF30}" type="presOf" srcId="{DF71C885-3B4C-48A4-B857-370ECEE45F26}" destId="{D353588A-B2C2-47D2-B626-6F9E34844D95}" srcOrd="0" destOrd="0" presId="urn:microsoft.com/office/officeart/2011/layout/HexagonRadial"/>
    <dgm:cxn modelId="{1A058C86-46FD-4A87-B9A8-170B0BBEA97D}" type="presOf" srcId="{8E41898E-2DC7-44A0-B3AF-A20C44AC6118}" destId="{6D0BBD25-0205-4B40-BAD8-23CB2F62F3EB}" srcOrd="0" destOrd="0" presId="urn:microsoft.com/office/officeart/2011/layout/HexagonRadial"/>
    <dgm:cxn modelId="{5BBAB06E-8A0C-48A6-9554-6CC6FE399581}" type="presOf" srcId="{4B961252-F9A2-4C13-9C55-995DA2892B0D}" destId="{9083D343-3256-43CE-B7A6-A08D8A899285}" srcOrd="0" destOrd="0" presId="urn:microsoft.com/office/officeart/2011/layout/HexagonRadial"/>
    <dgm:cxn modelId="{7E832D7F-D733-4934-ACAC-D86947CE6AA2}" srcId="{5A2E657C-F6D5-46B4-B87D-CB1243DE24F8}" destId="{8E41898E-2DC7-44A0-B3AF-A20C44AC6118}" srcOrd="5" destOrd="0" parTransId="{9E405535-32F8-4D36-9461-D1342D8D9B25}" sibTransId="{CCB1D07A-D36F-472C-99A0-64DA75405AEA}"/>
    <dgm:cxn modelId="{E6935A08-2177-46B0-8D49-B62EBAA3EBD7}" srcId="{5A2E657C-F6D5-46B4-B87D-CB1243DE24F8}" destId="{4B961252-F9A2-4C13-9C55-995DA2892B0D}" srcOrd="2" destOrd="0" parTransId="{83997C4B-AA0B-4331-933A-9A03A0123EA2}" sibTransId="{2A5BE4BE-3A8A-4F1A-97DF-DB8B1193C0DE}"/>
    <dgm:cxn modelId="{8A189B5D-7FE2-4BC2-9C21-06FD0BB3F837}" type="presParOf" srcId="{9528F78A-CF93-4518-BA57-A8E41387CA64}" destId="{65D29ECC-E8BD-4063-8F31-4A3FE49B31A1}" srcOrd="0" destOrd="0" presId="urn:microsoft.com/office/officeart/2011/layout/HexagonRadial"/>
    <dgm:cxn modelId="{D16007EA-2EC7-4EB4-BC84-1425D9F506E8}" type="presParOf" srcId="{9528F78A-CF93-4518-BA57-A8E41387CA64}" destId="{2952CCE6-124F-4459-894A-C3228CA9DB08}" srcOrd="1" destOrd="0" presId="urn:microsoft.com/office/officeart/2011/layout/HexagonRadial"/>
    <dgm:cxn modelId="{5AFB72FB-39D8-492F-AC9A-EBBEB6684D41}" type="presParOf" srcId="{2952CCE6-124F-4459-894A-C3228CA9DB08}" destId="{DA897FC5-71B1-47DF-9801-DFFC00C56019}" srcOrd="0" destOrd="0" presId="urn:microsoft.com/office/officeart/2011/layout/HexagonRadial"/>
    <dgm:cxn modelId="{A7782291-2111-4217-B6ED-48611CC91D73}" type="presParOf" srcId="{9528F78A-CF93-4518-BA57-A8E41387CA64}" destId="{753B83D4-0181-4227-B73B-FD1A613BDB87}" srcOrd="2" destOrd="0" presId="urn:microsoft.com/office/officeart/2011/layout/HexagonRadial"/>
    <dgm:cxn modelId="{FB1E2C81-9010-4EFB-89F9-B1D1FC66E56F}" type="presParOf" srcId="{9528F78A-CF93-4518-BA57-A8E41387CA64}" destId="{1F56BC0F-0CD7-47EB-888C-CA09CA17653F}" srcOrd="3" destOrd="0" presId="urn:microsoft.com/office/officeart/2011/layout/HexagonRadial"/>
    <dgm:cxn modelId="{7B071464-C14D-47FE-9949-87252371DB42}" type="presParOf" srcId="{1F56BC0F-0CD7-47EB-888C-CA09CA17653F}" destId="{6CC1FE91-6415-4693-BFF1-CBADDEF03214}" srcOrd="0" destOrd="0" presId="urn:microsoft.com/office/officeart/2011/layout/HexagonRadial"/>
    <dgm:cxn modelId="{F9D9B7D9-E507-4F95-A15F-FFBD4645B440}" type="presParOf" srcId="{9528F78A-CF93-4518-BA57-A8E41387CA64}" destId="{FFB2C6AE-CBB3-4281-909A-551EF5BFA0A0}" srcOrd="4" destOrd="0" presId="urn:microsoft.com/office/officeart/2011/layout/HexagonRadial"/>
    <dgm:cxn modelId="{1AEA5371-1E93-4822-8176-D18EF1164D51}" type="presParOf" srcId="{9528F78A-CF93-4518-BA57-A8E41387CA64}" destId="{394A0B0D-CD83-4295-B27F-C848D34F815D}" srcOrd="5" destOrd="0" presId="urn:microsoft.com/office/officeart/2011/layout/HexagonRadial"/>
    <dgm:cxn modelId="{7E56A907-2033-44D6-BEBA-5A171D87E0AC}" type="presParOf" srcId="{394A0B0D-CD83-4295-B27F-C848D34F815D}" destId="{DF595EFC-4D41-4E25-A6EC-2246D975A090}" srcOrd="0" destOrd="0" presId="urn:microsoft.com/office/officeart/2011/layout/HexagonRadial"/>
    <dgm:cxn modelId="{0CC0D5B2-254B-4A71-9634-68FD6A015F42}" type="presParOf" srcId="{9528F78A-CF93-4518-BA57-A8E41387CA64}" destId="{9083D343-3256-43CE-B7A6-A08D8A899285}" srcOrd="6" destOrd="0" presId="urn:microsoft.com/office/officeart/2011/layout/HexagonRadial"/>
    <dgm:cxn modelId="{6F6E0262-C4AE-4DEE-8E4C-56F412E5B285}" type="presParOf" srcId="{9528F78A-CF93-4518-BA57-A8E41387CA64}" destId="{FE9F97AE-A028-4225-8009-F6FB39ECC622}" srcOrd="7" destOrd="0" presId="urn:microsoft.com/office/officeart/2011/layout/HexagonRadial"/>
    <dgm:cxn modelId="{9446BA8E-7268-454E-97BC-F635D92F27DC}" type="presParOf" srcId="{FE9F97AE-A028-4225-8009-F6FB39ECC622}" destId="{01719F0C-E948-4768-9C3A-D0A03E798546}" srcOrd="0" destOrd="0" presId="urn:microsoft.com/office/officeart/2011/layout/HexagonRadial"/>
    <dgm:cxn modelId="{42CA688B-E54C-48A2-B2D8-13EE0F999DE2}" type="presParOf" srcId="{9528F78A-CF93-4518-BA57-A8E41387CA64}" destId="{AE6C127B-27CA-4A20-AFF7-DD1F2C1220BF}" srcOrd="8" destOrd="0" presId="urn:microsoft.com/office/officeart/2011/layout/HexagonRadial"/>
    <dgm:cxn modelId="{CF247F40-0E07-4FB0-8AC2-74ED57B32354}" type="presParOf" srcId="{9528F78A-CF93-4518-BA57-A8E41387CA64}" destId="{3BAE0C43-034D-4396-B6C8-010C05413003}" srcOrd="9" destOrd="0" presId="urn:microsoft.com/office/officeart/2011/layout/HexagonRadial"/>
    <dgm:cxn modelId="{6B2D0A9F-B7B4-43A0-B42C-CA7E1B66DEBB}" type="presParOf" srcId="{3BAE0C43-034D-4396-B6C8-010C05413003}" destId="{28652029-666B-4302-8CFA-20E3C9F4B9FB}" srcOrd="0" destOrd="0" presId="urn:microsoft.com/office/officeart/2011/layout/HexagonRadial"/>
    <dgm:cxn modelId="{647E2ED5-2451-45E3-9A5A-1701534E4AE5}" type="presParOf" srcId="{9528F78A-CF93-4518-BA57-A8E41387CA64}" destId="{D353588A-B2C2-47D2-B626-6F9E34844D95}" srcOrd="10" destOrd="0" presId="urn:microsoft.com/office/officeart/2011/layout/HexagonRadial"/>
    <dgm:cxn modelId="{0C122DCE-83E8-4E0B-9A84-F32F03898F96}" type="presParOf" srcId="{9528F78A-CF93-4518-BA57-A8E41387CA64}" destId="{E1202786-9077-4BB1-A2C9-C553BAAB67E7}" srcOrd="11" destOrd="0" presId="urn:microsoft.com/office/officeart/2011/layout/HexagonRadial"/>
    <dgm:cxn modelId="{12316D9C-B1D7-4628-94A9-B401B88F8907}" type="presParOf" srcId="{E1202786-9077-4BB1-A2C9-C553BAAB67E7}" destId="{5D28A1A1-4A87-4FE5-87DA-6B1AF107ABCF}" srcOrd="0" destOrd="0" presId="urn:microsoft.com/office/officeart/2011/layout/HexagonRadial"/>
    <dgm:cxn modelId="{2C2D84E0-9FCE-40A7-9385-7F3E17BC8D10}" type="presParOf" srcId="{9528F78A-CF93-4518-BA57-A8E41387CA64}" destId="{6D0BBD25-0205-4B40-BAD8-23CB2F62F3EB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D29ECC-E8BD-4063-8F31-4A3FE49B31A1}">
      <dsp:nvSpPr>
        <dsp:cNvPr id="0" name=""/>
        <dsp:cNvSpPr/>
      </dsp:nvSpPr>
      <dsp:spPr>
        <a:xfrm>
          <a:off x="2781082" y="1858382"/>
          <a:ext cx="2362084" cy="2043299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/>
            <a:t>未來四年學習規劃</a:t>
          </a:r>
          <a:endParaRPr lang="zh-TW" altLang="en-US" sz="2400" kern="1200" dirty="0"/>
        </a:p>
      </dsp:txBody>
      <dsp:txXfrm>
        <a:off x="3172513" y="2196985"/>
        <a:ext cx="1579222" cy="1366093"/>
      </dsp:txXfrm>
    </dsp:sp>
    <dsp:sp modelId="{6CC1FE91-6415-4693-BFF1-CBADDEF03214}">
      <dsp:nvSpPr>
        <dsp:cNvPr id="0" name=""/>
        <dsp:cNvSpPr/>
      </dsp:nvSpPr>
      <dsp:spPr>
        <a:xfrm>
          <a:off x="4260201" y="880801"/>
          <a:ext cx="891207" cy="767893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3B83D4-0181-4227-B73B-FD1A613BDB87}">
      <dsp:nvSpPr>
        <dsp:cNvPr id="0" name=""/>
        <dsp:cNvSpPr/>
      </dsp:nvSpPr>
      <dsp:spPr>
        <a:xfrm>
          <a:off x="2998664" y="0"/>
          <a:ext cx="1935711" cy="1674618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/>
            <a:t>大一階段</a:t>
          </a:r>
          <a:endParaRPr lang="zh-TW" altLang="en-US" sz="2400" kern="1200" dirty="0"/>
        </a:p>
      </dsp:txBody>
      <dsp:txXfrm>
        <a:off x="3319453" y="277520"/>
        <a:ext cx="1294133" cy="1119578"/>
      </dsp:txXfrm>
    </dsp:sp>
    <dsp:sp modelId="{DF595EFC-4D41-4E25-A6EC-2246D975A090}">
      <dsp:nvSpPr>
        <dsp:cNvPr id="0" name=""/>
        <dsp:cNvSpPr/>
      </dsp:nvSpPr>
      <dsp:spPr>
        <a:xfrm>
          <a:off x="5300310" y="2316353"/>
          <a:ext cx="891207" cy="767893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B2C6AE-CBB3-4281-909A-551EF5BFA0A0}">
      <dsp:nvSpPr>
        <dsp:cNvPr id="0" name=""/>
        <dsp:cNvSpPr/>
      </dsp:nvSpPr>
      <dsp:spPr>
        <a:xfrm>
          <a:off x="4773937" y="1030002"/>
          <a:ext cx="1935711" cy="1674618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/>
            <a:t>大二階段</a:t>
          </a:r>
          <a:endParaRPr lang="zh-TW" altLang="en-US" sz="2400" kern="1200" dirty="0"/>
        </a:p>
      </dsp:txBody>
      <dsp:txXfrm>
        <a:off x="5094726" y="1307522"/>
        <a:ext cx="1294133" cy="1119578"/>
      </dsp:txXfrm>
    </dsp:sp>
    <dsp:sp modelId="{01719F0C-E948-4768-9C3A-D0A03E798546}">
      <dsp:nvSpPr>
        <dsp:cNvPr id="0" name=""/>
        <dsp:cNvSpPr/>
      </dsp:nvSpPr>
      <dsp:spPr>
        <a:xfrm>
          <a:off x="4577783" y="3936821"/>
          <a:ext cx="891207" cy="767893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83D343-3256-43CE-B7A6-A08D8A899285}">
      <dsp:nvSpPr>
        <dsp:cNvPr id="0" name=""/>
        <dsp:cNvSpPr/>
      </dsp:nvSpPr>
      <dsp:spPr>
        <a:xfrm>
          <a:off x="4773937" y="3054867"/>
          <a:ext cx="1935711" cy="1674618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/>
            <a:t>大三階段</a:t>
          </a:r>
          <a:endParaRPr lang="zh-TW" altLang="en-US" sz="2400" kern="1200" dirty="0"/>
        </a:p>
      </dsp:txBody>
      <dsp:txXfrm>
        <a:off x="5094726" y="3332387"/>
        <a:ext cx="1294133" cy="1119578"/>
      </dsp:txXfrm>
    </dsp:sp>
    <dsp:sp modelId="{28652029-666B-4302-8CFA-20E3C9F4B9FB}">
      <dsp:nvSpPr>
        <dsp:cNvPr id="0" name=""/>
        <dsp:cNvSpPr/>
      </dsp:nvSpPr>
      <dsp:spPr>
        <a:xfrm>
          <a:off x="2785478" y="4105032"/>
          <a:ext cx="891207" cy="767893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6C127B-27CA-4A20-AFF7-DD1F2C1220BF}">
      <dsp:nvSpPr>
        <dsp:cNvPr id="0" name=""/>
        <dsp:cNvSpPr/>
      </dsp:nvSpPr>
      <dsp:spPr>
        <a:xfrm>
          <a:off x="2998664" y="4086021"/>
          <a:ext cx="1935711" cy="1674618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/>
            <a:t>大四階段</a:t>
          </a:r>
          <a:endParaRPr lang="zh-TW" altLang="en-US" sz="2400" kern="1200" dirty="0"/>
        </a:p>
      </dsp:txBody>
      <dsp:txXfrm>
        <a:off x="3319453" y="4363541"/>
        <a:ext cx="1294133" cy="1119578"/>
      </dsp:txXfrm>
    </dsp:sp>
    <dsp:sp modelId="{5D28A1A1-4A87-4FE5-87DA-6B1AF107ABCF}">
      <dsp:nvSpPr>
        <dsp:cNvPr id="0" name=""/>
        <dsp:cNvSpPr/>
      </dsp:nvSpPr>
      <dsp:spPr>
        <a:xfrm>
          <a:off x="1728336" y="2670056"/>
          <a:ext cx="891207" cy="767893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53588A-B2C2-47D2-B626-6F9E34844D95}">
      <dsp:nvSpPr>
        <dsp:cNvPr id="0" name=""/>
        <dsp:cNvSpPr/>
      </dsp:nvSpPr>
      <dsp:spPr>
        <a:xfrm>
          <a:off x="1215150" y="3056019"/>
          <a:ext cx="1935711" cy="1674618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/>
            <a:t>實踐方法</a:t>
          </a:r>
          <a:endParaRPr lang="zh-TW" altLang="en-US" sz="2400" kern="1200" dirty="0"/>
        </a:p>
      </dsp:txBody>
      <dsp:txXfrm>
        <a:off x="1535939" y="3333539"/>
        <a:ext cx="1294133" cy="1119578"/>
      </dsp:txXfrm>
    </dsp:sp>
    <dsp:sp modelId="{6D0BBD25-0205-4B40-BAD8-23CB2F62F3EB}">
      <dsp:nvSpPr>
        <dsp:cNvPr id="0" name=""/>
        <dsp:cNvSpPr/>
      </dsp:nvSpPr>
      <dsp:spPr>
        <a:xfrm>
          <a:off x="1215150" y="1027698"/>
          <a:ext cx="1935711" cy="1674618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/>
            <a:t>人工記帳與會計師</a:t>
          </a:r>
          <a:endParaRPr lang="zh-TW" altLang="en-US" sz="2400" kern="1200" dirty="0"/>
        </a:p>
      </dsp:txBody>
      <dsp:txXfrm>
        <a:off x="1535939" y="1305218"/>
        <a:ext cx="1294133" cy="11195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六角放射狀"/>
  <dgm:desc val="用來顯示與中心概念或主題相關的連續流程。上限為 6 個階層 2 的圖形。 最適合用在少量文字的情況。 未使用的文字不會出現，但只要切換版面配置，仍然可以使用。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0203-1F97-4E9B-890E-5C3BF8111951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73DD2-A7F8-491D-BC8D-264AD4C68FD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0203-1F97-4E9B-890E-5C3BF8111951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73DD2-A7F8-491D-BC8D-264AD4C68FD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0203-1F97-4E9B-890E-5C3BF8111951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73DD2-A7F8-491D-BC8D-264AD4C68FD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0203-1F97-4E9B-890E-5C3BF8111951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73DD2-A7F8-491D-BC8D-264AD4C68FD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0203-1F97-4E9B-890E-5C3BF8111951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73DD2-A7F8-491D-BC8D-264AD4C68FD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0203-1F97-4E9B-890E-5C3BF8111951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73DD2-A7F8-491D-BC8D-264AD4C68FD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0203-1F97-4E9B-890E-5C3BF8111951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73DD2-A7F8-491D-BC8D-264AD4C68FD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0203-1F97-4E9B-890E-5C3BF8111951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73DD2-A7F8-491D-BC8D-264AD4C68FD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0203-1F97-4E9B-890E-5C3BF8111951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73DD2-A7F8-491D-BC8D-264AD4C68FD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0203-1F97-4E9B-890E-5C3BF8111951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73DD2-A7F8-491D-BC8D-264AD4C68FD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0203-1F97-4E9B-890E-5C3BF8111951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73DD2-A7F8-491D-BC8D-264AD4C68FD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06360203-1F97-4E9B-890E-5C3BF8111951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7DB73DD2-A7F8-491D-BC8D-264AD4C68FD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tw.knowledge.yahoo.com/question/question?qid=1305083121896" TargetMode="External"/><Relationship Id="rId2" Type="http://schemas.openxmlformats.org/officeDocument/2006/relationships/hyperlink" Target="http://tw.knowledge.yahoo.com/question/question?qid=1405102103666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648" y="3356992"/>
            <a:ext cx="6400800" cy="2279104"/>
          </a:xfrm>
        </p:spPr>
        <p:txBody>
          <a:bodyPr>
            <a:noAutofit/>
          </a:bodyPr>
          <a:lstStyle/>
          <a:p>
            <a:pPr algn="just"/>
            <a:r>
              <a:rPr lang="zh-TW" altLang="en-US" sz="3200" dirty="0" smtClean="0"/>
              <a:t>班級</a:t>
            </a:r>
            <a:r>
              <a:rPr lang="en-US" altLang="zh-TW" sz="3200" dirty="0" smtClean="0"/>
              <a:t>:</a:t>
            </a:r>
            <a:r>
              <a:rPr lang="zh-TW" altLang="en-US" sz="3200" dirty="0" smtClean="0"/>
              <a:t>四會一乙</a:t>
            </a:r>
            <a:endParaRPr lang="en-US" altLang="zh-TW" sz="3200" dirty="0" smtClean="0"/>
          </a:p>
          <a:p>
            <a:pPr algn="just"/>
            <a:r>
              <a:rPr lang="zh-TW" altLang="en-US" sz="3200" dirty="0" smtClean="0"/>
              <a:t>學號</a:t>
            </a:r>
            <a:r>
              <a:rPr lang="en-US" altLang="zh-TW" sz="3200" dirty="0" smtClean="0"/>
              <a:t>:102404223</a:t>
            </a:r>
          </a:p>
          <a:p>
            <a:pPr algn="just"/>
            <a:r>
              <a:rPr lang="zh-TW" altLang="en-US" sz="3200" dirty="0"/>
              <a:t>姓名</a:t>
            </a:r>
            <a:r>
              <a:rPr lang="en-US" altLang="zh-TW" sz="3200" dirty="0"/>
              <a:t>:</a:t>
            </a:r>
            <a:r>
              <a:rPr lang="zh-TW" altLang="en-US" sz="3200" dirty="0" smtClean="0"/>
              <a:t>陳宣生</a:t>
            </a:r>
            <a:endParaRPr lang="en-US" altLang="zh-TW" sz="3200" dirty="0" smtClean="0"/>
          </a:p>
          <a:p>
            <a:pPr algn="just"/>
            <a:r>
              <a:rPr lang="zh-TW" altLang="en-US" sz="3200" dirty="0"/>
              <a:t>指導老師</a:t>
            </a:r>
            <a:r>
              <a:rPr lang="en-US" altLang="zh-TW" sz="3200" dirty="0"/>
              <a:t>:</a:t>
            </a:r>
            <a:r>
              <a:rPr lang="zh-TW" altLang="en-US" sz="3200" dirty="0"/>
              <a:t>周國華老師</a:t>
            </a: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/>
          <a:lstStyle/>
          <a:p>
            <a:r>
              <a:rPr lang="zh-TW" altLang="en-US" sz="6000" dirty="0"/>
              <a:t>未來四年</a:t>
            </a:r>
            <a:r>
              <a:rPr lang="zh-TW" altLang="en-US" sz="6000" dirty="0" smtClean="0"/>
              <a:t>的學習規劃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3859972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altLang="zh-TW" sz="2000" dirty="0" smtClean="0"/>
              <a:t>5.</a:t>
            </a:r>
            <a:r>
              <a:rPr lang="zh-TW" altLang="zh-TW" sz="2000" dirty="0" smtClean="0"/>
              <a:t>大</a:t>
            </a:r>
            <a:r>
              <a:rPr lang="zh-TW" altLang="zh-TW" sz="2000" dirty="0"/>
              <a:t>四時的校外實習，想藉由那幾個月的時間，來熟悉企業的經營模式與人員栽培與選拔條件的關鍵，好方便在未來畢業時，能多多為自己踏出社會時做出更多更好的準備，藉此培養自己的能力更上一層樓。</a:t>
            </a:r>
          </a:p>
          <a:p>
            <a:pPr marL="0" lvl="0" indent="0">
              <a:buNone/>
            </a:pPr>
            <a:r>
              <a:rPr lang="en-US" altLang="zh-TW" sz="2000" dirty="0" smtClean="0"/>
              <a:t>6.</a:t>
            </a:r>
            <a:r>
              <a:rPr lang="zh-TW" altLang="zh-TW" sz="2000" dirty="0" smtClean="0"/>
              <a:t>社團</a:t>
            </a:r>
            <a:r>
              <a:rPr lang="zh-TW" altLang="zh-TW" sz="2000" dirty="0"/>
              <a:t>方面加入吉他社，是因為之前就有接觸過，對他有相當程度的熱忱與興趣，它不但可以讓我紓解壓力也能讓我的身心靈更平靜，藉此讓我在分析題目時能更加冷靜。</a:t>
            </a:r>
          </a:p>
          <a:p>
            <a:pPr marL="0" lvl="0" indent="0">
              <a:buNone/>
            </a:pPr>
            <a:r>
              <a:rPr lang="en-US" altLang="zh-TW" sz="2000" dirty="0" smtClean="0"/>
              <a:t>7.</a:t>
            </a:r>
            <a:r>
              <a:rPr lang="zh-TW" altLang="zh-TW" sz="2000" dirty="0" smtClean="0"/>
              <a:t>社團</a:t>
            </a:r>
            <a:r>
              <a:rPr lang="zh-TW" altLang="zh-TW" sz="2000" dirty="0"/>
              <a:t>方面加入系籃，是因為我本身就熱愛運動，有時候讓自己流流汗也是紓解壓力的一種，更可以讓我的身體更健康，體格更茁壯結實，多多運動也可以讓自己的腦袋更加靈活。</a:t>
            </a:r>
          </a:p>
          <a:p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683568" y="404664"/>
            <a:ext cx="29546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實踐方法</a:t>
            </a:r>
          </a:p>
        </p:txBody>
      </p:sp>
    </p:spTree>
    <p:extLst>
      <p:ext uri="{BB962C8B-B14F-4D97-AF65-F5344CB8AC3E}">
        <p14:creationId xmlns:p14="http://schemas.microsoft.com/office/powerpoint/2010/main" val="42031618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39552" y="404664"/>
            <a:ext cx="36471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人工記帳士</a:t>
            </a: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182078"/>
              </p:ext>
            </p:extLst>
          </p:nvPr>
        </p:nvGraphicFramePr>
        <p:xfrm>
          <a:off x="971600" y="1556792"/>
          <a:ext cx="7128799" cy="432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5256591"/>
              </a:tblGrid>
              <a:tr h="4320480">
                <a:tc>
                  <a:txBody>
                    <a:bodyPr/>
                    <a:lstStyle/>
                    <a:p>
                      <a:r>
                        <a:rPr lang="zh-TW" altLang="en-US" sz="2000" b="1" dirty="0" smtClean="0"/>
                        <a:t>考試科目</a:t>
                      </a:r>
                      <a:r>
                        <a:rPr lang="en-US" altLang="zh-TW" sz="2000" b="1" dirty="0" smtClean="0"/>
                        <a:t>:</a:t>
                      </a:r>
                    </a:p>
                    <a:p>
                      <a:r>
                        <a:rPr lang="zh-TW" altLang="en-US" sz="2000" b="1" dirty="0" smtClean="0"/>
                        <a:t> </a:t>
                      </a:r>
                      <a:r>
                        <a:rPr lang="en-US" altLang="zh-TW" sz="2000" b="1" dirty="0" smtClean="0"/>
                        <a:t>1.</a:t>
                      </a:r>
                      <a:r>
                        <a:rPr lang="zh-TW" altLang="en-US" sz="2000" b="1" dirty="0" smtClean="0"/>
                        <a:t>國文（作文與測驗） </a:t>
                      </a:r>
                      <a:br>
                        <a:rPr lang="zh-TW" altLang="en-US" sz="2000" b="1" dirty="0" smtClean="0"/>
                      </a:br>
                      <a:r>
                        <a:rPr lang="zh-TW" altLang="en-US" sz="2000" b="1" dirty="0" smtClean="0"/>
                        <a:t> </a:t>
                      </a:r>
                      <a:r>
                        <a:rPr lang="en-US" altLang="zh-TW" sz="2000" b="1" dirty="0" smtClean="0"/>
                        <a:t>2.</a:t>
                      </a:r>
                      <a:r>
                        <a:rPr lang="zh-TW" altLang="en-US" sz="2000" b="1" dirty="0" smtClean="0"/>
                        <a:t>會計學概要 </a:t>
                      </a:r>
                      <a:br>
                        <a:rPr lang="zh-TW" altLang="en-US" sz="2000" b="1" dirty="0" smtClean="0"/>
                      </a:br>
                      <a:r>
                        <a:rPr lang="zh-TW" altLang="en-US" sz="2000" b="1" dirty="0" smtClean="0"/>
                        <a:t> </a:t>
                      </a:r>
                      <a:r>
                        <a:rPr lang="en-US" altLang="zh-TW" sz="2000" b="1" dirty="0" smtClean="0"/>
                        <a:t>3.</a:t>
                      </a:r>
                      <a:r>
                        <a:rPr lang="zh-TW" altLang="en-US" sz="2000" b="1" dirty="0" smtClean="0"/>
                        <a:t>租稅申報實務 </a:t>
                      </a:r>
                      <a:br>
                        <a:rPr lang="zh-TW" altLang="en-US" sz="2000" b="1" dirty="0" smtClean="0"/>
                      </a:br>
                      <a:r>
                        <a:rPr lang="zh-TW" altLang="en-US" sz="2000" b="1" dirty="0" smtClean="0"/>
                        <a:t> </a:t>
                      </a:r>
                      <a:r>
                        <a:rPr lang="en-US" altLang="zh-TW" sz="2000" b="1" dirty="0" smtClean="0"/>
                        <a:t>4.</a:t>
                      </a:r>
                      <a:r>
                        <a:rPr lang="zh-TW" altLang="en-US" sz="2000" b="1" dirty="0" smtClean="0"/>
                        <a:t>稅務相關法規概要</a:t>
                      </a:r>
                      <a:br>
                        <a:rPr lang="zh-TW" altLang="en-US" sz="2000" b="1" dirty="0" smtClean="0"/>
                      </a:br>
                      <a:r>
                        <a:rPr lang="zh-TW" altLang="en-US" sz="2000" b="1" dirty="0" smtClean="0"/>
                        <a:t> </a:t>
                      </a:r>
                      <a:r>
                        <a:rPr lang="en-US" altLang="zh-TW" sz="2000" b="1" dirty="0" smtClean="0"/>
                        <a:t>5.</a:t>
                      </a:r>
                      <a:r>
                        <a:rPr lang="zh-TW" altLang="en-US" sz="2000" b="1" dirty="0" smtClean="0"/>
                        <a:t>記帳相關法規概要</a:t>
                      </a:r>
                      <a:endParaRPr lang="en-US" altLang="zh-TW" sz="2000" b="1" dirty="0" smtClean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zh-TW" altLang="en-US" sz="2000" b="1" dirty="0" smtClean="0"/>
                        <a:t>什麼是記帳士</a:t>
                      </a:r>
                      <a:r>
                        <a:rPr lang="en-US" altLang="zh-TW" sz="2000" b="1" dirty="0" smtClean="0"/>
                        <a:t>?(</a:t>
                      </a:r>
                      <a:r>
                        <a:rPr lang="zh-TW" altLang="en-US" sz="2000" b="1" dirty="0" smtClean="0"/>
                        <a:t>註一</a:t>
                      </a:r>
                      <a:r>
                        <a:rPr lang="en-US" altLang="zh-TW" sz="2000" b="1" dirty="0" smtClean="0"/>
                        <a:t>)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zh-TW" sz="2000" b="1" dirty="0" smtClean="0"/>
                        <a:t>      1.</a:t>
                      </a:r>
                      <a:r>
                        <a:rPr lang="zh-TW" altLang="en-US" sz="2000" b="1" dirty="0" smtClean="0"/>
                        <a:t>受委任辦理營業、變更、註銷、停業、復業及其他登記事項。</a:t>
                      </a:r>
                      <a:br>
                        <a:rPr lang="zh-TW" altLang="en-US" sz="2000" b="1" dirty="0" smtClean="0"/>
                      </a:br>
                      <a:r>
                        <a:rPr lang="zh-TW" altLang="en-US" sz="2000" b="1" dirty="0" smtClean="0"/>
                        <a:t>      </a:t>
                      </a:r>
                      <a:r>
                        <a:rPr lang="en-US" altLang="zh-TW" sz="2000" b="1" dirty="0" smtClean="0"/>
                        <a:t>2.</a:t>
                      </a:r>
                      <a:r>
                        <a:rPr lang="zh-TW" altLang="en-US" sz="2000" b="1" dirty="0" smtClean="0"/>
                        <a:t>受委任辦理各項稅捐稽徵案件之申報及申請事項。</a:t>
                      </a:r>
                      <a:br>
                        <a:rPr lang="zh-TW" altLang="en-US" sz="2000" b="1" dirty="0" smtClean="0"/>
                      </a:br>
                      <a:r>
                        <a:rPr lang="zh-TW" altLang="en-US" sz="2000" b="1" dirty="0" smtClean="0"/>
                        <a:t>      </a:t>
                      </a:r>
                      <a:r>
                        <a:rPr lang="en-US" altLang="zh-TW" sz="2000" b="1" dirty="0" smtClean="0"/>
                        <a:t>3.</a:t>
                      </a:r>
                      <a:r>
                        <a:rPr lang="zh-TW" altLang="en-US" sz="2000" b="1" dirty="0" smtClean="0"/>
                        <a:t>受理稅務諮詢事項。</a:t>
                      </a:r>
                      <a:br>
                        <a:rPr lang="zh-TW" altLang="en-US" sz="2000" b="1" dirty="0" smtClean="0"/>
                      </a:br>
                      <a:r>
                        <a:rPr lang="zh-TW" altLang="en-US" sz="2000" b="1" dirty="0" smtClean="0"/>
                        <a:t>      </a:t>
                      </a:r>
                      <a:r>
                        <a:rPr lang="en-US" altLang="zh-TW" sz="2000" b="1" dirty="0" smtClean="0"/>
                        <a:t>4.</a:t>
                      </a:r>
                      <a:r>
                        <a:rPr lang="zh-TW" altLang="en-US" sz="2000" b="1" dirty="0" smtClean="0"/>
                        <a:t>受委任辦理商業會計事務。</a:t>
                      </a:r>
                      <a:br>
                        <a:rPr lang="zh-TW" altLang="en-US" sz="2000" b="1" dirty="0" smtClean="0"/>
                      </a:br>
                      <a:r>
                        <a:rPr lang="zh-TW" altLang="en-US" sz="2000" b="1" dirty="0" smtClean="0"/>
                        <a:t>      </a:t>
                      </a:r>
                      <a:r>
                        <a:rPr lang="en-US" altLang="zh-TW" sz="2000" b="1" dirty="0" smtClean="0"/>
                        <a:t>5.</a:t>
                      </a:r>
                      <a:r>
                        <a:rPr lang="zh-TW" altLang="en-US" sz="2000" b="1" dirty="0" smtClean="0"/>
                        <a:t>其他經主管機關核可辦理與記帳及報稅事務有關之事項。</a:t>
                      </a:r>
                      <a:endParaRPr lang="en-US" altLang="zh-TW" sz="2000" b="1" dirty="0" smtClean="0"/>
                    </a:p>
                    <a:p>
                      <a:pPr marL="0" indent="0">
                        <a:buNone/>
                      </a:pPr>
                      <a:endParaRPr lang="zh-TW" altLang="en-US" sz="2000" b="1" dirty="0" smtClean="0"/>
                    </a:p>
                    <a:p>
                      <a:endParaRPr lang="en-US" altLang="zh-TW" sz="2000" b="1" dirty="0" smtClean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8373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86458" y="34479"/>
            <a:ext cx="22621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會計師</a:t>
            </a:r>
            <a:endParaRPr lang="zh-TW" alt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542565"/>
              </p:ext>
            </p:extLst>
          </p:nvPr>
        </p:nvGraphicFramePr>
        <p:xfrm>
          <a:off x="899592" y="957809"/>
          <a:ext cx="7128799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5688639"/>
              </a:tblGrid>
              <a:tr h="4320480">
                <a:tc>
                  <a:txBody>
                    <a:bodyPr/>
                    <a:lstStyle/>
                    <a:p>
                      <a:r>
                        <a:rPr lang="zh-TW" altLang="en-US" sz="2000" dirty="0" smtClean="0"/>
                        <a:t>考試科目</a:t>
                      </a:r>
                      <a:r>
                        <a:rPr lang="en-US" altLang="zh-TW" sz="2000" dirty="0" smtClean="0"/>
                        <a:t>:</a:t>
                      </a:r>
                    </a:p>
                    <a:p>
                      <a:r>
                        <a:rPr lang="en-US" altLang="zh-TW" sz="2000" dirty="0" smtClean="0"/>
                        <a:t>1.</a:t>
                      </a:r>
                      <a:r>
                        <a:rPr lang="zh-TW" altLang="en-US" sz="2000" dirty="0" smtClean="0"/>
                        <a:t>會計</a:t>
                      </a:r>
                      <a:endParaRPr lang="en-US" altLang="zh-TW" sz="2000" dirty="0" smtClean="0"/>
                    </a:p>
                    <a:p>
                      <a:r>
                        <a:rPr lang="en-US" altLang="zh-TW" sz="2000" dirty="0" smtClean="0"/>
                        <a:t>2.</a:t>
                      </a:r>
                      <a:r>
                        <a:rPr lang="zh-TW" altLang="en-US" sz="2000" dirty="0" smtClean="0"/>
                        <a:t>會計技術</a:t>
                      </a:r>
                      <a:endParaRPr lang="en-US" altLang="zh-TW" sz="2000" dirty="0" smtClean="0"/>
                    </a:p>
                    <a:p>
                      <a:r>
                        <a:rPr lang="en-US" altLang="zh-TW" sz="2000" dirty="0" smtClean="0"/>
                        <a:t>3.</a:t>
                      </a:r>
                      <a:r>
                        <a:rPr lang="zh-TW" altLang="en-US" sz="2000" dirty="0" smtClean="0"/>
                        <a:t>會計統計</a:t>
                      </a:r>
                      <a:endParaRPr lang="en-US" altLang="zh-TW" sz="2000" dirty="0" smtClean="0"/>
                    </a:p>
                    <a:p>
                      <a:r>
                        <a:rPr lang="en-US" altLang="zh-TW" sz="2000" dirty="0" smtClean="0"/>
                        <a:t>4.</a:t>
                      </a:r>
                      <a:r>
                        <a:rPr lang="zh-TW" altLang="en-US" sz="2000" dirty="0" smtClean="0"/>
                        <a:t>會計與資訊科技</a:t>
                      </a:r>
                      <a:endParaRPr lang="en-US" altLang="zh-TW" sz="2000" dirty="0" smtClean="0"/>
                    </a:p>
                    <a:p>
                      <a:r>
                        <a:rPr lang="en-US" altLang="zh-TW" sz="2000" dirty="0" smtClean="0"/>
                        <a:t>5.</a:t>
                      </a:r>
                      <a:r>
                        <a:rPr lang="zh-TW" altLang="en-US" sz="2000" dirty="0" smtClean="0"/>
                        <a:t>會計財稅</a:t>
                      </a:r>
                      <a:endParaRPr lang="en-US" altLang="zh-TW" sz="2000" dirty="0" smtClean="0"/>
                    </a:p>
                    <a:p>
                      <a:r>
                        <a:rPr lang="en-US" altLang="zh-TW" sz="2000" dirty="0" smtClean="0"/>
                        <a:t>6.</a:t>
                      </a:r>
                      <a:r>
                        <a:rPr lang="zh-TW" altLang="en-US" sz="2000" dirty="0" smtClean="0"/>
                        <a:t>財稅</a:t>
                      </a:r>
                      <a:endParaRPr lang="en-US" altLang="zh-TW" sz="2000" dirty="0" smtClean="0"/>
                    </a:p>
                    <a:p>
                      <a:r>
                        <a:rPr lang="en-US" altLang="zh-TW" sz="2000" dirty="0" smtClean="0"/>
                        <a:t>7.</a:t>
                      </a:r>
                      <a:r>
                        <a:rPr lang="zh-TW" altLang="en-US" sz="2000" dirty="0" smtClean="0"/>
                        <a:t>財政</a:t>
                      </a:r>
                      <a:endParaRPr lang="en-US" altLang="zh-TW" sz="2000" dirty="0" smtClean="0"/>
                    </a:p>
                    <a:p>
                      <a:r>
                        <a:rPr lang="en-US" altLang="zh-TW" sz="2000" dirty="0" smtClean="0"/>
                        <a:t>8.</a:t>
                      </a:r>
                      <a:r>
                        <a:rPr lang="zh-TW" altLang="en-US" sz="2000" dirty="0" smtClean="0"/>
                        <a:t>財政稅務</a:t>
                      </a:r>
                      <a:endParaRPr lang="en-US" altLang="zh-TW" sz="2000" dirty="0" smtClean="0"/>
                    </a:p>
                    <a:p>
                      <a:endParaRPr lang="en-US" altLang="zh-TW" sz="2000" dirty="0" smtClean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/>
                        <a:t>什麼是會計師</a:t>
                      </a:r>
                      <a:r>
                        <a:rPr lang="en-US" altLang="zh-TW" sz="2000" dirty="0" smtClean="0"/>
                        <a:t>?(</a:t>
                      </a:r>
                      <a:r>
                        <a:rPr lang="zh-TW" altLang="en-US" sz="2000" dirty="0" smtClean="0"/>
                        <a:t>註二</a:t>
                      </a:r>
                      <a:r>
                        <a:rPr lang="en-US" altLang="zh-TW" sz="2000" dirty="0" smtClean="0"/>
                        <a:t>)</a:t>
                      </a:r>
                    </a:p>
                    <a:p>
                      <a:r>
                        <a:rPr lang="en-US" altLang="zh-TW" sz="2000" dirty="0" smtClean="0"/>
                        <a:t>1.</a:t>
                      </a:r>
                      <a:r>
                        <a:rPr lang="zh-TW" altLang="en-US" sz="2000" dirty="0" smtClean="0"/>
                        <a:t>會計方面的業務：會計制度設計、財務報表分析、帳務整理、重估資產及財務案件的鑑定與民刑事案件的鑑定等。 </a:t>
                      </a:r>
                      <a:endParaRPr lang="en-US" altLang="zh-TW" sz="2000" dirty="0" smtClean="0"/>
                    </a:p>
                    <a:p>
                      <a:r>
                        <a:rPr lang="en-US" altLang="zh-TW" sz="2000" dirty="0" smtClean="0"/>
                        <a:t>2.</a:t>
                      </a:r>
                      <a:r>
                        <a:rPr lang="zh-TW" altLang="en-US" sz="2000" dirty="0" smtClean="0"/>
                        <a:t>查核簽證方面的業務：財務及銀行融資簽證、稅務簽證、工商登記之資本額簽證及客戶委託的專案查核。 </a:t>
                      </a:r>
                      <a:endParaRPr lang="en-US" altLang="zh-TW" sz="2000" dirty="0" smtClean="0"/>
                    </a:p>
                    <a:p>
                      <a:r>
                        <a:rPr lang="en-US" altLang="zh-TW" sz="2000" dirty="0" smtClean="0"/>
                        <a:t>3.</a:t>
                      </a:r>
                      <a:r>
                        <a:rPr lang="zh-TW" altLang="en-US" sz="2000" dirty="0" smtClean="0"/>
                        <a:t>稅務方面的業務：稅務規劃、稅務行政救濟案件的申請複查、訴願、再訴願及行政訴訟；稅務司法案件的申辯、答辯、抗告、申請更審與更正裁定；預估申報或改正估計、期中歇業結算申報或清算申報、綜合所得稅結算申報、營利事業所得稅結算申報等之代理或簽證。 </a:t>
                      </a:r>
                      <a:endParaRPr lang="en-US" altLang="zh-TW" sz="2000" dirty="0" smtClean="0"/>
                    </a:p>
                    <a:p>
                      <a:r>
                        <a:rPr lang="en-US" altLang="zh-TW" sz="2000" dirty="0" smtClean="0"/>
                        <a:t>4.</a:t>
                      </a:r>
                      <a:r>
                        <a:rPr lang="zh-TW" altLang="en-US" sz="2000" dirty="0" smtClean="0"/>
                        <a:t>管理顧問方面的業務：提供如何改善與建立有效經營管理的顧問服務，並作精闢的分析與建議。</a:t>
                      </a:r>
                      <a:endParaRPr lang="en-US" altLang="zh-TW" sz="2000" dirty="0" smtClean="0"/>
                    </a:p>
                    <a:p>
                      <a:r>
                        <a:rPr lang="en-US" altLang="zh-TW" sz="2000" dirty="0" smtClean="0"/>
                        <a:t>5.</a:t>
                      </a:r>
                      <a:r>
                        <a:rPr lang="zh-TW" altLang="en-US" sz="2000" dirty="0" smtClean="0"/>
                        <a:t>工商代理方面的業務：工商登記、商標註冊、專利申請、外人及華僑投資申請、財團與社團法人登記及各種商業文件的撰擬等。 </a:t>
                      </a:r>
                      <a:endParaRPr lang="en-US" altLang="zh-TW" sz="2000" dirty="0" smtClean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5250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160580"/>
              </p:ext>
            </p:extLst>
          </p:nvPr>
        </p:nvGraphicFramePr>
        <p:xfrm>
          <a:off x="1524000" y="692696"/>
          <a:ext cx="6096000" cy="50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5040560">
                <a:tc>
                  <a:txBody>
                    <a:bodyPr/>
                    <a:lstStyle/>
                    <a:p>
                      <a:r>
                        <a:rPr lang="zh-TW" altLang="en-US" sz="2000" dirty="0" smtClean="0"/>
                        <a:t>參考資料</a:t>
                      </a:r>
                      <a:r>
                        <a:rPr lang="en-US" altLang="zh-TW" sz="2000" dirty="0" smtClean="0"/>
                        <a:t>:</a:t>
                      </a:r>
                    </a:p>
                    <a:p>
                      <a:r>
                        <a:rPr lang="zh-TW" altLang="en-US" sz="2000" dirty="0" smtClean="0"/>
                        <a:t>註一</a:t>
                      </a:r>
                      <a:r>
                        <a:rPr lang="en-US" altLang="zh-TW" sz="2000" dirty="0" smtClean="0"/>
                        <a:t>:</a:t>
                      </a:r>
                    </a:p>
                    <a:p>
                      <a:r>
                        <a:rPr lang="en-US" altLang="zh-TW" sz="2000" dirty="0" smtClean="0">
                          <a:hlinkClick r:id="rId2"/>
                        </a:rPr>
                        <a:t>http://tw.knowledge.yahoo.com/question/question?qid=1405102103666</a:t>
                      </a:r>
                      <a:endParaRPr lang="en-US" altLang="zh-TW" sz="2000" dirty="0" smtClean="0"/>
                    </a:p>
                    <a:p>
                      <a:r>
                        <a:rPr lang="zh-TW" altLang="en-US" sz="2000" dirty="0" smtClean="0"/>
                        <a:t>註二</a:t>
                      </a:r>
                      <a:r>
                        <a:rPr lang="en-US" altLang="zh-TW" sz="2000" dirty="0" smtClean="0"/>
                        <a:t>:</a:t>
                      </a:r>
                    </a:p>
                    <a:p>
                      <a:r>
                        <a:rPr lang="en-US" altLang="zh-TW" sz="2000" dirty="0" smtClean="0">
                          <a:hlinkClick r:id="rId3"/>
                        </a:rPr>
                        <a:t>http://tw.knowledge.yahoo.com/question/question?qid=1305083121896</a:t>
                      </a:r>
                      <a:endParaRPr lang="en-US" altLang="zh-TW" sz="2000" dirty="0" smtClean="0"/>
                    </a:p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44832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09600" y="332656"/>
            <a:ext cx="7924800" cy="6192688"/>
          </a:xfrm>
        </p:spPr>
        <p:txBody>
          <a:bodyPr>
            <a:normAutofit/>
          </a:bodyPr>
          <a:lstStyle/>
          <a:p>
            <a:endParaRPr lang="en-US" altLang="zh-TW" sz="2000" dirty="0" smtClean="0"/>
          </a:p>
          <a:p>
            <a:r>
              <a:rPr lang="zh-TW" altLang="en-US" sz="2000" dirty="0" smtClean="0"/>
              <a:t>前言</a:t>
            </a:r>
            <a:endParaRPr lang="en-US" altLang="zh-TW" sz="2000" dirty="0" smtClean="0"/>
          </a:p>
          <a:p>
            <a:r>
              <a:rPr lang="zh-TW" altLang="en-US" sz="2000" dirty="0" smtClean="0"/>
              <a:t>大綱介紹</a:t>
            </a:r>
            <a:endParaRPr lang="en-US" altLang="zh-TW" sz="2000" dirty="0" smtClean="0"/>
          </a:p>
          <a:p>
            <a:r>
              <a:rPr lang="zh-TW" altLang="en-US" sz="2000" dirty="0" smtClean="0"/>
              <a:t>大一階段</a:t>
            </a:r>
            <a:endParaRPr lang="en-US" altLang="zh-TW" sz="2000" dirty="0" smtClean="0"/>
          </a:p>
          <a:p>
            <a:r>
              <a:rPr lang="zh-TW" altLang="en-US" sz="2000" dirty="0"/>
              <a:t>大二</a:t>
            </a:r>
            <a:r>
              <a:rPr lang="zh-TW" altLang="en-US" sz="2000" dirty="0" smtClean="0"/>
              <a:t>階段</a:t>
            </a:r>
            <a:endParaRPr lang="en-US" altLang="zh-TW" sz="2000" dirty="0" smtClean="0"/>
          </a:p>
          <a:p>
            <a:r>
              <a:rPr lang="zh-TW" altLang="en-US" sz="2000" dirty="0"/>
              <a:t>大三</a:t>
            </a:r>
            <a:r>
              <a:rPr lang="zh-TW" altLang="en-US" sz="2000" dirty="0" smtClean="0"/>
              <a:t>階段</a:t>
            </a:r>
            <a:endParaRPr lang="en-US" altLang="zh-TW" sz="2000" dirty="0" smtClean="0"/>
          </a:p>
          <a:p>
            <a:r>
              <a:rPr lang="zh-TW" altLang="en-US" sz="2000" dirty="0"/>
              <a:t>大四</a:t>
            </a:r>
            <a:r>
              <a:rPr lang="zh-TW" altLang="en-US" sz="2000" dirty="0" smtClean="0"/>
              <a:t>階段</a:t>
            </a:r>
            <a:endParaRPr lang="en-US" altLang="zh-TW" sz="2000" dirty="0" smtClean="0"/>
          </a:p>
          <a:p>
            <a:r>
              <a:rPr lang="zh-TW" altLang="en-US" sz="2000" dirty="0"/>
              <a:t>實踐</a:t>
            </a:r>
            <a:r>
              <a:rPr lang="zh-TW" altLang="en-US" sz="2000" dirty="0" smtClean="0"/>
              <a:t>方法</a:t>
            </a:r>
            <a:endParaRPr lang="en-US" altLang="zh-TW" sz="2000" dirty="0" smtClean="0"/>
          </a:p>
          <a:p>
            <a:r>
              <a:rPr lang="zh-TW" altLang="en-US" sz="2000" dirty="0"/>
              <a:t>人工記帳</a:t>
            </a:r>
            <a:r>
              <a:rPr lang="zh-TW" altLang="en-US" sz="2000" dirty="0" smtClean="0"/>
              <a:t>士</a:t>
            </a:r>
            <a:endParaRPr lang="en-US" altLang="zh-TW" sz="2000" dirty="0" smtClean="0"/>
          </a:p>
          <a:p>
            <a:r>
              <a:rPr lang="zh-TW" altLang="en-US" sz="2000" dirty="0" smtClean="0"/>
              <a:t>會計師</a:t>
            </a:r>
            <a:endParaRPr lang="en-US" altLang="zh-TW" sz="2000" dirty="0" smtClean="0"/>
          </a:p>
          <a:p>
            <a:r>
              <a:rPr lang="zh-TW" altLang="en-US" sz="2000" dirty="0"/>
              <a:t>參考資料</a:t>
            </a:r>
            <a:endParaRPr lang="en-US" altLang="zh-TW" sz="2000" dirty="0" smtClean="0"/>
          </a:p>
          <a:p>
            <a:endParaRPr lang="en-US" altLang="zh-TW" sz="2000" dirty="0" smtClean="0"/>
          </a:p>
          <a:p>
            <a:endParaRPr lang="zh-TW" altLang="en-US" sz="2000" dirty="0"/>
          </a:p>
        </p:txBody>
      </p:sp>
      <p:sp>
        <p:nvSpPr>
          <p:cNvPr id="4" name="矩形 3"/>
          <p:cNvSpPr/>
          <p:nvPr/>
        </p:nvSpPr>
        <p:spPr>
          <a:xfrm>
            <a:off x="395536" y="-18753"/>
            <a:ext cx="1569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目錄</a:t>
            </a:r>
            <a:endParaRPr lang="zh-TW" alt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336236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zh-TW" altLang="zh-TW" sz="2000" dirty="0" smtClean="0"/>
              <a:t>在</a:t>
            </a:r>
            <a:r>
              <a:rPr lang="zh-TW" altLang="zh-TW" sz="2000" dirty="0"/>
              <a:t>我們的生活中，有許多不確定的定數，突如其來的意外，所以我們必須養成做計畫的習慣，讓我們可以能一步一步的完成我們的計畫，如果突然飛來一筆，也能即時的應變，不能自亂陣腳。做計畫的另一個原因，是因為可以讓自己可以循序漸進的完成每一件事，是一舉兩得的好方法。</a:t>
            </a:r>
          </a:p>
          <a:p>
            <a:r>
              <a:rPr lang="zh-TW" altLang="zh-TW" sz="2000" dirty="0"/>
              <a:t>　　學習是永無止盡的，除了學校的課業之外，還可以看一些課外的讀物來增加我們的見聞，求其是現在這個競爭激烈的社會，適者生存，要能在這個社會中存活下來，必須具備全方位的知識，並學習多元化的常識，以培養全方位的思考。</a:t>
            </a:r>
          </a:p>
          <a:p>
            <a:r>
              <a:rPr lang="zh-TW" altLang="zh-TW" sz="2000" dirty="0"/>
              <a:t>　　大學生涯也是一個人生的重要階段，不管在人際方面，課業及忝精神也和高中大不相同，也是我們再進入社會前一個很好的磨練期，所以不管在課業或是在專業部分都要更精進自己。</a:t>
            </a:r>
            <a:endParaRPr lang="zh-TW" altLang="en-US" sz="2000" dirty="0"/>
          </a:p>
        </p:txBody>
      </p:sp>
      <p:sp>
        <p:nvSpPr>
          <p:cNvPr id="4" name="矩形 3"/>
          <p:cNvSpPr/>
          <p:nvPr/>
        </p:nvSpPr>
        <p:spPr>
          <a:xfrm>
            <a:off x="611560" y="332656"/>
            <a:ext cx="17588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zh-TW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前言</a:t>
            </a:r>
            <a:r>
              <a:rPr lang="en-US" altLang="zh-TW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:</a:t>
            </a:r>
            <a:endParaRPr lang="zh-TW" alt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56388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內容版面配置區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672597753"/>
              </p:ext>
            </p:extLst>
          </p:nvPr>
        </p:nvGraphicFramePr>
        <p:xfrm>
          <a:off x="611560" y="548680"/>
          <a:ext cx="7924800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259984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zh-TW" sz="2000" dirty="0" smtClean="0"/>
              <a:t>學業</a:t>
            </a:r>
            <a:r>
              <a:rPr lang="en-US" altLang="zh-TW" sz="2000" dirty="0" smtClean="0"/>
              <a:t>:</a:t>
            </a:r>
          </a:p>
          <a:p>
            <a:pPr marL="0" indent="0">
              <a:buNone/>
            </a:pPr>
            <a:r>
              <a:rPr lang="en-US" altLang="zh-TW" sz="2000" dirty="0" smtClean="0"/>
              <a:t>        1.</a:t>
            </a:r>
            <a:r>
              <a:rPr lang="zh-TW" altLang="zh-TW" sz="2000" dirty="0" smtClean="0"/>
              <a:t>加強英文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en-US" altLang="zh-TW" sz="2000" dirty="0" smtClean="0"/>
              <a:t>        2.</a:t>
            </a:r>
            <a:r>
              <a:rPr lang="zh-TW" altLang="zh-TW" sz="2000" dirty="0" smtClean="0"/>
              <a:t>學習商用微積分</a:t>
            </a:r>
          </a:p>
          <a:p>
            <a:pPr marL="0" indent="0">
              <a:buNone/>
            </a:pPr>
            <a:r>
              <a:rPr lang="en-US" altLang="zh-TW" sz="2000" dirty="0" smtClean="0"/>
              <a:t>        3.</a:t>
            </a:r>
            <a:r>
              <a:rPr lang="zh-TW" altLang="zh-TW" sz="2000" dirty="0" smtClean="0"/>
              <a:t>中級會計學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zh-TW" altLang="en-US" sz="2000" dirty="0" smtClean="0"/>
              <a:t>社團</a:t>
            </a:r>
            <a:r>
              <a:rPr lang="en-US" altLang="zh-TW" sz="2000" dirty="0" smtClean="0"/>
              <a:t>:</a:t>
            </a:r>
          </a:p>
          <a:p>
            <a:pPr marL="0" indent="0">
              <a:buNone/>
            </a:pPr>
            <a:r>
              <a:rPr lang="zh-TW" altLang="en-US" sz="2000" dirty="0" smtClean="0"/>
              <a:t>        </a:t>
            </a:r>
            <a:r>
              <a:rPr lang="en-US" altLang="zh-TW" sz="2000" dirty="0" smtClean="0"/>
              <a:t>1.</a:t>
            </a:r>
            <a:r>
              <a:rPr lang="zh-TW" altLang="zh-TW" sz="2000" dirty="0" smtClean="0"/>
              <a:t>吉他社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zh-TW" altLang="en-US" sz="2000" dirty="0" smtClean="0"/>
              <a:t>        </a:t>
            </a:r>
            <a:r>
              <a:rPr lang="en-US" altLang="zh-TW" sz="2000" dirty="0" smtClean="0"/>
              <a:t>2.</a:t>
            </a:r>
            <a:r>
              <a:rPr lang="zh-TW" altLang="zh-TW" sz="2000" dirty="0" smtClean="0"/>
              <a:t>籃球社</a:t>
            </a:r>
          </a:p>
          <a:p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539552" y="332656"/>
            <a:ext cx="29546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大一階段</a:t>
            </a:r>
            <a:endParaRPr lang="zh-TW" alt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0316181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000" dirty="0" smtClean="0"/>
              <a:t>學業</a:t>
            </a:r>
            <a:r>
              <a:rPr lang="en-US" altLang="zh-TW" sz="2000" dirty="0" smtClean="0"/>
              <a:t>:</a:t>
            </a:r>
          </a:p>
          <a:p>
            <a:pPr marL="0" indent="0">
              <a:buNone/>
            </a:pPr>
            <a:r>
              <a:rPr lang="zh-TW" altLang="en-US" sz="2000" dirty="0" smtClean="0"/>
              <a:t>        </a:t>
            </a:r>
            <a:r>
              <a:rPr lang="en-US" altLang="zh-TW" sz="2000" dirty="0" smtClean="0"/>
              <a:t>1</a:t>
            </a:r>
            <a:r>
              <a:rPr lang="en-US" altLang="zh-TW" sz="2000" dirty="0"/>
              <a:t>.</a:t>
            </a:r>
            <a:r>
              <a:rPr lang="zh-TW" altLang="zh-TW" sz="2000" dirty="0"/>
              <a:t>統計學</a:t>
            </a:r>
          </a:p>
          <a:p>
            <a:pPr marL="0" indent="0">
              <a:buNone/>
            </a:pPr>
            <a:r>
              <a:rPr lang="zh-TW" altLang="en-US" sz="2000" dirty="0" smtClean="0"/>
              <a:t>        </a:t>
            </a:r>
            <a:r>
              <a:rPr lang="en-US" altLang="zh-TW" sz="2000" dirty="0" smtClean="0"/>
              <a:t>2</a:t>
            </a:r>
            <a:r>
              <a:rPr lang="en-US" altLang="zh-TW" sz="2000" dirty="0"/>
              <a:t>.</a:t>
            </a:r>
            <a:r>
              <a:rPr lang="zh-TW" altLang="zh-TW" sz="2000" dirty="0"/>
              <a:t>中級會計學</a:t>
            </a:r>
          </a:p>
          <a:p>
            <a:pPr marL="0" indent="0">
              <a:buNone/>
            </a:pPr>
            <a:r>
              <a:rPr lang="zh-TW" altLang="en-US" sz="2000" dirty="0" smtClean="0"/>
              <a:t>        </a:t>
            </a:r>
            <a:r>
              <a:rPr lang="en-US" altLang="zh-TW" sz="2000" dirty="0" smtClean="0"/>
              <a:t>3</a:t>
            </a:r>
            <a:r>
              <a:rPr lang="en-US" altLang="zh-TW" sz="2000" dirty="0"/>
              <a:t>.</a:t>
            </a:r>
            <a:r>
              <a:rPr lang="zh-TW" altLang="zh-TW" sz="2000" dirty="0"/>
              <a:t>成本會計</a:t>
            </a:r>
          </a:p>
          <a:p>
            <a:pPr marL="0" indent="0">
              <a:buNone/>
            </a:pPr>
            <a:r>
              <a:rPr lang="zh-TW" altLang="en-US" sz="2000" dirty="0" smtClean="0"/>
              <a:t>        </a:t>
            </a:r>
            <a:r>
              <a:rPr lang="en-US" altLang="zh-TW" sz="2000" dirty="0" smtClean="0"/>
              <a:t>4</a:t>
            </a:r>
            <a:r>
              <a:rPr lang="en-US" altLang="zh-TW" sz="2000" dirty="0"/>
              <a:t>.</a:t>
            </a:r>
            <a:r>
              <a:rPr lang="zh-TW" altLang="zh-TW" sz="2000" dirty="0"/>
              <a:t>土地</a:t>
            </a:r>
            <a:r>
              <a:rPr lang="zh-TW" altLang="zh-TW" sz="2000" dirty="0" smtClean="0"/>
              <a:t>稅法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zh-TW" altLang="en-US" sz="2000" dirty="0" smtClean="0"/>
              <a:t>社團</a:t>
            </a:r>
            <a:r>
              <a:rPr lang="en-US" altLang="zh-TW" sz="2000" dirty="0" smtClean="0"/>
              <a:t>:</a:t>
            </a:r>
          </a:p>
          <a:p>
            <a:pPr marL="0" indent="0">
              <a:buNone/>
            </a:pPr>
            <a:r>
              <a:rPr lang="zh-TW" altLang="en-US" sz="2000" dirty="0" smtClean="0"/>
              <a:t>        </a:t>
            </a:r>
            <a:r>
              <a:rPr lang="en-US" altLang="zh-TW" sz="2000" dirty="0" smtClean="0"/>
              <a:t>1</a:t>
            </a:r>
            <a:r>
              <a:rPr lang="en-US" altLang="zh-TW" sz="2000" dirty="0"/>
              <a:t>.</a:t>
            </a:r>
            <a:r>
              <a:rPr lang="zh-TW" altLang="zh-TW" sz="2000" dirty="0"/>
              <a:t>爭取吉他社幹部</a:t>
            </a:r>
          </a:p>
          <a:p>
            <a:pPr marL="0" indent="0">
              <a:buNone/>
            </a:pPr>
            <a:r>
              <a:rPr lang="zh-TW" altLang="en-US" sz="2000" dirty="0" smtClean="0"/>
              <a:t>        </a:t>
            </a:r>
            <a:r>
              <a:rPr lang="en-US" altLang="zh-TW" sz="2000" dirty="0" smtClean="0"/>
              <a:t>2</a:t>
            </a:r>
            <a:r>
              <a:rPr lang="en-US" altLang="zh-TW" sz="2000" dirty="0"/>
              <a:t>.</a:t>
            </a:r>
            <a:r>
              <a:rPr lang="zh-TW" altLang="zh-TW" sz="2000" dirty="0"/>
              <a:t>籃球社</a:t>
            </a:r>
          </a:p>
          <a:p>
            <a:pPr marL="0" indent="0">
              <a:buNone/>
            </a:pPr>
            <a:endParaRPr lang="zh-TW" altLang="zh-TW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539552" y="404664"/>
            <a:ext cx="29546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大二階段</a:t>
            </a:r>
            <a:endParaRPr lang="zh-TW" alt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0316181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457200" y="1340768"/>
            <a:ext cx="822960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000" dirty="0" smtClean="0"/>
              <a:t>學業</a:t>
            </a:r>
            <a:r>
              <a:rPr lang="en-US" altLang="zh-TW" sz="2000" dirty="0" smtClean="0"/>
              <a:t>:</a:t>
            </a:r>
          </a:p>
          <a:p>
            <a:pPr marL="0" indent="0">
              <a:buNone/>
            </a:pPr>
            <a:r>
              <a:rPr lang="en-US" altLang="zh-TW" sz="2000" dirty="0" smtClean="0"/>
              <a:t>        1.</a:t>
            </a:r>
            <a:r>
              <a:rPr lang="zh-TW" altLang="zh-TW" sz="2000" dirty="0" smtClean="0"/>
              <a:t>管理</a:t>
            </a:r>
            <a:r>
              <a:rPr lang="zh-TW" altLang="zh-TW" sz="2000" dirty="0"/>
              <a:t>會計</a:t>
            </a:r>
          </a:p>
          <a:p>
            <a:pPr marL="0" indent="0">
              <a:buNone/>
            </a:pPr>
            <a:r>
              <a:rPr lang="en-US" altLang="zh-TW" sz="2000" dirty="0" smtClean="0"/>
              <a:t>        2.</a:t>
            </a:r>
            <a:r>
              <a:rPr lang="zh-TW" altLang="zh-TW" sz="2000" dirty="0" smtClean="0"/>
              <a:t>高級</a:t>
            </a:r>
            <a:r>
              <a:rPr lang="zh-TW" altLang="zh-TW" sz="2000" dirty="0"/>
              <a:t>會計學</a:t>
            </a:r>
          </a:p>
          <a:p>
            <a:pPr marL="0" indent="0">
              <a:buNone/>
            </a:pPr>
            <a:r>
              <a:rPr lang="en-US" altLang="zh-TW" sz="2000" dirty="0" smtClean="0"/>
              <a:t>        3.</a:t>
            </a:r>
            <a:r>
              <a:rPr lang="zh-TW" altLang="zh-TW" sz="2000" dirty="0" smtClean="0"/>
              <a:t>審計</a:t>
            </a:r>
            <a:r>
              <a:rPr lang="zh-TW" altLang="zh-TW" sz="2000" dirty="0"/>
              <a:t>學</a:t>
            </a:r>
          </a:p>
          <a:p>
            <a:pPr marL="0" indent="0">
              <a:buNone/>
            </a:pPr>
            <a:r>
              <a:rPr lang="en-US" altLang="zh-TW" sz="2000" dirty="0" smtClean="0"/>
              <a:t>        4.</a:t>
            </a:r>
            <a:r>
              <a:rPr lang="zh-TW" altLang="zh-TW" sz="2000" dirty="0" smtClean="0"/>
              <a:t>證</a:t>
            </a:r>
            <a:r>
              <a:rPr lang="zh-TW" altLang="zh-TW" sz="2000" dirty="0"/>
              <a:t>卷投資分析</a:t>
            </a:r>
          </a:p>
          <a:p>
            <a:pPr marL="0" indent="0">
              <a:buNone/>
            </a:pPr>
            <a:r>
              <a:rPr lang="en-US" altLang="zh-TW" sz="2000" dirty="0" smtClean="0"/>
              <a:t>        5.</a:t>
            </a:r>
            <a:r>
              <a:rPr lang="zh-TW" altLang="zh-TW" sz="2000" dirty="0" smtClean="0"/>
              <a:t>政府會計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zh-TW" altLang="en-US" sz="2000" dirty="0" smtClean="0"/>
              <a:t>社團</a:t>
            </a:r>
            <a:r>
              <a:rPr lang="en-US" altLang="zh-TW" sz="2000" dirty="0" smtClean="0"/>
              <a:t>:</a:t>
            </a:r>
          </a:p>
          <a:p>
            <a:pPr marL="0" indent="0">
              <a:buNone/>
            </a:pPr>
            <a:r>
              <a:rPr lang="zh-TW" altLang="en-US" sz="2000" dirty="0"/>
              <a:t> </a:t>
            </a:r>
            <a:r>
              <a:rPr lang="zh-TW" altLang="en-US" sz="2000" dirty="0" smtClean="0"/>
              <a:t>       </a:t>
            </a:r>
            <a:r>
              <a:rPr lang="en-US" altLang="zh-TW" sz="2000" dirty="0" smtClean="0"/>
              <a:t>1</a:t>
            </a:r>
            <a:r>
              <a:rPr lang="en-US" altLang="zh-TW" sz="2000" dirty="0"/>
              <a:t>.</a:t>
            </a:r>
            <a:r>
              <a:rPr lang="zh-TW" altLang="zh-TW" sz="2000" dirty="0"/>
              <a:t>吉他社</a:t>
            </a:r>
            <a:r>
              <a:rPr lang="zh-TW" altLang="zh-TW" sz="2000" dirty="0" smtClean="0"/>
              <a:t>幹部</a:t>
            </a:r>
          </a:p>
          <a:p>
            <a:pPr marL="0" indent="0">
              <a:buNone/>
            </a:pPr>
            <a:r>
              <a:rPr lang="zh-TW" altLang="en-US" sz="2000" dirty="0" smtClean="0"/>
              <a:t>        </a:t>
            </a:r>
            <a:r>
              <a:rPr lang="en-US" altLang="zh-TW" sz="2000" dirty="0" smtClean="0"/>
              <a:t>2.</a:t>
            </a:r>
            <a:r>
              <a:rPr lang="zh-TW" altLang="zh-TW" sz="2000" dirty="0" smtClean="0"/>
              <a:t>籃球社</a:t>
            </a: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611560" y="188640"/>
            <a:ext cx="29546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大三階段</a:t>
            </a:r>
            <a:endParaRPr lang="zh-TW" alt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0316181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000" dirty="0" smtClean="0"/>
              <a:t>學業</a:t>
            </a:r>
            <a:r>
              <a:rPr lang="en-US" altLang="zh-TW" sz="2000" dirty="0" smtClean="0"/>
              <a:t>: </a:t>
            </a:r>
          </a:p>
          <a:p>
            <a:pPr marL="0" indent="0">
              <a:buNone/>
            </a:pPr>
            <a:r>
              <a:rPr lang="en-US" altLang="zh-TW" sz="2000" dirty="0" smtClean="0"/>
              <a:t>       1.</a:t>
            </a:r>
            <a:r>
              <a:rPr lang="zh-TW" altLang="zh-TW" sz="2000" dirty="0"/>
              <a:t>校外</a:t>
            </a:r>
            <a:r>
              <a:rPr lang="zh-TW" altLang="zh-TW" sz="2000" dirty="0" smtClean="0"/>
              <a:t>實習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zh-TW" altLang="en-US" sz="2000" dirty="0"/>
              <a:t>相關</a:t>
            </a:r>
            <a:r>
              <a:rPr lang="zh-TW" altLang="en-US" sz="2000" dirty="0" smtClean="0"/>
              <a:t>證照</a:t>
            </a:r>
            <a:r>
              <a:rPr lang="en-US" altLang="zh-TW" sz="2000" dirty="0" smtClean="0"/>
              <a:t>:</a:t>
            </a:r>
          </a:p>
          <a:p>
            <a:pPr marL="0" indent="0">
              <a:buNone/>
            </a:pPr>
            <a:r>
              <a:rPr lang="en-US" altLang="zh-TW" sz="2000" dirty="0" smtClean="0"/>
              <a:t>       1.</a:t>
            </a:r>
            <a:r>
              <a:rPr lang="zh-TW" altLang="zh-TW" sz="2000" dirty="0" smtClean="0"/>
              <a:t>英文多益</a:t>
            </a:r>
          </a:p>
          <a:p>
            <a:pPr marL="0" indent="0">
              <a:buNone/>
            </a:pPr>
            <a:r>
              <a:rPr lang="en-US" altLang="zh-TW" sz="2000" dirty="0" smtClean="0"/>
              <a:t>       2</a:t>
            </a:r>
            <a:r>
              <a:rPr lang="en-US" altLang="zh-TW" sz="2000" dirty="0"/>
              <a:t>.</a:t>
            </a:r>
            <a:r>
              <a:rPr lang="zh-TW" altLang="zh-TW" sz="2000" dirty="0"/>
              <a:t>人工記帳士</a:t>
            </a:r>
          </a:p>
          <a:p>
            <a:pPr marL="0" indent="0">
              <a:buNone/>
            </a:pPr>
            <a:endParaRPr lang="zh-TW" altLang="en-US" sz="2000" dirty="0"/>
          </a:p>
        </p:txBody>
      </p:sp>
      <p:sp>
        <p:nvSpPr>
          <p:cNvPr id="4" name="矩形 3"/>
          <p:cNvSpPr/>
          <p:nvPr/>
        </p:nvSpPr>
        <p:spPr>
          <a:xfrm>
            <a:off x="611560" y="404664"/>
            <a:ext cx="29546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大四階段</a:t>
            </a:r>
          </a:p>
        </p:txBody>
      </p:sp>
    </p:spTree>
    <p:extLst>
      <p:ext uri="{BB962C8B-B14F-4D97-AF65-F5344CB8AC3E}">
        <p14:creationId xmlns:p14="http://schemas.microsoft.com/office/powerpoint/2010/main" val="420316181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en-US" altLang="zh-TW" sz="2000" dirty="0" smtClean="0"/>
              <a:t>1.</a:t>
            </a:r>
            <a:r>
              <a:rPr lang="zh-TW" altLang="zh-TW" sz="2000" dirty="0" smtClean="0"/>
              <a:t>在</a:t>
            </a:r>
            <a:r>
              <a:rPr lang="zh-TW" altLang="zh-TW" sz="2000" dirty="0"/>
              <a:t>英文方面可以多多閱讀英文雜誌，也可以趁閒暇之時聽聽英文歌，不但可以紓解壓力還能趁機多多練習聽力這方面，聽久了也可以開口唱練習說的方面。</a:t>
            </a:r>
          </a:p>
          <a:p>
            <a:pPr lvl="0"/>
            <a:r>
              <a:rPr lang="en-US" altLang="zh-TW" sz="2000" dirty="0" smtClean="0"/>
              <a:t>2.</a:t>
            </a:r>
            <a:r>
              <a:rPr lang="zh-TW" altLang="zh-TW" sz="2000" dirty="0" smtClean="0"/>
              <a:t>在</a:t>
            </a:r>
            <a:r>
              <a:rPr lang="zh-TW" altLang="zh-TW" sz="2000" dirty="0"/>
              <a:t>微積分方面可以多多做題目，複習多個題型，用練習的題數來增加自己的判斷能力與解題能力。</a:t>
            </a:r>
          </a:p>
          <a:p>
            <a:pPr lvl="0"/>
            <a:r>
              <a:rPr lang="en-US" altLang="zh-TW" sz="2000" dirty="0" smtClean="0"/>
              <a:t>3.</a:t>
            </a:r>
            <a:r>
              <a:rPr lang="zh-TW" altLang="zh-TW" sz="2000" dirty="0" smtClean="0"/>
              <a:t>在</a:t>
            </a:r>
            <a:r>
              <a:rPr lang="zh-TW" altLang="zh-TW" sz="2000" dirty="0"/>
              <a:t>原文會計學方面，一開始接觸原文書，多多背單字，且在做練習題時圈出常見的關鍵字與商業用字，以方便以後做題時作答。</a:t>
            </a:r>
          </a:p>
          <a:p>
            <a:pPr lvl="0"/>
            <a:r>
              <a:rPr lang="en-US" altLang="zh-TW" sz="2000" dirty="0" smtClean="0"/>
              <a:t>4.</a:t>
            </a:r>
            <a:r>
              <a:rPr lang="zh-TW" altLang="zh-TW" sz="2000" dirty="0" smtClean="0"/>
              <a:t>對於</a:t>
            </a:r>
            <a:r>
              <a:rPr lang="zh-TW" altLang="zh-TW" sz="2000" dirty="0"/>
              <a:t>二三年級的專業課程，想多做講義上的題目，並且多參考上面的企業範例，讓自己熟悉未來高普考等公職考試的題型做準備。</a:t>
            </a:r>
          </a:p>
          <a:p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683568" y="404664"/>
            <a:ext cx="29546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實踐方法</a:t>
            </a:r>
          </a:p>
        </p:txBody>
      </p:sp>
    </p:spTree>
    <p:extLst>
      <p:ext uri="{BB962C8B-B14F-4D97-AF65-F5344CB8AC3E}">
        <p14:creationId xmlns:p14="http://schemas.microsoft.com/office/powerpoint/2010/main" val="42031618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地平線">
  <a:themeElements>
    <a:clrScheme name="地平線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108</TotalTime>
  <Words>919</Words>
  <Application>Microsoft Office PowerPoint</Application>
  <PresentationFormat>如螢幕大小 (4:3)</PresentationFormat>
  <Paragraphs>96</Paragraphs>
  <Slides>13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地平線</vt:lpstr>
      <vt:lpstr>未來四年的學習規劃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未來四年的學習規劃</dc:title>
  <dc:creator>teresa</dc:creator>
  <cp:lastModifiedBy>teresa</cp:lastModifiedBy>
  <cp:revision>11</cp:revision>
  <dcterms:created xsi:type="dcterms:W3CDTF">2013-09-25T14:52:57Z</dcterms:created>
  <dcterms:modified xsi:type="dcterms:W3CDTF">2013-09-26T11:04:22Z</dcterms:modified>
</cp:coreProperties>
</file>