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zh-tw/%E6%9C%8D%E5%8A%A1%E4%B8%9A" TargetMode="External"/><Relationship Id="rId2" Type="http://schemas.openxmlformats.org/officeDocument/2006/relationships/hyperlink" Target="http://coursemap.aca.ntu.edu.tw/course_map_all/upload_jpg/gra7020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yut.edu.tw/~acc/student_explain_5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9099" y="2009104"/>
            <a:ext cx="8114904" cy="2041732"/>
          </a:xfrm>
        </p:spPr>
        <p:txBody>
          <a:bodyPr/>
          <a:lstStyle/>
          <a:p>
            <a:r>
              <a:rPr lang="zh-TW" altLang="zh-TW" dirty="0"/>
              <a:t>探 索 會 計 專 業 的 出 路 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fontAlgn="base"/>
            <a:r>
              <a:rPr lang="zh-TW" altLang="zh-TW" sz="9600" dirty="0"/>
              <a:t>班級：四會一乙</a:t>
            </a:r>
            <a:r>
              <a:rPr lang="en-US" altLang="zh-TW" sz="9600" dirty="0"/>
              <a:t>  </a:t>
            </a:r>
            <a:endParaRPr lang="zh-TW" altLang="zh-TW" sz="9600" dirty="0"/>
          </a:p>
          <a:p>
            <a:pPr fontAlgn="base"/>
            <a:r>
              <a:rPr lang="zh-TW" altLang="zh-TW" sz="9600" dirty="0"/>
              <a:t>　　　　　　　　　　　　　姓名：顏郁</a:t>
            </a:r>
          </a:p>
          <a:p>
            <a:pPr fontAlgn="base"/>
            <a:r>
              <a:rPr lang="en-US" altLang="zh-TW" sz="9600" dirty="0"/>
              <a:t> </a:t>
            </a:r>
            <a:r>
              <a:rPr lang="zh-TW" altLang="zh-TW" sz="9600" dirty="0"/>
              <a:t>學號：</a:t>
            </a:r>
            <a:r>
              <a:rPr lang="en-US" altLang="zh-TW" sz="9600" dirty="0"/>
              <a:t>102404227</a:t>
            </a:r>
            <a:endParaRPr lang="zh-TW" altLang="zh-TW" sz="9600" dirty="0"/>
          </a:p>
          <a:p>
            <a:pPr fontAlgn="base"/>
            <a:r>
              <a:rPr lang="en-US" altLang="zh-TW" dirty="0"/>
              <a:t> 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525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77372" y="4209142"/>
            <a:ext cx="8984342" cy="92891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</a:t>
            </a:r>
            <a:r>
              <a:rPr lang="en-US" altLang="zh-TW" sz="2800" u="sng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coursemap.aca.ntu.edu.tw/course_map_all/upload_jpg/gra7020.pdf</a:t>
            </a:r>
            <a:endParaRPr lang="zh-TW" altLang="en-US" sz="28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7029" y="926874"/>
            <a:ext cx="10580914" cy="487884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zh-TW" altLang="zh-TW" sz="2800" dirty="0"/>
              <a:t>參考網址：</a:t>
            </a:r>
          </a:p>
          <a:p>
            <a:pPr fontAlgn="base"/>
            <a:r>
              <a:rPr lang="zh-TW" altLang="zh-TW" sz="2800" dirty="0"/>
              <a:t>維基百科</a:t>
            </a:r>
          </a:p>
          <a:p>
            <a:pPr marL="0" indent="0" fontAlgn="base">
              <a:buNone/>
            </a:pPr>
            <a:r>
              <a:rPr lang="en-US" altLang="zh-TW" sz="2800" u="sng" dirty="0">
                <a:hlinkClick r:id="rId3"/>
              </a:rPr>
              <a:t>http://zh.wikipedia.org/zh-tw/%E6%9C%8D%E5%8A%A1%E4%B8%9A</a:t>
            </a:r>
            <a:endParaRPr lang="zh-TW" altLang="zh-TW" sz="2800" dirty="0"/>
          </a:p>
          <a:p>
            <a:pPr fontAlgn="base"/>
            <a:r>
              <a:rPr lang="zh-TW" altLang="zh-TW" sz="2800" dirty="0" smtClean="0"/>
              <a:t>圖表說明</a:t>
            </a:r>
            <a:endParaRPr lang="zh-TW" altLang="zh-TW" sz="2800" dirty="0"/>
          </a:p>
          <a:p>
            <a:pPr marL="0" indent="0" fontAlgn="base">
              <a:buNone/>
            </a:pPr>
            <a:r>
              <a:rPr lang="en-US" altLang="zh-TW" sz="2800" u="sng" dirty="0" smtClean="0">
                <a:hlinkClick r:id="rId4"/>
              </a:rPr>
              <a:t>http</a:t>
            </a:r>
            <a:r>
              <a:rPr lang="en-US" altLang="zh-TW" sz="2800" u="sng" dirty="0">
                <a:hlinkClick r:id="rId4"/>
              </a:rPr>
              <a:t>://www.cyut.edu.tw/~</a:t>
            </a:r>
            <a:r>
              <a:rPr lang="en-US" altLang="zh-TW" sz="2800" u="sng" dirty="0" smtClean="0">
                <a:hlinkClick r:id="rId4"/>
              </a:rPr>
              <a:t>acc/student_explain_5.php</a:t>
            </a:r>
            <a:endParaRPr lang="en-US" altLang="zh-TW" sz="2800" u="sng" dirty="0" smtClean="0"/>
          </a:p>
          <a:p>
            <a:pPr marL="0" indent="0" fontAlgn="base">
              <a:buNone/>
            </a:pPr>
            <a:endParaRPr lang="zh-TW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734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4607" y="1022492"/>
            <a:ext cx="8596668" cy="38807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sz="2800" dirty="0" smtClean="0"/>
              <a:t>　　</a:t>
            </a:r>
            <a:r>
              <a:rPr lang="zh-TW" altLang="zh-TW" sz="2800" dirty="0" smtClean="0"/>
              <a:t>在</a:t>
            </a:r>
            <a:r>
              <a:rPr lang="zh-TW" altLang="zh-TW" sz="2800" dirty="0"/>
              <a:t>目前已開發國家</a:t>
            </a:r>
            <a:r>
              <a:rPr lang="en-US" altLang="zh-TW" sz="2800" dirty="0"/>
              <a:t> </a:t>
            </a:r>
            <a:r>
              <a:rPr lang="zh-TW" altLang="zh-TW" sz="2800" dirty="0"/>
              <a:t>所有職業類別當中</a:t>
            </a:r>
            <a:r>
              <a:rPr lang="zh-TW" altLang="zh-TW" sz="2800" dirty="0" smtClean="0"/>
              <a:t>，其中</a:t>
            </a:r>
            <a:r>
              <a:rPr lang="zh-TW" altLang="zh-TW" sz="2800" dirty="0"/>
              <a:t>以第三級產業</a:t>
            </a:r>
            <a:r>
              <a:rPr lang="zh-TW" altLang="zh-TW" sz="2800" b="1" dirty="0"/>
              <a:t>–</a:t>
            </a:r>
            <a:r>
              <a:rPr lang="zh-TW" altLang="zh-TW" sz="2800" dirty="0"/>
              <a:t>服務業的市佔率最高，估計約佔市場上</a:t>
            </a:r>
            <a:r>
              <a:rPr lang="zh-TW" altLang="zh-TW" sz="2800" dirty="0" smtClean="0"/>
              <a:t>的７</a:t>
            </a:r>
            <a:r>
              <a:rPr lang="zh-TW" altLang="zh-TW" sz="2800" dirty="0"/>
              <a:t>０</a:t>
            </a:r>
            <a:r>
              <a:rPr lang="zh-TW" altLang="zh-TW" sz="2800" dirty="0" smtClean="0"/>
              <a:t>％。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　　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 smtClean="0"/>
              <a:t>       </a:t>
            </a:r>
            <a:r>
              <a:rPr lang="zh-TW" altLang="zh-TW" sz="2800" dirty="0" smtClean="0"/>
              <a:t>屬於</a:t>
            </a:r>
            <a:r>
              <a:rPr lang="zh-TW" altLang="zh-TW" sz="2800" dirty="0"/>
              <a:t>服務業的行業主要有</a:t>
            </a:r>
            <a:r>
              <a:rPr lang="zh-TW" altLang="zh-TW" sz="2800" dirty="0" smtClean="0"/>
              <a:t>：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zh-TW" altLang="en-US" sz="2800" dirty="0" smtClean="0"/>
              <a:t>　　       </a:t>
            </a:r>
            <a:r>
              <a:rPr lang="en-US" altLang="zh-TW" sz="2800" dirty="0" smtClean="0"/>
              <a:t>貿</a:t>
            </a:r>
            <a:r>
              <a:rPr lang="zh-TW" altLang="en-US" sz="2800" dirty="0" smtClean="0"/>
              <a:t>易</a:t>
            </a:r>
            <a:r>
              <a:rPr lang="zh-TW" altLang="zh-TW" sz="2800" dirty="0" smtClean="0"/>
              <a:t>、</a:t>
            </a:r>
            <a:r>
              <a:rPr lang="en-US" altLang="zh-TW" sz="2800" dirty="0" err="1" smtClean="0"/>
              <a:t>飯店</a:t>
            </a:r>
            <a:r>
              <a:rPr lang="zh-TW" altLang="en-US" sz="2800" dirty="0" smtClean="0"/>
              <a:t>餐</a:t>
            </a:r>
            <a:r>
              <a:rPr lang="zh-TW" altLang="en-US" sz="2800" dirty="0"/>
              <a:t>飲</a:t>
            </a:r>
            <a:r>
              <a:rPr lang="zh-TW" altLang="zh-TW" sz="2800" dirty="0" smtClean="0"/>
              <a:t>、</a:t>
            </a:r>
            <a:r>
              <a:rPr lang="zh-TW" altLang="zh-TW" sz="2800" dirty="0"/>
              <a:t>大眾客運、倉儲物流、會議展覽、金融保險、房地產仲介</a:t>
            </a:r>
            <a:r>
              <a:rPr lang="zh-TW" altLang="zh-TW" sz="2800" dirty="0" smtClean="0"/>
              <a:t>、商務</a:t>
            </a:r>
            <a:r>
              <a:rPr lang="zh-TW" altLang="zh-TW" sz="2800" dirty="0"/>
              <a:t>顧問、公共服務、民防、個人化服務、社區服務、社會工作及電信通訊產業等．．．．．</a:t>
            </a:r>
            <a:r>
              <a:rPr lang="zh-TW" altLang="zh-TW" sz="2800" dirty="0" smtClean="0"/>
              <a:t>．</a:t>
            </a:r>
            <a:r>
              <a:rPr lang="zh-TW" altLang="zh-TW" sz="2800" dirty="0">
                <a:solidFill>
                  <a:schemeClr val="tx1"/>
                </a:solidFill>
              </a:rPr>
              <a:t>。</a:t>
            </a:r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 algn="ctr">
              <a:buNone/>
            </a:pPr>
            <a:r>
              <a:rPr lang="zh-TW" altLang="zh-TW" sz="3800" b="1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而</a:t>
            </a:r>
            <a:r>
              <a:rPr lang="zh-TW" altLang="zh-TW" sz="3800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會計即包含在金融保險的項目內。</a:t>
            </a:r>
          </a:p>
          <a:p>
            <a:pPr algn="ctr"/>
            <a:endParaRPr lang="zh-TW" alt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219466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7500" y="852294"/>
            <a:ext cx="8596668" cy="3880773"/>
          </a:xfrm>
        </p:spPr>
        <p:txBody>
          <a:bodyPr>
            <a:noAutofit/>
          </a:bodyPr>
          <a:lstStyle/>
          <a:p>
            <a:pPr fontAlgn="base"/>
            <a:r>
              <a:rPr lang="zh-TW" altLang="zh-TW" sz="3600" dirty="0"/>
              <a:t>目前和會計相關的職涯規劃有下列幾項 </a:t>
            </a:r>
            <a:r>
              <a:rPr lang="en-US" altLang="zh-TW" sz="3600" dirty="0"/>
              <a:t>:</a:t>
            </a:r>
            <a:endParaRPr lang="zh-TW" altLang="zh-TW" sz="3600" dirty="0"/>
          </a:p>
          <a:p>
            <a:pPr fontAlgn="base"/>
            <a:endParaRPr lang="en-US" altLang="zh-TW" sz="3600" b="1" dirty="0" smtClean="0"/>
          </a:p>
          <a:p>
            <a:pPr fontAlgn="base"/>
            <a:r>
              <a:rPr lang="zh-TW" altLang="zh-TW" sz="3600" b="1" dirty="0" smtClean="0"/>
              <a:t>教</a:t>
            </a:r>
            <a:r>
              <a:rPr lang="zh-TW" altLang="zh-TW" sz="3600" b="1" dirty="0"/>
              <a:t>職</a:t>
            </a:r>
            <a:r>
              <a:rPr lang="en-US" altLang="zh-TW" sz="3600" b="1" dirty="0"/>
              <a:t> :</a:t>
            </a:r>
            <a:endParaRPr lang="zh-TW" altLang="zh-TW" sz="3600" dirty="0"/>
          </a:p>
          <a:p>
            <a:pPr marL="0" lvl="0" indent="0" fontAlgn="base">
              <a:buNone/>
            </a:pPr>
            <a:r>
              <a:rPr lang="zh-TW" altLang="en-US" sz="3600" dirty="0" smtClean="0"/>
              <a:t>         </a:t>
            </a:r>
            <a:r>
              <a:rPr lang="zh-TW" altLang="zh-TW" sz="3200" dirty="0" smtClean="0"/>
              <a:t>高職</a:t>
            </a:r>
            <a:r>
              <a:rPr lang="zh-TW" altLang="zh-TW" sz="3200" dirty="0"/>
              <a:t>教師</a:t>
            </a:r>
            <a:r>
              <a:rPr lang="en-US" altLang="zh-TW" sz="3200" dirty="0"/>
              <a:t>(</a:t>
            </a:r>
            <a:r>
              <a:rPr lang="zh-TW" altLang="zh-TW" sz="3200" dirty="0"/>
              <a:t>教育學程</a:t>
            </a:r>
            <a:r>
              <a:rPr lang="en-US" altLang="zh-TW" sz="3200" dirty="0"/>
              <a:t>)</a:t>
            </a:r>
            <a:r>
              <a:rPr lang="zh-TW" altLang="zh-TW" sz="3200" dirty="0"/>
              <a:t>。</a:t>
            </a:r>
          </a:p>
          <a:p>
            <a:pPr marL="0" lvl="0" indent="0" fontAlgn="base">
              <a:buNone/>
            </a:pPr>
            <a:r>
              <a:rPr lang="zh-TW" altLang="en-US" sz="3200" dirty="0" smtClean="0"/>
              <a:t>          </a:t>
            </a:r>
            <a:r>
              <a:rPr lang="zh-TW" altLang="zh-TW" sz="3200" dirty="0" smtClean="0"/>
              <a:t>大專院校</a:t>
            </a:r>
            <a:r>
              <a:rPr lang="en-US" altLang="zh-TW" sz="3200" dirty="0"/>
              <a:t>(</a:t>
            </a:r>
            <a:r>
              <a:rPr lang="zh-TW" altLang="zh-TW" sz="3200" dirty="0"/>
              <a:t>博士</a:t>
            </a:r>
            <a:r>
              <a:rPr lang="en-US" altLang="zh-TW" sz="3200" dirty="0"/>
              <a:t>)</a:t>
            </a:r>
            <a:r>
              <a:rPr lang="zh-TW" altLang="zh-TW" sz="32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40635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0967" y="550730"/>
            <a:ext cx="9677281" cy="559249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zh-TW" altLang="zh-TW" sz="5100" b="1" dirty="0"/>
              <a:t>民營企業 </a:t>
            </a:r>
            <a:r>
              <a:rPr lang="en-US" altLang="zh-TW" sz="5100" b="1" dirty="0"/>
              <a:t>:</a:t>
            </a:r>
          </a:p>
          <a:p>
            <a:pPr marL="0" indent="0" fontAlgn="base">
              <a:buNone/>
            </a:pPr>
            <a:endParaRPr lang="zh-TW" altLang="zh-TW" sz="3600" b="1" dirty="0"/>
          </a:p>
          <a:p>
            <a:pPr fontAlgn="base"/>
            <a:r>
              <a:rPr lang="zh-TW" altLang="zh-TW" sz="4100" b="1" dirty="0" smtClean="0"/>
              <a:t>會</a:t>
            </a:r>
            <a:r>
              <a:rPr lang="zh-TW" altLang="zh-TW" sz="4100" b="1" dirty="0"/>
              <a:t>計</a:t>
            </a:r>
            <a:r>
              <a:rPr lang="zh-TW" altLang="zh-TW" sz="4100" b="1" dirty="0" smtClean="0"/>
              <a:t>模</a:t>
            </a:r>
            <a:r>
              <a:rPr lang="zh-TW" altLang="zh-TW" sz="4100" b="1" dirty="0"/>
              <a:t>組</a:t>
            </a:r>
            <a:r>
              <a:rPr lang="en-US" altLang="zh-TW" sz="4100" b="1" dirty="0"/>
              <a:t>:</a:t>
            </a:r>
          </a:p>
          <a:p>
            <a:pPr marL="0" indent="0" fontAlgn="base">
              <a:buNone/>
            </a:pPr>
            <a:endParaRPr lang="zh-TW" altLang="zh-TW" sz="3600" b="1" dirty="0" smtClean="0"/>
          </a:p>
          <a:p>
            <a:pPr marL="0" indent="0" fontAlgn="base">
              <a:buNone/>
            </a:pPr>
            <a:r>
              <a:rPr lang="zh-TW" altLang="en-US" sz="3600" dirty="0" smtClean="0"/>
              <a:t>　</a:t>
            </a:r>
            <a:r>
              <a:rPr lang="zh-TW" altLang="en-US" sz="4100" dirty="0" smtClean="0"/>
              <a:t> </a:t>
            </a:r>
            <a:r>
              <a:rPr lang="zh-TW" altLang="zh-TW" sz="4000" dirty="0" smtClean="0"/>
              <a:t>會計師</a:t>
            </a:r>
            <a:r>
              <a:rPr lang="zh-TW" altLang="zh-TW" sz="4000" dirty="0"/>
              <a:t>事務所 </a:t>
            </a:r>
            <a:r>
              <a:rPr lang="en-US" altLang="zh-TW" sz="4000" dirty="0"/>
              <a:t>: </a:t>
            </a:r>
            <a:endParaRPr lang="en-US" altLang="zh-TW" sz="4000" dirty="0" smtClean="0"/>
          </a:p>
          <a:p>
            <a:pPr marL="0" indent="0" fontAlgn="base">
              <a:buNone/>
            </a:pPr>
            <a:r>
              <a:rPr lang="zh-TW" altLang="en-US" sz="4000" dirty="0" smtClean="0"/>
              <a:t>　    </a:t>
            </a:r>
            <a:r>
              <a:rPr lang="zh-TW" altLang="zh-TW" sz="3400" dirty="0" smtClean="0"/>
              <a:t>執業</a:t>
            </a:r>
            <a:r>
              <a:rPr lang="zh-TW" altLang="zh-TW" sz="3400" dirty="0"/>
              <a:t>會計師、審計人員、稅務諮詢顧問</a:t>
            </a:r>
            <a:r>
              <a:rPr lang="zh-TW" altLang="zh-TW" sz="3400" dirty="0" smtClean="0"/>
              <a:t>、</a:t>
            </a:r>
            <a:endParaRPr lang="en-US" altLang="zh-TW" sz="3400" dirty="0" smtClean="0"/>
          </a:p>
          <a:p>
            <a:pPr marL="0" indent="0" fontAlgn="base">
              <a:buNone/>
            </a:pPr>
            <a:r>
              <a:rPr lang="zh-TW" altLang="en-US" sz="3400" dirty="0"/>
              <a:t> </a:t>
            </a:r>
            <a:r>
              <a:rPr lang="zh-TW" altLang="en-US" sz="3400" dirty="0" smtClean="0"/>
              <a:t>       </a:t>
            </a:r>
            <a:r>
              <a:rPr lang="zh-TW" altLang="zh-TW" sz="3400" dirty="0" smtClean="0"/>
              <a:t>管理</a:t>
            </a:r>
            <a:r>
              <a:rPr lang="zh-TW" altLang="zh-TW" sz="3400" dirty="0"/>
              <a:t>諮詢人員</a:t>
            </a:r>
            <a:r>
              <a:rPr lang="zh-TW" altLang="zh-TW" sz="3400" dirty="0" smtClean="0"/>
              <a:t>。</a:t>
            </a:r>
            <a:endParaRPr lang="en-US" altLang="zh-TW" sz="3400" dirty="0" smtClean="0"/>
          </a:p>
          <a:p>
            <a:pPr marL="0" indent="0" fontAlgn="base">
              <a:buNone/>
            </a:pPr>
            <a:endParaRPr lang="en-US" altLang="zh-TW" sz="4000" dirty="0"/>
          </a:p>
          <a:p>
            <a:pPr marL="0" indent="0" fontAlgn="base">
              <a:buNone/>
            </a:pPr>
            <a:r>
              <a:rPr lang="zh-TW" altLang="en-US" sz="4000" dirty="0" smtClean="0"/>
              <a:t>    </a:t>
            </a:r>
            <a:r>
              <a:rPr lang="zh-TW" altLang="zh-TW" sz="4000" dirty="0" smtClean="0"/>
              <a:t>民營</a:t>
            </a:r>
            <a:r>
              <a:rPr lang="zh-TW" altLang="zh-TW" sz="4000" dirty="0"/>
              <a:t>企業機構</a:t>
            </a:r>
            <a:r>
              <a:rPr lang="en-US" altLang="zh-TW" sz="4000" dirty="0"/>
              <a:t> : </a:t>
            </a:r>
            <a:endParaRPr lang="en-US" altLang="zh-TW" sz="4000" dirty="0" smtClean="0"/>
          </a:p>
          <a:p>
            <a:pPr marL="0" indent="0" fontAlgn="base">
              <a:buNone/>
            </a:pPr>
            <a:r>
              <a:rPr lang="zh-TW" altLang="en-US" sz="4000" dirty="0" smtClean="0"/>
              <a:t>　       </a:t>
            </a:r>
            <a:r>
              <a:rPr lang="zh-TW" altLang="zh-TW" sz="3400" dirty="0" smtClean="0"/>
              <a:t>內部稽核人員、會計及簿記人員、存付款佐員</a:t>
            </a:r>
            <a:endParaRPr lang="en-US" altLang="zh-TW" sz="3400" dirty="0"/>
          </a:p>
          <a:p>
            <a:pPr marL="0" indent="0" fontAlgn="base">
              <a:buNone/>
            </a:pPr>
            <a:r>
              <a:rPr lang="zh-TW" altLang="en-US" sz="3400" dirty="0" smtClean="0"/>
              <a:t>          </a:t>
            </a:r>
            <a:r>
              <a:rPr lang="zh-TW" altLang="zh-TW" sz="3400" dirty="0" smtClean="0"/>
              <a:t>、</a:t>
            </a:r>
            <a:r>
              <a:rPr lang="zh-TW" altLang="en-US" sz="3400" dirty="0" smtClean="0"/>
              <a:t> </a:t>
            </a:r>
            <a:r>
              <a:rPr lang="zh-TW" altLang="zh-TW" sz="3400" dirty="0" smtClean="0"/>
              <a:t>企經營風險管理員。</a:t>
            </a:r>
          </a:p>
          <a:p>
            <a:pPr marL="0" indent="0" fontAlgn="base">
              <a:buNone/>
            </a:pPr>
            <a:endParaRPr lang="zh-TW" altLang="zh-TW" sz="3600" dirty="0"/>
          </a:p>
          <a:p>
            <a:endParaRPr lang="zh-TW" altLang="en-US" sz="36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99" y="550729"/>
            <a:ext cx="3374387" cy="258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464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0761" y="834066"/>
            <a:ext cx="9465971" cy="4523545"/>
          </a:xfrm>
        </p:spPr>
        <p:txBody>
          <a:bodyPr>
            <a:normAutofit lnSpcReduction="10000"/>
          </a:bodyPr>
          <a:lstStyle/>
          <a:p>
            <a:pPr fontAlgn="base"/>
            <a:r>
              <a:rPr lang="zh-TW" altLang="zh-TW" sz="3600" b="1" dirty="0"/>
              <a:t>稅務模組</a:t>
            </a:r>
            <a:endParaRPr lang="zh-TW" altLang="zh-TW" sz="3600" dirty="0"/>
          </a:p>
          <a:p>
            <a:pPr marL="0" indent="0" fontAlgn="base">
              <a:buNone/>
            </a:pPr>
            <a:endParaRPr lang="en-US" altLang="zh-TW" dirty="0" smtClean="0"/>
          </a:p>
          <a:p>
            <a:pPr marL="0" indent="0" fontAlgn="base">
              <a:buNone/>
            </a:pPr>
            <a:r>
              <a:rPr lang="zh-TW" altLang="zh-TW" sz="3200" dirty="0" smtClean="0"/>
              <a:t>會計師</a:t>
            </a:r>
            <a:r>
              <a:rPr lang="zh-TW" altLang="zh-TW" sz="3200" dirty="0"/>
              <a:t>事務所 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 smtClean="0"/>
              <a:t>      </a:t>
            </a:r>
            <a:r>
              <a:rPr lang="zh-TW" altLang="zh-TW" sz="3200" dirty="0" smtClean="0"/>
              <a:t>稅務</a:t>
            </a:r>
            <a:r>
              <a:rPr lang="zh-TW" altLang="zh-TW" sz="3200" dirty="0"/>
              <a:t>諮詢顧問、稅務規劃人員。</a:t>
            </a:r>
          </a:p>
          <a:p>
            <a:pPr marL="0" indent="0" fontAlgn="base">
              <a:buNone/>
            </a:pPr>
            <a:r>
              <a:rPr lang="en-US" altLang="zh-TW" sz="3200" dirty="0" smtClean="0"/>
              <a:t> </a:t>
            </a:r>
          </a:p>
          <a:p>
            <a:pPr marL="0" indent="0" fontAlgn="base">
              <a:buNone/>
            </a:pPr>
            <a:r>
              <a:rPr lang="zh-TW" altLang="zh-TW" sz="3200" dirty="0" smtClean="0"/>
              <a:t>民營</a:t>
            </a:r>
            <a:r>
              <a:rPr lang="zh-TW" altLang="zh-TW" sz="3200" dirty="0"/>
              <a:t>企業機構 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 smtClean="0"/>
              <a:t>      </a:t>
            </a:r>
            <a:r>
              <a:rPr lang="zh-TW" altLang="zh-TW" sz="3200" dirty="0" smtClean="0"/>
              <a:t>稅務</a:t>
            </a:r>
            <a:r>
              <a:rPr lang="zh-TW" altLang="zh-TW" sz="3200" dirty="0"/>
              <a:t>諮詢顧問、稅務規劃人員、稅務代理人</a:t>
            </a:r>
            <a:r>
              <a:rPr lang="zh-TW" altLang="zh-TW" sz="3200" dirty="0" smtClean="0"/>
              <a:t>、</a:t>
            </a:r>
            <a:r>
              <a:rPr lang="zh-TW" altLang="en-US" sz="3200" dirty="0" smtClean="0"/>
              <a:t>   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/>
              <a:t> </a:t>
            </a:r>
            <a:r>
              <a:rPr lang="zh-TW" altLang="zh-TW" sz="3200" dirty="0" smtClean="0"/>
              <a:t>會計</a:t>
            </a:r>
            <a:r>
              <a:rPr lang="zh-TW" altLang="zh-TW" sz="3200" dirty="0"/>
              <a:t>及簿記人員。</a:t>
            </a: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56" y="4580988"/>
            <a:ext cx="2970015" cy="2277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64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277" y="821186"/>
            <a:ext cx="10122794" cy="5386431"/>
          </a:xfrm>
        </p:spPr>
        <p:txBody>
          <a:bodyPr>
            <a:normAutofit/>
          </a:bodyPr>
          <a:lstStyle/>
          <a:p>
            <a:pPr fontAlgn="base"/>
            <a:r>
              <a:rPr lang="zh-TW" altLang="zh-TW" sz="3600" b="1" dirty="0"/>
              <a:t>資訊模組</a:t>
            </a:r>
            <a:endParaRPr lang="zh-TW" altLang="zh-TW" sz="3600" dirty="0"/>
          </a:p>
          <a:p>
            <a:pPr marL="0" indent="0" fontAlgn="base">
              <a:buNone/>
            </a:pPr>
            <a:r>
              <a:rPr lang="en-US" altLang="zh-TW" dirty="0" smtClean="0"/>
              <a:t> </a:t>
            </a:r>
          </a:p>
          <a:p>
            <a:pPr marL="0" indent="0" fontAlgn="base">
              <a:buNone/>
            </a:pPr>
            <a:r>
              <a:rPr lang="zh-TW" altLang="zh-TW" sz="3200" dirty="0" smtClean="0"/>
              <a:t>會計師</a:t>
            </a:r>
            <a:r>
              <a:rPr lang="zh-TW" altLang="zh-TW" sz="3200" dirty="0"/>
              <a:t>事務所 </a:t>
            </a:r>
            <a:r>
              <a:rPr lang="en-US" altLang="zh-TW" sz="3200" dirty="0"/>
              <a:t>: 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</a:t>
            </a:r>
            <a:r>
              <a:rPr lang="zh-TW" altLang="zh-TW" sz="3200" dirty="0" smtClean="0"/>
              <a:t>電腦</a:t>
            </a:r>
            <a:r>
              <a:rPr lang="zh-TW" altLang="zh-TW" sz="3200" dirty="0"/>
              <a:t>稽核人員。</a:t>
            </a:r>
          </a:p>
          <a:p>
            <a:pPr marL="0" indent="0" fontAlgn="base">
              <a:buNone/>
            </a:pP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zh-TW" sz="3200" dirty="0" smtClean="0"/>
              <a:t>民營</a:t>
            </a:r>
            <a:r>
              <a:rPr lang="zh-TW" altLang="zh-TW" sz="3200" dirty="0"/>
              <a:t>企業機構 </a:t>
            </a:r>
            <a:r>
              <a:rPr lang="en-US" altLang="zh-TW" sz="3200" dirty="0" smtClean="0"/>
              <a:t>:</a:t>
            </a:r>
          </a:p>
          <a:p>
            <a:pPr marL="0" indent="0" fontAlgn="base">
              <a:buNone/>
            </a:pPr>
            <a:r>
              <a:rPr lang="zh-TW" altLang="en-US" sz="3200" dirty="0" smtClean="0"/>
              <a:t>　   </a:t>
            </a:r>
            <a:r>
              <a:rPr lang="zh-TW" altLang="zh-TW" sz="3200" dirty="0" smtClean="0"/>
              <a:t>電腦</a:t>
            </a:r>
            <a:r>
              <a:rPr lang="zh-TW" altLang="zh-TW" sz="3200" dirty="0"/>
              <a:t>稽核人員、內部稽核人員、會計及簿記人員</a:t>
            </a:r>
            <a:r>
              <a:rPr lang="zh-TW" altLang="zh-TW" sz="3200" dirty="0" smtClean="0"/>
              <a:t>、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 smtClean="0"/>
              <a:t>      </a:t>
            </a:r>
            <a:r>
              <a:rPr lang="zh-TW" altLang="zh-TW" sz="3200" dirty="0" smtClean="0"/>
              <a:t>系統</a:t>
            </a:r>
            <a:r>
              <a:rPr lang="zh-TW" altLang="zh-TW" sz="3200" dirty="0"/>
              <a:t>及網路設計管理師、資料庫管理師</a:t>
            </a:r>
            <a:r>
              <a:rPr lang="zh-TW" altLang="zh-TW" sz="3200" dirty="0" smtClean="0"/>
              <a:t>、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/>
              <a:t>　 </a:t>
            </a:r>
            <a:r>
              <a:rPr lang="zh-TW" altLang="en-US" sz="3200" dirty="0" smtClean="0"/>
              <a:t>  </a:t>
            </a:r>
            <a:r>
              <a:rPr lang="zh-TW" altLang="zh-TW" sz="3200" dirty="0" smtClean="0"/>
              <a:t>會計</a:t>
            </a:r>
            <a:r>
              <a:rPr lang="zh-TW" altLang="zh-TW" sz="3200" dirty="0"/>
              <a:t>資系統管理師、</a:t>
            </a:r>
            <a:r>
              <a:rPr lang="en-US" altLang="zh-TW" sz="3200" dirty="0"/>
              <a:t>EPR</a:t>
            </a:r>
            <a:r>
              <a:rPr lang="zh-TW" altLang="zh-TW" sz="3200" dirty="0"/>
              <a:t>系統管理師。</a:t>
            </a:r>
          </a:p>
          <a:p>
            <a:endParaRPr lang="zh-TW" altLang="en-US" sz="32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22" y="1465129"/>
            <a:ext cx="3752138" cy="287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25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4455" y="486335"/>
            <a:ext cx="10411376" cy="5631130"/>
          </a:xfrm>
        </p:spPr>
        <p:txBody>
          <a:bodyPr>
            <a:normAutofit/>
          </a:bodyPr>
          <a:lstStyle/>
          <a:p>
            <a:pPr fontAlgn="base"/>
            <a:endParaRPr lang="en-US" altLang="zh-TW" sz="3600" b="1" dirty="0" smtClean="0"/>
          </a:p>
          <a:p>
            <a:pPr fontAlgn="base"/>
            <a:endParaRPr lang="en-US" altLang="zh-TW" sz="3600" b="1" dirty="0"/>
          </a:p>
          <a:p>
            <a:pPr fontAlgn="base"/>
            <a:r>
              <a:rPr lang="zh-TW" altLang="zh-TW" sz="3600" b="1" dirty="0" smtClean="0"/>
              <a:t>公職</a:t>
            </a:r>
            <a:r>
              <a:rPr lang="en-US" altLang="zh-TW" sz="3600" b="1" dirty="0" smtClean="0"/>
              <a:t> </a:t>
            </a:r>
            <a:r>
              <a:rPr lang="en-US" altLang="zh-TW" sz="3600" b="1" dirty="0"/>
              <a:t>: </a:t>
            </a:r>
            <a:endParaRPr lang="zh-TW" altLang="zh-TW" sz="3600" dirty="0"/>
          </a:p>
          <a:p>
            <a:pPr marL="0" indent="0" fontAlgn="base">
              <a:buNone/>
            </a:pPr>
            <a:r>
              <a:rPr lang="zh-TW" altLang="zh-TW" b="1" dirty="0"/>
              <a:t>　　</a:t>
            </a:r>
            <a:endParaRPr lang="en-US" altLang="zh-TW" b="1" dirty="0" smtClean="0"/>
          </a:p>
          <a:p>
            <a:pPr marL="0" indent="0" fontAlgn="base">
              <a:buNone/>
            </a:pPr>
            <a:r>
              <a:rPr lang="zh-TW" altLang="en-US" sz="2800" b="1" dirty="0" smtClean="0"/>
              <a:t>        </a:t>
            </a:r>
            <a:r>
              <a:rPr lang="zh-TW" altLang="zh-TW" sz="3200" dirty="0" smtClean="0"/>
              <a:t>檢察</a:t>
            </a:r>
            <a:r>
              <a:rPr lang="zh-TW" altLang="zh-TW" sz="3200" dirty="0"/>
              <a:t>事務官、高普考</a:t>
            </a:r>
            <a:r>
              <a:rPr lang="en-US" altLang="zh-TW" sz="3200" dirty="0"/>
              <a:t>(</a:t>
            </a:r>
            <a:r>
              <a:rPr lang="zh-TW" altLang="zh-TW" sz="3200" dirty="0"/>
              <a:t>會計、審計、財稅行政類</a:t>
            </a:r>
            <a:r>
              <a:rPr lang="en-US" altLang="zh-TW" sz="3200" dirty="0" smtClean="0"/>
              <a:t>)</a:t>
            </a:r>
          </a:p>
          <a:p>
            <a:pPr marL="0" indent="0" fontAlgn="base">
              <a:buNone/>
            </a:pPr>
            <a:r>
              <a:rPr lang="zh-TW" altLang="en-US" sz="3200" dirty="0"/>
              <a:t> </a:t>
            </a:r>
            <a:r>
              <a:rPr lang="zh-TW" altLang="zh-TW" sz="3200" dirty="0" smtClean="0"/>
              <a:t>、</a:t>
            </a:r>
            <a:r>
              <a:rPr lang="zh-TW" altLang="zh-TW" sz="3200" dirty="0"/>
              <a:t>關稅特考、關稅會統、銀行</a:t>
            </a:r>
            <a:r>
              <a:rPr lang="zh-TW" altLang="zh-TW" sz="3200" dirty="0" smtClean="0"/>
              <a:t>特考</a:t>
            </a:r>
            <a:endParaRPr lang="en-US" altLang="zh-TW" sz="3200" dirty="0" smtClean="0"/>
          </a:p>
          <a:p>
            <a:pPr marL="0" indent="0" fontAlgn="base">
              <a:buNone/>
            </a:pPr>
            <a:r>
              <a:rPr lang="zh-TW" altLang="en-US" sz="3200" dirty="0" smtClean="0"/>
              <a:t> </a:t>
            </a:r>
            <a:r>
              <a:rPr lang="zh-TW" altLang="zh-TW" sz="3200" dirty="0" smtClean="0"/>
              <a:t>、調查局</a:t>
            </a:r>
            <a:r>
              <a:rPr lang="zh-TW" altLang="zh-TW" sz="3200" dirty="0"/>
              <a:t>特考</a:t>
            </a:r>
            <a:r>
              <a:rPr lang="en-US" altLang="zh-TW" sz="3200" dirty="0"/>
              <a:t>(</a:t>
            </a:r>
            <a:r>
              <a:rPr lang="zh-TW" altLang="zh-TW" sz="3200" dirty="0"/>
              <a:t>財經實務組</a:t>
            </a:r>
            <a:r>
              <a:rPr lang="en-US" altLang="zh-TW" sz="3200" dirty="0"/>
              <a:t>)</a:t>
            </a:r>
            <a:r>
              <a:rPr lang="zh-TW" altLang="zh-TW" sz="3200" dirty="0"/>
              <a:t>。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12950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4" name="Rectangle 58"/>
          <p:cNvSpPr>
            <a:spLocks noChangeArrowheads="1"/>
          </p:cNvSpPr>
          <p:nvPr/>
        </p:nvSpPr>
        <p:spPr bwMode="auto">
          <a:xfrm>
            <a:off x="1645897" y="-214779"/>
            <a:ext cx="6853158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sz="4000" b="1" i="0" u="sng" strike="noStrike" normalizeH="0" baseline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會計系大學部畢業生未來發展</a:t>
            </a:r>
            <a:endParaRPr kumimoji="0" lang="zh-TW" sz="4000" b="1" i="0" u="none" strike="noStrike" normalizeH="0" baseline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Arial" panose="020B0604020202020204" pitchFamily="34" charset="0"/>
            </a:endParaRPr>
          </a:p>
        </p:txBody>
      </p:sp>
      <p:sp>
        <p:nvSpPr>
          <p:cNvPr id="48" name="圓角矩形 47"/>
          <p:cNvSpPr/>
          <p:nvPr/>
        </p:nvSpPr>
        <p:spPr>
          <a:xfrm>
            <a:off x="9348027" y="5120041"/>
            <a:ext cx="1733550" cy="1485900"/>
          </a:xfrm>
          <a:prstGeom prst="round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sz="1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證照</a:t>
            </a:r>
          </a:p>
          <a:p>
            <a:pPr algn="ctr">
              <a:spcAft>
                <a:spcPts val="0"/>
              </a:spcAft>
            </a:pPr>
            <a:r>
              <a:rPr lang="zh-TW" sz="1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中華民國會計師</a:t>
            </a:r>
          </a:p>
          <a:p>
            <a:pPr algn="ctr">
              <a:spcAft>
                <a:spcPts val="0"/>
              </a:spcAft>
            </a:pPr>
            <a:r>
              <a:rPr lang="zh-TW" sz="1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證券投資分析師</a:t>
            </a:r>
          </a:p>
          <a:p>
            <a:pPr algn="ctr">
              <a:spcAft>
                <a:spcPts val="0"/>
              </a:spcAft>
            </a:pPr>
            <a:r>
              <a:rPr lang="zh-TW" sz="1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特許財務分析師</a:t>
            </a:r>
            <a:r>
              <a:rPr lang="en-US" sz="1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(CFA)</a:t>
            </a:r>
            <a:endParaRPr lang="zh-TW" sz="14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240994" y="1935174"/>
            <a:ext cx="9477629" cy="3992489"/>
            <a:chOff x="240994" y="1935174"/>
            <a:chExt cx="9477629" cy="3992489"/>
          </a:xfrm>
        </p:grpSpPr>
        <p:grpSp>
          <p:nvGrpSpPr>
            <p:cNvPr id="28" name="群組 27"/>
            <p:cNvGrpSpPr/>
            <p:nvPr/>
          </p:nvGrpSpPr>
          <p:grpSpPr>
            <a:xfrm rot="10800000">
              <a:off x="1682249" y="4976702"/>
              <a:ext cx="6468245" cy="950961"/>
              <a:chOff x="0" y="-77404"/>
              <a:chExt cx="4126549" cy="953702"/>
            </a:xfrm>
          </p:grpSpPr>
          <p:cxnSp>
            <p:nvCxnSpPr>
              <p:cNvPr id="40" name="直線接點 39"/>
              <p:cNvCxnSpPr/>
              <p:nvPr/>
            </p:nvCxnSpPr>
            <p:spPr>
              <a:xfrm rot="10800000" flipV="1">
                <a:off x="1957199" y="-77404"/>
                <a:ext cx="7808" cy="570217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/>
              <p:cNvCxnSpPr/>
              <p:nvPr/>
            </p:nvCxnSpPr>
            <p:spPr>
              <a:xfrm rot="10800000" flipH="1">
                <a:off x="9522" y="492816"/>
                <a:ext cx="4117026" cy="1406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單箭頭接點 41"/>
              <p:cNvCxnSpPr/>
              <p:nvPr/>
            </p:nvCxnSpPr>
            <p:spPr>
              <a:xfrm rot="10800000" flipV="1">
                <a:off x="4119247" y="492817"/>
                <a:ext cx="7302" cy="371649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單箭頭接點 42"/>
              <p:cNvCxnSpPr/>
              <p:nvPr/>
            </p:nvCxnSpPr>
            <p:spPr>
              <a:xfrm>
                <a:off x="0" y="514348"/>
                <a:ext cx="0" cy="361950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向下箭號 29"/>
            <p:cNvSpPr/>
            <p:nvPr/>
          </p:nvSpPr>
          <p:spPr>
            <a:xfrm rot="10800000">
              <a:off x="9166207" y="402207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1" name="向下箭號 30"/>
            <p:cNvSpPr/>
            <p:nvPr/>
          </p:nvSpPr>
          <p:spPr>
            <a:xfrm rot="10800000">
              <a:off x="1129833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2" name="向下箭號 31"/>
            <p:cNvSpPr/>
            <p:nvPr/>
          </p:nvSpPr>
          <p:spPr>
            <a:xfrm rot="10800000">
              <a:off x="2040574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3" name="向下箭號 32"/>
            <p:cNvSpPr/>
            <p:nvPr/>
          </p:nvSpPr>
          <p:spPr>
            <a:xfrm rot="10800000">
              <a:off x="2954799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4" name="向下箭號 33"/>
            <p:cNvSpPr/>
            <p:nvPr/>
          </p:nvSpPr>
          <p:spPr>
            <a:xfrm rot="10800000">
              <a:off x="3827936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5" name="向下箭號 34"/>
            <p:cNvSpPr/>
            <p:nvPr/>
          </p:nvSpPr>
          <p:spPr>
            <a:xfrm rot="10800000">
              <a:off x="4693934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7" name="向下箭號 36"/>
            <p:cNvSpPr/>
            <p:nvPr/>
          </p:nvSpPr>
          <p:spPr>
            <a:xfrm rot="10800000">
              <a:off x="6314084" y="402207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8" name="向下箭號 37"/>
            <p:cNvSpPr/>
            <p:nvPr/>
          </p:nvSpPr>
          <p:spPr>
            <a:xfrm rot="10800000">
              <a:off x="7695043" y="402207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39" name="向下箭號 38"/>
            <p:cNvSpPr/>
            <p:nvPr/>
          </p:nvSpPr>
          <p:spPr>
            <a:xfrm rot="10800000">
              <a:off x="240994" y="4009523"/>
              <a:ext cx="552416" cy="59835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9" name="向下箭號 18"/>
            <p:cNvSpPr/>
            <p:nvPr/>
          </p:nvSpPr>
          <p:spPr>
            <a:xfrm rot="10800000">
              <a:off x="6299166" y="1956491"/>
              <a:ext cx="551420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0" name="向下箭號 19"/>
            <p:cNvSpPr/>
            <p:nvPr/>
          </p:nvSpPr>
          <p:spPr>
            <a:xfrm rot="10800000">
              <a:off x="9148822" y="1956491"/>
              <a:ext cx="551420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1" name="向下箭號 20"/>
            <p:cNvSpPr/>
            <p:nvPr/>
          </p:nvSpPr>
          <p:spPr>
            <a:xfrm rot="10800000">
              <a:off x="7770509" y="1970699"/>
              <a:ext cx="551420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2" name="向下箭號 21"/>
            <p:cNvSpPr/>
            <p:nvPr/>
          </p:nvSpPr>
          <p:spPr>
            <a:xfrm rot="10800000">
              <a:off x="4794692" y="1942284"/>
              <a:ext cx="551420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向下箭號 22"/>
            <p:cNvSpPr/>
            <p:nvPr/>
          </p:nvSpPr>
          <p:spPr>
            <a:xfrm rot="10800000">
              <a:off x="2988640" y="2099487"/>
              <a:ext cx="551420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4" name="向下箭號 23"/>
            <p:cNvSpPr/>
            <p:nvPr/>
          </p:nvSpPr>
          <p:spPr>
            <a:xfrm rot="10800000">
              <a:off x="285784" y="1935174"/>
              <a:ext cx="552386" cy="340988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102890" y="1203472"/>
            <a:ext cx="9939172" cy="5441268"/>
            <a:chOff x="102890" y="1203472"/>
            <a:chExt cx="9939172" cy="5441268"/>
          </a:xfrm>
        </p:grpSpPr>
        <p:sp>
          <p:nvSpPr>
            <p:cNvPr id="27" name="圓角矩形 26"/>
            <p:cNvSpPr/>
            <p:nvPr/>
          </p:nvSpPr>
          <p:spPr>
            <a:xfrm>
              <a:off x="1524488" y="5991489"/>
              <a:ext cx="7091827" cy="653251"/>
            </a:xfrm>
            <a:prstGeom prst="round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36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屏商會計系大學部</a:t>
              </a:r>
              <a:endParaRPr lang="zh-TW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9" name="圓角矩形 28"/>
            <p:cNvSpPr/>
            <p:nvPr/>
          </p:nvSpPr>
          <p:spPr>
            <a:xfrm>
              <a:off x="431600" y="4653781"/>
              <a:ext cx="4762719" cy="322919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28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就業</a:t>
              </a:r>
            </a:p>
          </p:txBody>
        </p:sp>
        <p:sp>
          <p:nvSpPr>
            <p:cNvPr id="36" name="圓角矩形 35"/>
            <p:cNvSpPr/>
            <p:nvPr/>
          </p:nvSpPr>
          <p:spPr>
            <a:xfrm>
              <a:off x="5477466" y="4653720"/>
              <a:ext cx="4277524" cy="322919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28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升學</a:t>
              </a:r>
            </a:p>
          </p:txBody>
        </p:sp>
        <p:sp>
          <p:nvSpPr>
            <p:cNvPr id="7" name="圓角矩形 6"/>
            <p:cNvSpPr/>
            <p:nvPr/>
          </p:nvSpPr>
          <p:spPr>
            <a:xfrm rot="16200000">
              <a:off x="-180381" y="2888822"/>
              <a:ext cx="1484718" cy="5897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審計稽核人員</a:t>
              </a:r>
            </a:p>
          </p:txBody>
        </p:sp>
        <p:sp>
          <p:nvSpPr>
            <p:cNvPr id="8" name="圓角矩形 7"/>
            <p:cNvSpPr/>
            <p:nvPr/>
          </p:nvSpPr>
          <p:spPr>
            <a:xfrm rot="5400000">
              <a:off x="2559068" y="2917238"/>
              <a:ext cx="1484718" cy="5897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公務人員</a:t>
              </a:r>
            </a:p>
          </p:txBody>
        </p:sp>
        <p:sp>
          <p:nvSpPr>
            <p:cNvPr id="9" name="圓角矩形 8"/>
            <p:cNvSpPr/>
            <p:nvPr/>
          </p:nvSpPr>
          <p:spPr>
            <a:xfrm rot="5400000">
              <a:off x="3402871" y="2895926"/>
              <a:ext cx="1484718" cy="5897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金融管理人員</a:t>
              </a:r>
              <a:endParaRPr lang="zh-TW" sz="1600" kern="1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0" name="圓角矩形 9"/>
            <p:cNvSpPr/>
            <p:nvPr/>
          </p:nvSpPr>
          <p:spPr>
            <a:xfrm rot="5400000">
              <a:off x="4268820" y="2895926"/>
              <a:ext cx="1484718" cy="5897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司法特考</a:t>
              </a:r>
            </a:p>
          </p:txBody>
        </p:sp>
        <p:sp>
          <p:nvSpPr>
            <p:cNvPr id="11" name="圓角矩形 10"/>
            <p:cNvSpPr/>
            <p:nvPr/>
          </p:nvSpPr>
          <p:spPr>
            <a:xfrm rot="5400000">
              <a:off x="7284711" y="2917238"/>
              <a:ext cx="1484718" cy="58974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財務管理領域</a:t>
              </a:r>
            </a:p>
          </p:txBody>
        </p:sp>
        <p:sp>
          <p:nvSpPr>
            <p:cNvPr id="12" name="圓角矩形 11"/>
            <p:cNvSpPr/>
            <p:nvPr/>
          </p:nvSpPr>
          <p:spPr>
            <a:xfrm rot="5400000">
              <a:off x="5851416" y="2910265"/>
              <a:ext cx="1484718" cy="58924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會計領域</a:t>
              </a:r>
            </a:p>
          </p:txBody>
        </p:sp>
        <p:sp>
          <p:nvSpPr>
            <p:cNvPr id="13" name="圓角矩形 12"/>
            <p:cNvSpPr/>
            <p:nvPr/>
          </p:nvSpPr>
          <p:spPr>
            <a:xfrm rot="5400000">
              <a:off x="745303" y="2895927"/>
              <a:ext cx="1484719" cy="5897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稅務專業人員</a:t>
              </a:r>
            </a:p>
          </p:txBody>
        </p:sp>
        <p:sp>
          <p:nvSpPr>
            <p:cNvPr id="14" name="圓角矩形 13"/>
            <p:cNvSpPr/>
            <p:nvPr/>
          </p:nvSpPr>
          <p:spPr>
            <a:xfrm rot="5400000">
              <a:off x="1641112" y="2660958"/>
              <a:ext cx="1484719" cy="1052575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企業財務、會計與管理人員</a:t>
              </a:r>
            </a:p>
            <a:p>
              <a:pPr algn="ctr"/>
              <a:r>
                <a:rPr lang="en-US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 </a:t>
              </a:r>
              <a:endParaRPr lang="zh-TW" sz="1600" kern="1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5" name="圓角矩形 14"/>
            <p:cNvSpPr/>
            <p:nvPr/>
          </p:nvSpPr>
          <p:spPr>
            <a:xfrm>
              <a:off x="5839803" y="1409490"/>
              <a:ext cx="1313854" cy="475962"/>
            </a:xfrm>
            <a:prstGeom prst="roundRect">
              <a:avLst/>
            </a:prstGeom>
            <a:ln/>
            <a:effectLst>
              <a:softEdge rad="3175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6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會計研究所</a:t>
              </a:r>
            </a:p>
          </p:txBody>
        </p:sp>
        <p:sp>
          <p:nvSpPr>
            <p:cNvPr id="16" name="圓角矩形 15"/>
            <p:cNvSpPr/>
            <p:nvPr/>
          </p:nvSpPr>
          <p:spPr>
            <a:xfrm>
              <a:off x="7478642" y="1338293"/>
              <a:ext cx="1313854" cy="540238"/>
            </a:xfrm>
            <a:prstGeom prst="roundRect">
              <a:avLst/>
            </a:prstGeom>
            <a:effectLst>
              <a:softEdge rad="3175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財管所財經所</a:t>
              </a:r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8900486" y="1291549"/>
              <a:ext cx="1141576" cy="622319"/>
            </a:xfrm>
            <a:prstGeom prst="roundRect">
              <a:avLst/>
            </a:prstGeom>
            <a:effectLst>
              <a:softEdge rad="31750"/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企研所</a:t>
              </a:r>
            </a:p>
            <a:p>
              <a:pPr algn="ctr"/>
              <a:r>
                <a:rPr lang="zh-TW" sz="16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商研所</a:t>
              </a:r>
            </a:p>
          </p:txBody>
        </p:sp>
        <p:sp>
          <p:nvSpPr>
            <p:cNvPr id="18" name="圓角矩形 17"/>
            <p:cNvSpPr/>
            <p:nvPr/>
          </p:nvSpPr>
          <p:spPr>
            <a:xfrm>
              <a:off x="4182556" y="1423642"/>
              <a:ext cx="1627388" cy="47596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檢察事務官</a:t>
              </a:r>
            </a:p>
            <a:p>
              <a:pPr algn="ctr">
                <a:spcAft>
                  <a:spcPts val="0"/>
                </a:spcAft>
              </a:pPr>
              <a:r>
                <a:rPr lang="zh-TW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司法事務官</a:t>
              </a: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2040575" y="1203472"/>
              <a:ext cx="2373894" cy="7388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會計類</a:t>
              </a:r>
              <a:endParaRPr lang="zh-TW" dirty="0">
                <a:effectLst/>
              </a:endParaRPr>
            </a:p>
            <a:p>
              <a:pPr algn="ctr"/>
              <a:r>
                <a:rPr lang="zh-TW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審計類</a:t>
              </a:r>
              <a:endParaRPr lang="zh-TW" dirty="0">
                <a:effectLst/>
              </a:endParaRPr>
            </a:p>
            <a:p>
              <a:pPr algn="ctr"/>
              <a:r>
                <a:rPr lang="zh-TW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財稅行政類</a:t>
              </a:r>
              <a:endParaRPr lang="zh-TW" dirty="0">
                <a:effectLst/>
              </a:endParaRPr>
            </a:p>
            <a:p>
              <a:pPr algn="ctr"/>
              <a:r>
                <a:rPr lang="zh-TW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金融保險類</a:t>
              </a:r>
              <a:endParaRPr lang="zh-TW" dirty="0">
                <a:effectLst/>
              </a:endParaRP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102890" y="1221447"/>
              <a:ext cx="1381040" cy="57541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會計師</a:t>
              </a:r>
            </a:p>
            <a:p>
              <a:pPr algn="ctr">
                <a:spcAft>
                  <a:spcPts val="0"/>
                </a:spcAft>
              </a:pPr>
              <a:r>
                <a:rPr lang="zh-TW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審核人員</a:t>
              </a:r>
            </a:p>
            <a:p>
              <a:pPr algn="ctr">
                <a:spcAft>
                  <a:spcPts val="0"/>
                </a:spcAft>
              </a:pPr>
              <a:r>
                <a:rPr lang="zh-TW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內部稽核</a:t>
              </a:r>
            </a:p>
          </p:txBody>
        </p:sp>
        <p:sp>
          <p:nvSpPr>
            <p:cNvPr id="54" name="圓角矩形 53"/>
            <p:cNvSpPr/>
            <p:nvPr/>
          </p:nvSpPr>
          <p:spPr>
            <a:xfrm rot="5400000">
              <a:off x="8605668" y="2968196"/>
              <a:ext cx="1484718" cy="58974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effectLst>
              <a:outerShdw blurRad="50800" dist="38100" dir="18900000" algn="bl" rotWithShape="0">
                <a:prstClr val="black">
                  <a:alpha val="40000"/>
                </a:prst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TW" altLang="en-US" sz="1600" kern="100" dirty="0" smtClean="0">
                  <a:latin typeface="Times New Roman" panose="02020603050405020304" pitchFamily="18" charset="0"/>
                  <a:ea typeface="新細明體" panose="02020500000000000000" pitchFamily="18" charset="-120"/>
                </a:rPr>
                <a:t>企業管理領域</a:t>
              </a:r>
              <a:endParaRPr lang="zh-TW" sz="1600" kern="1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4162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群組 21"/>
          <p:cNvGrpSpPr/>
          <p:nvPr/>
        </p:nvGrpSpPr>
        <p:grpSpPr>
          <a:xfrm>
            <a:off x="1057912" y="942137"/>
            <a:ext cx="8650935" cy="5801985"/>
            <a:chOff x="2815363" y="888803"/>
            <a:chExt cx="4650502" cy="5801985"/>
          </a:xfrm>
        </p:grpSpPr>
        <p:grpSp>
          <p:nvGrpSpPr>
            <p:cNvPr id="5" name="群組 4"/>
            <p:cNvGrpSpPr/>
            <p:nvPr/>
          </p:nvGrpSpPr>
          <p:grpSpPr>
            <a:xfrm rot="10800000">
              <a:off x="2845075" y="4076496"/>
              <a:ext cx="4523740" cy="2614292"/>
              <a:chOff x="1367004" y="-458959"/>
              <a:chExt cx="4524376" cy="1955573"/>
            </a:xfrm>
          </p:grpSpPr>
          <p:sp>
            <p:nvSpPr>
              <p:cNvPr id="11" name="圓角矩形 10"/>
              <p:cNvSpPr/>
              <p:nvPr/>
            </p:nvSpPr>
            <p:spPr>
              <a:xfrm rot="10800000">
                <a:off x="1367004" y="-458959"/>
                <a:ext cx="4524376" cy="655134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>
                <a:softEdge rad="31750"/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TW" sz="3600" kern="10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屏商會計系博士班</a:t>
                </a:r>
                <a:endParaRPr lang="zh-TW" sz="1200" kern="10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12" name="圓角矩形 11"/>
              <p:cNvSpPr/>
              <p:nvPr/>
            </p:nvSpPr>
            <p:spPr>
              <a:xfrm rot="10800000">
                <a:off x="1776579" y="997066"/>
                <a:ext cx="3724276" cy="499548"/>
              </a:xfrm>
              <a:prstGeom prst="roundRect">
                <a:avLst/>
              </a:prstGeom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  <a:reflection blurRad="6350" stA="50000" endA="300" endPos="55000" dir="5400000" sy="-100000" algn="bl" rotWithShape="0"/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prst="relaxedInset"/>
              </a:sp3d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zh-TW" sz="4000" kern="100" dirty="0">
                    <a:effectLst/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就業</a:t>
                </a:r>
              </a:p>
            </p:txBody>
          </p:sp>
        </p:grpSp>
        <p:sp>
          <p:nvSpPr>
            <p:cNvPr id="6" name="圓角矩形 5"/>
            <p:cNvSpPr/>
            <p:nvPr/>
          </p:nvSpPr>
          <p:spPr>
            <a:xfrm>
              <a:off x="2815363" y="2497871"/>
              <a:ext cx="1771401" cy="48403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0"/>
                </a:spcAft>
              </a:pPr>
              <a:r>
                <a:rPr lang="zh-TW" sz="2400" kern="100" dirty="0" smtClean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會計學</a:t>
              </a:r>
              <a:r>
                <a:rPr lang="zh-TW" sz="24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教授</a:t>
              </a:r>
            </a:p>
            <a:p>
              <a:pPr algn="ctr">
                <a:spcAft>
                  <a:spcPts val="0"/>
                </a:spcAft>
              </a:pPr>
              <a:r>
                <a:rPr lang="en-US" sz="1200" kern="100" dirty="0">
                  <a:effectLst>
                    <a:glow>
                      <a:schemeClr val="accent1">
                        <a:lumMod val="60000"/>
                        <a:lumOff val="40000"/>
                      </a:schemeClr>
                    </a:glow>
                  </a:effectLst>
                  <a:latin typeface="Times New Roman" panose="02020603050405020304" pitchFamily="18" charset="0"/>
                  <a:ea typeface="新細明體" panose="02020500000000000000" pitchFamily="18" charset="-120"/>
                </a:rPr>
                <a:t> </a:t>
              </a:r>
              <a:endParaRPr lang="zh-TW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5872621" y="2469985"/>
              <a:ext cx="1593244" cy="545138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12700"/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sz="2400" kern="100" dirty="0">
                  <a:solidFill>
                    <a:schemeClr val="lt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會計相關研究人員</a:t>
              </a:r>
            </a:p>
            <a:p>
              <a:pPr algn="ctr">
                <a:spcAft>
                  <a:spcPts val="0"/>
                </a:spcAft>
              </a:pPr>
              <a:r>
                <a:rPr lang="en-US" sz="12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 </a:t>
              </a:r>
              <a:endParaRPr lang="zh-TW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5844080" y="888803"/>
              <a:ext cx="1621785" cy="99063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TW" sz="2000" kern="1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國內外民間及政府之研究機構</a:t>
              </a:r>
            </a:p>
          </p:txBody>
        </p:sp>
        <p:sp>
          <p:nvSpPr>
            <p:cNvPr id="10" name="圓角矩形 9"/>
            <p:cNvSpPr/>
            <p:nvPr/>
          </p:nvSpPr>
          <p:spPr>
            <a:xfrm>
              <a:off x="3256619" y="888803"/>
              <a:ext cx="1497602" cy="77145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zh-TW" sz="20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大專院校</a:t>
              </a:r>
            </a:p>
            <a:p>
              <a:pPr>
                <a:spcAft>
                  <a:spcPts val="0"/>
                </a:spcAft>
              </a:pPr>
              <a:r>
                <a:rPr lang="zh-TW" sz="2000" kern="100" dirty="0">
                  <a:effectLst/>
                  <a:latin typeface="Times New Roman" panose="02020603050405020304" pitchFamily="18" charset="0"/>
                  <a:ea typeface="新細明體" panose="02020500000000000000" pitchFamily="18" charset="-120"/>
                </a:rPr>
                <a:t>會計相關學系老師</a:t>
              </a:r>
            </a:p>
          </p:txBody>
        </p:sp>
      </p:grpSp>
      <p:sp>
        <p:nvSpPr>
          <p:cNvPr id="13" name="圓角矩形 12"/>
          <p:cNvSpPr/>
          <p:nvPr/>
        </p:nvSpPr>
        <p:spPr>
          <a:xfrm>
            <a:off x="8962151" y="4540085"/>
            <a:ext cx="1927982" cy="996253"/>
          </a:xfrm>
          <a:prstGeom prst="round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證照</a:t>
            </a:r>
          </a:p>
          <a:p>
            <a:pPr algn="ctr">
              <a:spcAft>
                <a:spcPts val="0"/>
              </a:spcAft>
            </a:pPr>
            <a:r>
              <a:rPr lang="zh-TW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中華民國會計師</a:t>
            </a:r>
          </a:p>
          <a:p>
            <a:pPr algn="ctr">
              <a:spcAft>
                <a:spcPts val="0"/>
              </a:spcAft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 </a:t>
            </a:r>
            <a:endParaRPr lang="zh-TW" sz="12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108993" y="157379"/>
            <a:ext cx="68531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sz="4000" b="1" i="0" u="sng" strike="noStrike" normalizeH="0" baseline="0" dirty="0" smtClean="0">
                <a:ln/>
                <a:solidFill>
                  <a:schemeClr val="accent3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會計系博士班畢業生未來發展</a:t>
            </a:r>
            <a:endParaRPr kumimoji="0" lang="zh-TW" sz="4000" b="1" i="0" u="none" strike="noStrike" normalizeH="0" baseline="0" dirty="0" smtClean="0">
              <a:ln/>
              <a:solidFill>
                <a:schemeClr val="accent3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63826" y="6427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kumimoji="0" lang="en-US" altLang="zh-TW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2425148" y="1622892"/>
            <a:ext cx="5799099" cy="4215200"/>
            <a:chOff x="2425148" y="1622892"/>
            <a:chExt cx="5799099" cy="4215200"/>
          </a:xfrm>
        </p:grpSpPr>
        <p:sp>
          <p:nvSpPr>
            <p:cNvPr id="14" name="向下箭號 13"/>
            <p:cNvSpPr/>
            <p:nvPr/>
          </p:nvSpPr>
          <p:spPr>
            <a:xfrm rot="10800000">
              <a:off x="2425148" y="1622892"/>
              <a:ext cx="323850" cy="61849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5" name="向右箭號 14"/>
            <p:cNvSpPr/>
            <p:nvPr/>
          </p:nvSpPr>
          <p:spPr>
            <a:xfrm rot="16200000">
              <a:off x="5092660" y="4957030"/>
              <a:ext cx="885825" cy="876300"/>
            </a:xfrm>
            <a:prstGeom prst="striped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6" name="向右箭號 15"/>
            <p:cNvSpPr/>
            <p:nvPr/>
          </p:nvSpPr>
          <p:spPr>
            <a:xfrm rot="16200000">
              <a:off x="2344826" y="3465716"/>
              <a:ext cx="721360" cy="414020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17" name="向右箭號 16"/>
            <p:cNvSpPr/>
            <p:nvPr/>
          </p:nvSpPr>
          <p:spPr>
            <a:xfrm rot="16200000">
              <a:off x="7428929" y="3407519"/>
              <a:ext cx="721360" cy="414020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  <p:sp>
          <p:nvSpPr>
            <p:cNvPr id="23" name="向下箭號 22"/>
            <p:cNvSpPr/>
            <p:nvPr/>
          </p:nvSpPr>
          <p:spPr>
            <a:xfrm rot="10800000">
              <a:off x="7900397" y="1719439"/>
              <a:ext cx="323850" cy="618490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601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552</TotalTime>
  <Words>249</Words>
  <Application>Microsoft Office PowerPoint</Application>
  <PresentationFormat>寬螢幕</PresentationFormat>
  <Paragraphs>104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新細明體</vt:lpstr>
      <vt:lpstr>Arial</vt:lpstr>
      <vt:lpstr>Times New Roman</vt:lpstr>
      <vt:lpstr>Trebuchet MS</vt:lpstr>
      <vt:lpstr>Wingdings 3</vt:lpstr>
      <vt:lpstr>多面向</vt:lpstr>
      <vt:lpstr>探 索 會 計 專 業 的 出 路 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 索 會 計 專 業 的 出 路</dc:title>
  <dc:creator>顏郁</dc:creator>
  <cp:lastModifiedBy>顏郁</cp:lastModifiedBy>
  <cp:revision>25</cp:revision>
  <dcterms:created xsi:type="dcterms:W3CDTF">2013-09-23T04:03:48Z</dcterms:created>
  <dcterms:modified xsi:type="dcterms:W3CDTF">2013-09-26T05:32:37Z</dcterms:modified>
</cp:coreProperties>
</file>