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4"/>
  </p:notesMasterIdLst>
  <p:sldIdLst>
    <p:sldId id="256" r:id="rId2"/>
    <p:sldId id="257" r:id="rId3"/>
    <p:sldId id="258" r:id="rId4"/>
    <p:sldId id="259" r:id="rId5"/>
    <p:sldId id="266" r:id="rId6"/>
    <p:sldId id="260" r:id="rId7"/>
    <p:sldId id="261" r:id="rId8"/>
    <p:sldId id="262" r:id="rId9"/>
    <p:sldId id="264" r:id="rId10"/>
    <p:sldId id="263" r:id="rId11"/>
    <p:sldId id="265" r:id="rId12"/>
    <p:sldId id="267" r:id="rId1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570" autoAdjust="0"/>
  </p:normalViewPr>
  <p:slideViewPr>
    <p:cSldViewPr>
      <p:cViewPr>
        <p:scale>
          <a:sx n="100" d="100"/>
          <a:sy n="100" d="100"/>
        </p:scale>
        <p:origin x="-1308" y="-1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61DD3B-6E0A-4D8B-85A9-EF5B130BF663}" type="doc">
      <dgm:prSet loTypeId="urn:microsoft.com/office/officeart/2008/layout/RadialCluster" loCatId="relationship" qsTypeId="urn:microsoft.com/office/officeart/2005/8/quickstyle/simple1" qsCatId="simple" csTypeId="urn:microsoft.com/office/officeart/2005/8/colors/colorful2" csCatId="colorful" phldr="1"/>
      <dgm:spPr/>
      <dgm:t>
        <a:bodyPr/>
        <a:lstStyle/>
        <a:p>
          <a:endParaRPr lang="zh-TW" altLang="en-US"/>
        </a:p>
      </dgm:t>
    </dgm:pt>
    <dgm:pt modelId="{1816653A-73AA-4B36-B7AB-3C43451CF390}">
      <dgm:prSet phldrT="[文字]"/>
      <dgm:spPr/>
      <dgm:t>
        <a:bodyPr/>
        <a:lstStyle/>
        <a:p>
          <a:r>
            <a:rPr lang="zh-TW" altLang="en-US"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會計背景</a:t>
          </a:r>
          <a:endParaRPr lang="zh-TW" altLang="en-US"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dgm:t>
    </dgm:pt>
    <dgm:pt modelId="{4ADF4A4A-1F67-44CB-8CCA-AB6580D82A33}" type="parTrans" cxnId="{352DF2D6-621B-4DF1-83C8-E09EF28AEA15}">
      <dgm:prSet/>
      <dgm:spPr/>
      <dgm:t>
        <a:bodyPr/>
        <a:lstStyle/>
        <a:p>
          <a:endParaRPr lang="zh-TW" altLang="en-US"/>
        </a:p>
      </dgm:t>
    </dgm:pt>
    <dgm:pt modelId="{0421A86D-27FB-4777-B5D7-C994DAA34E63}" type="sibTrans" cxnId="{352DF2D6-621B-4DF1-83C8-E09EF28AEA15}">
      <dgm:prSet/>
      <dgm:spPr/>
      <dgm:t>
        <a:bodyPr/>
        <a:lstStyle/>
        <a:p>
          <a:endParaRPr lang="zh-TW" altLang="en-US"/>
        </a:p>
      </dgm:t>
    </dgm:pt>
    <dgm:pt modelId="{CD3C415C-A39F-4AFD-808D-E44FB3BF1CA2}">
      <dgm:prSet phldrT="[文字]"/>
      <dgm:spPr/>
      <dgm:t>
        <a:bodyPr/>
        <a:lstStyle/>
        <a:p>
          <a:r>
            <a:rPr lang="zh-TW" altLang="en-US"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審計員</a:t>
          </a:r>
          <a:endParaRPr lang="zh-TW" altLang="en-US" dirty="0"/>
        </a:p>
      </dgm:t>
    </dgm:pt>
    <dgm:pt modelId="{EB4DAE84-EE45-4AE9-B509-48B6B19A074C}" type="parTrans" cxnId="{F42E82FF-B275-4D99-9EE7-CE9340E72AC7}">
      <dgm:prSet/>
      <dgm:spPr/>
      <dgm:t>
        <a:bodyPr/>
        <a:lstStyle/>
        <a:p>
          <a:endParaRPr lang="zh-TW" altLang="en-US"/>
        </a:p>
      </dgm:t>
    </dgm:pt>
    <dgm:pt modelId="{F82D479B-9177-4F56-A52A-71AD47E54E29}" type="sibTrans" cxnId="{F42E82FF-B275-4D99-9EE7-CE9340E72AC7}">
      <dgm:prSet/>
      <dgm:spPr/>
      <dgm:t>
        <a:bodyPr/>
        <a:lstStyle/>
        <a:p>
          <a:endParaRPr lang="zh-TW" altLang="en-US"/>
        </a:p>
      </dgm:t>
    </dgm:pt>
    <dgm:pt modelId="{DA3CC9E9-3000-46B3-9C7B-0A2B0278DFC6}">
      <dgm:prSet phldrT="[文字]"/>
      <dgm:spPr/>
      <dgm:t>
        <a:bodyPr/>
        <a:lstStyle/>
        <a:p>
          <a:r>
            <a:rPr lang="zh-TW" altLang="en-US"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稽核員</a:t>
          </a:r>
          <a:endParaRPr lang="zh-TW" altLang="en-US" dirty="0"/>
        </a:p>
      </dgm:t>
    </dgm:pt>
    <dgm:pt modelId="{868859A7-BADD-4820-BC94-65570C40469E}" type="parTrans" cxnId="{CDDE80AE-8071-4DF0-B629-0EE45B642054}">
      <dgm:prSet/>
      <dgm:spPr/>
      <dgm:t>
        <a:bodyPr/>
        <a:lstStyle/>
        <a:p>
          <a:endParaRPr lang="zh-TW" altLang="en-US"/>
        </a:p>
      </dgm:t>
    </dgm:pt>
    <dgm:pt modelId="{B54AD833-B9F8-410E-A247-E5A1A3D9BD2B}" type="sibTrans" cxnId="{CDDE80AE-8071-4DF0-B629-0EE45B642054}">
      <dgm:prSet/>
      <dgm:spPr/>
      <dgm:t>
        <a:bodyPr/>
        <a:lstStyle/>
        <a:p>
          <a:endParaRPr lang="zh-TW" altLang="en-US"/>
        </a:p>
      </dgm:t>
    </dgm:pt>
    <dgm:pt modelId="{21FB651D-F284-4430-A42D-A5FF77A00258}">
      <dgm:prSet phldrT="[文字]"/>
      <dgm:spPr/>
      <dgm:t>
        <a:bodyPr/>
        <a:lstStyle/>
        <a:p>
          <a:r>
            <a:rPr lang="zh-TW" altLang="en-US"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會計師</a:t>
          </a:r>
          <a:endParaRPr lang="zh-TW" altLang="en-US" dirty="0"/>
        </a:p>
      </dgm:t>
    </dgm:pt>
    <dgm:pt modelId="{436BC892-DE50-4C92-85F9-3E329CA8864A}" type="parTrans" cxnId="{822318F7-525C-44B2-8019-2F3D72FBE73F}">
      <dgm:prSet/>
      <dgm:spPr/>
      <dgm:t>
        <a:bodyPr/>
        <a:lstStyle/>
        <a:p>
          <a:endParaRPr lang="zh-TW" altLang="en-US"/>
        </a:p>
      </dgm:t>
    </dgm:pt>
    <dgm:pt modelId="{FBFA5FE9-250D-4578-9F93-EAD44350E92F}" type="sibTrans" cxnId="{822318F7-525C-44B2-8019-2F3D72FBE73F}">
      <dgm:prSet/>
      <dgm:spPr/>
      <dgm:t>
        <a:bodyPr/>
        <a:lstStyle/>
        <a:p>
          <a:endParaRPr lang="zh-TW" altLang="en-US"/>
        </a:p>
      </dgm:t>
    </dgm:pt>
    <dgm:pt modelId="{9F5B4CC9-4837-481D-B177-15B53EF1D22B}">
      <dgm:prSet/>
      <dgm:spPr/>
      <dgm:t>
        <a:bodyPr/>
        <a:lstStyle/>
        <a:p>
          <a:r>
            <a:rPr lang="zh-TW" altLang="en-US"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出納員</a:t>
          </a:r>
          <a:endParaRPr lang="zh-TW" altLang="en-US" dirty="0"/>
        </a:p>
      </dgm:t>
    </dgm:pt>
    <dgm:pt modelId="{29939490-BA53-40B7-9795-DF21AC96F4EC}" type="parTrans" cxnId="{94A487A6-74A7-4506-BAF0-444B2B7255A9}">
      <dgm:prSet/>
      <dgm:spPr/>
      <dgm:t>
        <a:bodyPr/>
        <a:lstStyle/>
        <a:p>
          <a:endParaRPr lang="zh-TW" altLang="en-US"/>
        </a:p>
      </dgm:t>
    </dgm:pt>
    <dgm:pt modelId="{CA2D5931-BF01-42A2-AF4F-0DD81C0C37F6}" type="sibTrans" cxnId="{94A487A6-74A7-4506-BAF0-444B2B7255A9}">
      <dgm:prSet/>
      <dgm:spPr/>
      <dgm:t>
        <a:bodyPr/>
        <a:lstStyle/>
        <a:p>
          <a:endParaRPr lang="zh-TW" altLang="en-US"/>
        </a:p>
      </dgm:t>
    </dgm:pt>
    <dgm:pt modelId="{176977F6-40BA-4E61-8F21-E847276794CF}">
      <dgm:prSet/>
      <dgm:spPr/>
      <dgm:t>
        <a:bodyPr/>
        <a:lstStyle/>
        <a:p>
          <a:r>
            <a:rPr lang="zh-TW" altLang="en-US"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公務員</a:t>
          </a:r>
          <a:endParaRPr lang="zh-TW" altLang="en-US" dirty="0"/>
        </a:p>
      </dgm:t>
    </dgm:pt>
    <dgm:pt modelId="{02F04043-2AF0-4200-A6A0-D09D5CBD9B6D}" type="parTrans" cxnId="{2DC9BB66-E090-48D9-ADDB-103308DA02A3}">
      <dgm:prSet/>
      <dgm:spPr/>
      <dgm:t>
        <a:bodyPr/>
        <a:lstStyle/>
        <a:p>
          <a:endParaRPr lang="zh-TW" altLang="en-US"/>
        </a:p>
      </dgm:t>
    </dgm:pt>
    <dgm:pt modelId="{F86C1098-A19C-4114-800E-69D52935B28F}" type="sibTrans" cxnId="{2DC9BB66-E090-48D9-ADDB-103308DA02A3}">
      <dgm:prSet/>
      <dgm:spPr/>
      <dgm:t>
        <a:bodyPr/>
        <a:lstStyle/>
        <a:p>
          <a:endParaRPr lang="zh-TW" altLang="en-US"/>
        </a:p>
      </dgm:t>
    </dgm:pt>
    <dgm:pt modelId="{6F545D66-0B0F-4F62-B683-2035D5D1B0BA}">
      <dgm:prSet/>
      <dgm:spPr/>
      <dgm:t>
        <a:bodyPr/>
        <a:lstStyle/>
        <a:p>
          <a:r>
            <a:rPr lang="zh-TW" altLang="en-US"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銀行員</a:t>
          </a:r>
          <a:endParaRPr lang="zh-TW" altLang="en-US" dirty="0"/>
        </a:p>
      </dgm:t>
    </dgm:pt>
    <dgm:pt modelId="{828430F5-F04F-4D21-8CAB-9B3823E9887D}" type="parTrans" cxnId="{77502CA5-04B2-4959-A79D-E22457C05C7B}">
      <dgm:prSet/>
      <dgm:spPr/>
      <dgm:t>
        <a:bodyPr/>
        <a:lstStyle/>
        <a:p>
          <a:endParaRPr lang="zh-TW" altLang="en-US"/>
        </a:p>
      </dgm:t>
    </dgm:pt>
    <dgm:pt modelId="{BFC593D3-5BF0-4162-A74C-C2BD671EA83C}" type="sibTrans" cxnId="{77502CA5-04B2-4959-A79D-E22457C05C7B}">
      <dgm:prSet/>
      <dgm:spPr/>
      <dgm:t>
        <a:bodyPr/>
        <a:lstStyle/>
        <a:p>
          <a:endParaRPr lang="zh-TW" altLang="en-US"/>
        </a:p>
      </dgm:t>
    </dgm:pt>
    <dgm:pt modelId="{8E53B0EC-DB8D-4104-A3A2-48F560EFC907}" type="pres">
      <dgm:prSet presAssocID="{A061DD3B-6E0A-4D8B-85A9-EF5B130BF663}" presName="Name0" presStyleCnt="0">
        <dgm:presLayoutVars>
          <dgm:chMax val="1"/>
          <dgm:chPref val="1"/>
          <dgm:dir/>
          <dgm:animOne val="branch"/>
          <dgm:animLvl val="lvl"/>
        </dgm:presLayoutVars>
      </dgm:prSet>
      <dgm:spPr/>
      <dgm:t>
        <a:bodyPr/>
        <a:lstStyle/>
        <a:p>
          <a:endParaRPr lang="zh-TW" altLang="en-US"/>
        </a:p>
      </dgm:t>
    </dgm:pt>
    <dgm:pt modelId="{F219E419-A12E-480C-88B1-F686989E08F0}" type="pres">
      <dgm:prSet presAssocID="{1816653A-73AA-4B36-B7AB-3C43451CF390}" presName="singleCycle" presStyleCnt="0"/>
      <dgm:spPr/>
    </dgm:pt>
    <dgm:pt modelId="{51EAEEAE-C803-4E97-A96C-35F9F29E6319}" type="pres">
      <dgm:prSet presAssocID="{1816653A-73AA-4B36-B7AB-3C43451CF390}" presName="singleCenter" presStyleLbl="node1" presStyleIdx="0" presStyleCnt="7" custScaleX="372089" custScaleY="108899">
        <dgm:presLayoutVars>
          <dgm:chMax val="7"/>
          <dgm:chPref val="7"/>
        </dgm:presLayoutVars>
      </dgm:prSet>
      <dgm:spPr/>
      <dgm:t>
        <a:bodyPr/>
        <a:lstStyle/>
        <a:p>
          <a:endParaRPr lang="zh-TW" altLang="en-US"/>
        </a:p>
      </dgm:t>
    </dgm:pt>
    <dgm:pt modelId="{39F2335D-158B-44E4-876D-F6FB06FF9D42}" type="pres">
      <dgm:prSet presAssocID="{EB4DAE84-EE45-4AE9-B509-48B6B19A074C}" presName="Name56" presStyleLbl="parChTrans1D2" presStyleIdx="0" presStyleCnt="6"/>
      <dgm:spPr/>
      <dgm:t>
        <a:bodyPr/>
        <a:lstStyle/>
        <a:p>
          <a:endParaRPr lang="zh-TW" altLang="en-US"/>
        </a:p>
      </dgm:t>
    </dgm:pt>
    <dgm:pt modelId="{09646675-16F6-4006-B976-2AEF229B4DA0}" type="pres">
      <dgm:prSet presAssocID="{CD3C415C-A39F-4AFD-808D-E44FB3BF1CA2}" presName="text0" presStyleLbl="node1" presStyleIdx="1" presStyleCnt="7" custScaleX="158674" custRadScaleRad="100032" custRadScaleInc="-2783">
        <dgm:presLayoutVars>
          <dgm:bulletEnabled val="1"/>
        </dgm:presLayoutVars>
      </dgm:prSet>
      <dgm:spPr/>
      <dgm:t>
        <a:bodyPr/>
        <a:lstStyle/>
        <a:p>
          <a:endParaRPr lang="zh-TW" altLang="en-US"/>
        </a:p>
      </dgm:t>
    </dgm:pt>
    <dgm:pt modelId="{79507795-A80C-411B-9DD3-B3606C9B67B5}" type="pres">
      <dgm:prSet presAssocID="{29939490-BA53-40B7-9795-DF21AC96F4EC}" presName="Name56" presStyleLbl="parChTrans1D2" presStyleIdx="1" presStyleCnt="6"/>
      <dgm:spPr/>
      <dgm:t>
        <a:bodyPr/>
        <a:lstStyle/>
        <a:p>
          <a:endParaRPr lang="zh-TW" altLang="en-US"/>
        </a:p>
      </dgm:t>
    </dgm:pt>
    <dgm:pt modelId="{D5E227C9-31E2-4FF6-A1EA-FC89CA2874C2}" type="pres">
      <dgm:prSet presAssocID="{9F5B4CC9-4837-481D-B177-15B53EF1D22B}" presName="text0" presStyleLbl="node1" presStyleIdx="2" presStyleCnt="7" custScaleX="152892" custRadScaleRad="189730" custRadScaleInc="-6050">
        <dgm:presLayoutVars>
          <dgm:bulletEnabled val="1"/>
        </dgm:presLayoutVars>
      </dgm:prSet>
      <dgm:spPr/>
      <dgm:t>
        <a:bodyPr/>
        <a:lstStyle/>
        <a:p>
          <a:endParaRPr lang="zh-TW" altLang="en-US"/>
        </a:p>
      </dgm:t>
    </dgm:pt>
    <dgm:pt modelId="{E320E420-66B5-49F3-8FD0-54C389186EB4}" type="pres">
      <dgm:prSet presAssocID="{02F04043-2AF0-4200-A6A0-D09D5CBD9B6D}" presName="Name56" presStyleLbl="parChTrans1D2" presStyleIdx="2" presStyleCnt="6"/>
      <dgm:spPr/>
      <dgm:t>
        <a:bodyPr/>
        <a:lstStyle/>
        <a:p>
          <a:endParaRPr lang="zh-TW" altLang="en-US"/>
        </a:p>
      </dgm:t>
    </dgm:pt>
    <dgm:pt modelId="{55BE6367-8CCC-4F2F-B7FD-F31D65A46B05}" type="pres">
      <dgm:prSet presAssocID="{176977F6-40BA-4E61-8F21-E847276794CF}" presName="text0" presStyleLbl="node1" presStyleIdx="3" presStyleCnt="7" custScaleX="158413" custRadScaleRad="193298" custRadScaleInc="3389">
        <dgm:presLayoutVars>
          <dgm:bulletEnabled val="1"/>
        </dgm:presLayoutVars>
      </dgm:prSet>
      <dgm:spPr/>
      <dgm:t>
        <a:bodyPr/>
        <a:lstStyle/>
        <a:p>
          <a:endParaRPr lang="zh-TW" altLang="en-US"/>
        </a:p>
      </dgm:t>
    </dgm:pt>
    <dgm:pt modelId="{A0C3402A-5480-49FD-884A-32AB126E9B56}" type="pres">
      <dgm:prSet presAssocID="{828430F5-F04F-4D21-8CAB-9B3823E9887D}" presName="Name56" presStyleLbl="parChTrans1D2" presStyleIdx="3" presStyleCnt="6"/>
      <dgm:spPr/>
      <dgm:t>
        <a:bodyPr/>
        <a:lstStyle/>
        <a:p>
          <a:endParaRPr lang="zh-TW" altLang="en-US"/>
        </a:p>
      </dgm:t>
    </dgm:pt>
    <dgm:pt modelId="{63199C67-89C6-4E71-876A-55DB4F50DFE7}" type="pres">
      <dgm:prSet presAssocID="{6F545D66-0B0F-4F62-B683-2035D5D1B0BA}" presName="text0" presStyleLbl="node1" presStyleIdx="4" presStyleCnt="7" custScaleX="161435" custRadScaleRad="99607" custRadScaleInc="1463">
        <dgm:presLayoutVars>
          <dgm:bulletEnabled val="1"/>
        </dgm:presLayoutVars>
      </dgm:prSet>
      <dgm:spPr/>
      <dgm:t>
        <a:bodyPr/>
        <a:lstStyle/>
        <a:p>
          <a:endParaRPr lang="zh-TW" altLang="en-US"/>
        </a:p>
      </dgm:t>
    </dgm:pt>
    <dgm:pt modelId="{A925DC6F-BEDB-4C2C-9231-A834AF80CC0D}" type="pres">
      <dgm:prSet presAssocID="{868859A7-BADD-4820-BC94-65570C40469E}" presName="Name56" presStyleLbl="parChTrans1D2" presStyleIdx="4" presStyleCnt="6"/>
      <dgm:spPr/>
      <dgm:t>
        <a:bodyPr/>
        <a:lstStyle/>
        <a:p>
          <a:endParaRPr lang="zh-TW" altLang="en-US"/>
        </a:p>
      </dgm:t>
    </dgm:pt>
    <dgm:pt modelId="{B984EBEA-ECE5-494D-9CC8-E11E3FCCECFF}" type="pres">
      <dgm:prSet presAssocID="{DA3CC9E9-3000-46B3-9C7B-0A2B0278DFC6}" presName="text0" presStyleLbl="node1" presStyleIdx="5" presStyleCnt="7" custScaleX="161436" custRadScaleRad="190694" custRadScaleInc="-4961">
        <dgm:presLayoutVars>
          <dgm:bulletEnabled val="1"/>
        </dgm:presLayoutVars>
      </dgm:prSet>
      <dgm:spPr/>
      <dgm:t>
        <a:bodyPr/>
        <a:lstStyle/>
        <a:p>
          <a:endParaRPr lang="zh-TW" altLang="en-US"/>
        </a:p>
      </dgm:t>
    </dgm:pt>
    <dgm:pt modelId="{739F68B0-1BF6-4208-B2B8-20321F51E21A}" type="pres">
      <dgm:prSet presAssocID="{436BC892-DE50-4C92-85F9-3E329CA8864A}" presName="Name56" presStyleLbl="parChTrans1D2" presStyleIdx="5" presStyleCnt="6"/>
      <dgm:spPr/>
      <dgm:t>
        <a:bodyPr/>
        <a:lstStyle/>
        <a:p>
          <a:endParaRPr lang="zh-TW" altLang="en-US"/>
        </a:p>
      </dgm:t>
    </dgm:pt>
    <dgm:pt modelId="{2ECEF488-705E-4F35-A8C1-2DA3396026FD}" type="pres">
      <dgm:prSet presAssocID="{21FB651D-F284-4430-A42D-A5FF77A00258}" presName="text0" presStyleLbl="node1" presStyleIdx="6" presStyleCnt="7" custScaleX="164455" custRadScaleRad="177302" custRadScaleInc="14473">
        <dgm:presLayoutVars>
          <dgm:bulletEnabled val="1"/>
        </dgm:presLayoutVars>
      </dgm:prSet>
      <dgm:spPr/>
      <dgm:t>
        <a:bodyPr/>
        <a:lstStyle/>
        <a:p>
          <a:endParaRPr lang="zh-TW" altLang="en-US"/>
        </a:p>
      </dgm:t>
    </dgm:pt>
  </dgm:ptLst>
  <dgm:cxnLst>
    <dgm:cxn modelId="{2DC9BB66-E090-48D9-ADDB-103308DA02A3}" srcId="{1816653A-73AA-4B36-B7AB-3C43451CF390}" destId="{176977F6-40BA-4E61-8F21-E847276794CF}" srcOrd="2" destOrd="0" parTransId="{02F04043-2AF0-4200-A6A0-D09D5CBD9B6D}" sibTransId="{F86C1098-A19C-4114-800E-69D52935B28F}"/>
    <dgm:cxn modelId="{352DF2D6-621B-4DF1-83C8-E09EF28AEA15}" srcId="{A061DD3B-6E0A-4D8B-85A9-EF5B130BF663}" destId="{1816653A-73AA-4B36-B7AB-3C43451CF390}" srcOrd="0" destOrd="0" parTransId="{4ADF4A4A-1F67-44CB-8CCA-AB6580D82A33}" sibTransId="{0421A86D-27FB-4777-B5D7-C994DAA34E63}"/>
    <dgm:cxn modelId="{77502CA5-04B2-4959-A79D-E22457C05C7B}" srcId="{1816653A-73AA-4B36-B7AB-3C43451CF390}" destId="{6F545D66-0B0F-4F62-B683-2035D5D1B0BA}" srcOrd="3" destOrd="0" parTransId="{828430F5-F04F-4D21-8CAB-9B3823E9887D}" sibTransId="{BFC593D3-5BF0-4162-A74C-C2BD671EA83C}"/>
    <dgm:cxn modelId="{FE2F8BEC-C3B9-4D42-A739-74382E899BC9}" type="presOf" srcId="{436BC892-DE50-4C92-85F9-3E329CA8864A}" destId="{739F68B0-1BF6-4208-B2B8-20321F51E21A}" srcOrd="0" destOrd="0" presId="urn:microsoft.com/office/officeart/2008/layout/RadialCluster"/>
    <dgm:cxn modelId="{A7037A72-3D5F-4345-A44D-EDC6A969FC01}" type="presOf" srcId="{DA3CC9E9-3000-46B3-9C7B-0A2B0278DFC6}" destId="{B984EBEA-ECE5-494D-9CC8-E11E3FCCECFF}" srcOrd="0" destOrd="0" presId="urn:microsoft.com/office/officeart/2008/layout/RadialCluster"/>
    <dgm:cxn modelId="{61720A86-E26B-467C-BA68-BFC62E59A3E5}" type="presOf" srcId="{176977F6-40BA-4E61-8F21-E847276794CF}" destId="{55BE6367-8CCC-4F2F-B7FD-F31D65A46B05}" srcOrd="0" destOrd="0" presId="urn:microsoft.com/office/officeart/2008/layout/RadialCluster"/>
    <dgm:cxn modelId="{C626F655-FEA7-45A1-A14B-964E764ADDE6}" type="presOf" srcId="{1816653A-73AA-4B36-B7AB-3C43451CF390}" destId="{51EAEEAE-C803-4E97-A96C-35F9F29E6319}" srcOrd="0" destOrd="0" presId="urn:microsoft.com/office/officeart/2008/layout/RadialCluster"/>
    <dgm:cxn modelId="{DB0573D4-5B5C-4266-9D0C-5D209BC77340}" type="presOf" srcId="{A061DD3B-6E0A-4D8B-85A9-EF5B130BF663}" destId="{8E53B0EC-DB8D-4104-A3A2-48F560EFC907}" srcOrd="0" destOrd="0" presId="urn:microsoft.com/office/officeart/2008/layout/RadialCluster"/>
    <dgm:cxn modelId="{94A487A6-74A7-4506-BAF0-444B2B7255A9}" srcId="{1816653A-73AA-4B36-B7AB-3C43451CF390}" destId="{9F5B4CC9-4837-481D-B177-15B53EF1D22B}" srcOrd="1" destOrd="0" parTransId="{29939490-BA53-40B7-9795-DF21AC96F4EC}" sibTransId="{CA2D5931-BF01-42A2-AF4F-0DD81C0C37F6}"/>
    <dgm:cxn modelId="{12C12010-788D-41CB-B346-B21B7706C918}" type="presOf" srcId="{9F5B4CC9-4837-481D-B177-15B53EF1D22B}" destId="{D5E227C9-31E2-4FF6-A1EA-FC89CA2874C2}" srcOrd="0" destOrd="0" presId="urn:microsoft.com/office/officeart/2008/layout/RadialCluster"/>
    <dgm:cxn modelId="{992D2B7A-9908-49BA-B310-333BC4C5C583}" type="presOf" srcId="{29939490-BA53-40B7-9795-DF21AC96F4EC}" destId="{79507795-A80C-411B-9DD3-B3606C9B67B5}" srcOrd="0" destOrd="0" presId="urn:microsoft.com/office/officeart/2008/layout/RadialCluster"/>
    <dgm:cxn modelId="{78DF0C49-7493-4AA7-ACB6-18A131771E0E}" type="presOf" srcId="{EB4DAE84-EE45-4AE9-B509-48B6B19A074C}" destId="{39F2335D-158B-44E4-876D-F6FB06FF9D42}" srcOrd="0" destOrd="0" presId="urn:microsoft.com/office/officeart/2008/layout/RadialCluster"/>
    <dgm:cxn modelId="{6079CCF4-12A5-4AC3-85BC-61F17310DC57}" type="presOf" srcId="{6F545D66-0B0F-4F62-B683-2035D5D1B0BA}" destId="{63199C67-89C6-4E71-876A-55DB4F50DFE7}" srcOrd="0" destOrd="0" presId="urn:microsoft.com/office/officeart/2008/layout/RadialCluster"/>
    <dgm:cxn modelId="{8AF1B70F-0C58-41D4-9208-D0CED4A96BBA}" type="presOf" srcId="{CD3C415C-A39F-4AFD-808D-E44FB3BF1CA2}" destId="{09646675-16F6-4006-B976-2AEF229B4DA0}" srcOrd="0" destOrd="0" presId="urn:microsoft.com/office/officeart/2008/layout/RadialCluster"/>
    <dgm:cxn modelId="{CDDE80AE-8071-4DF0-B629-0EE45B642054}" srcId="{1816653A-73AA-4B36-B7AB-3C43451CF390}" destId="{DA3CC9E9-3000-46B3-9C7B-0A2B0278DFC6}" srcOrd="4" destOrd="0" parTransId="{868859A7-BADD-4820-BC94-65570C40469E}" sibTransId="{B54AD833-B9F8-410E-A247-E5A1A3D9BD2B}"/>
    <dgm:cxn modelId="{57E6EC12-E510-43E4-9C6E-3FCE53015B13}" type="presOf" srcId="{868859A7-BADD-4820-BC94-65570C40469E}" destId="{A925DC6F-BEDB-4C2C-9231-A834AF80CC0D}" srcOrd="0" destOrd="0" presId="urn:microsoft.com/office/officeart/2008/layout/RadialCluster"/>
    <dgm:cxn modelId="{7D621272-C960-4C7D-9874-9E7D82D8CFAA}" type="presOf" srcId="{02F04043-2AF0-4200-A6A0-D09D5CBD9B6D}" destId="{E320E420-66B5-49F3-8FD0-54C389186EB4}" srcOrd="0" destOrd="0" presId="urn:microsoft.com/office/officeart/2008/layout/RadialCluster"/>
    <dgm:cxn modelId="{822318F7-525C-44B2-8019-2F3D72FBE73F}" srcId="{1816653A-73AA-4B36-B7AB-3C43451CF390}" destId="{21FB651D-F284-4430-A42D-A5FF77A00258}" srcOrd="5" destOrd="0" parTransId="{436BC892-DE50-4C92-85F9-3E329CA8864A}" sibTransId="{FBFA5FE9-250D-4578-9F93-EAD44350E92F}"/>
    <dgm:cxn modelId="{3FF18BC1-F99B-4B25-8BEB-30BE5BB03F82}" type="presOf" srcId="{828430F5-F04F-4D21-8CAB-9B3823E9887D}" destId="{A0C3402A-5480-49FD-884A-32AB126E9B56}" srcOrd="0" destOrd="0" presId="urn:microsoft.com/office/officeart/2008/layout/RadialCluster"/>
    <dgm:cxn modelId="{C418E3EE-A31C-4A5B-A0F7-AAFF7511FAC6}" type="presOf" srcId="{21FB651D-F284-4430-A42D-A5FF77A00258}" destId="{2ECEF488-705E-4F35-A8C1-2DA3396026FD}" srcOrd="0" destOrd="0" presId="urn:microsoft.com/office/officeart/2008/layout/RadialCluster"/>
    <dgm:cxn modelId="{F42E82FF-B275-4D99-9EE7-CE9340E72AC7}" srcId="{1816653A-73AA-4B36-B7AB-3C43451CF390}" destId="{CD3C415C-A39F-4AFD-808D-E44FB3BF1CA2}" srcOrd="0" destOrd="0" parTransId="{EB4DAE84-EE45-4AE9-B509-48B6B19A074C}" sibTransId="{F82D479B-9177-4F56-A52A-71AD47E54E29}"/>
    <dgm:cxn modelId="{9DD214A1-EE1F-4EBE-BC2D-611EEEDB9C01}" type="presParOf" srcId="{8E53B0EC-DB8D-4104-A3A2-48F560EFC907}" destId="{F219E419-A12E-480C-88B1-F686989E08F0}" srcOrd="0" destOrd="0" presId="urn:microsoft.com/office/officeart/2008/layout/RadialCluster"/>
    <dgm:cxn modelId="{12737825-668D-4DCB-BBA8-A245DE8D2796}" type="presParOf" srcId="{F219E419-A12E-480C-88B1-F686989E08F0}" destId="{51EAEEAE-C803-4E97-A96C-35F9F29E6319}" srcOrd="0" destOrd="0" presId="urn:microsoft.com/office/officeart/2008/layout/RadialCluster"/>
    <dgm:cxn modelId="{D653CCE3-FC0E-4A81-86B2-19E007137571}" type="presParOf" srcId="{F219E419-A12E-480C-88B1-F686989E08F0}" destId="{39F2335D-158B-44E4-876D-F6FB06FF9D42}" srcOrd="1" destOrd="0" presId="urn:microsoft.com/office/officeart/2008/layout/RadialCluster"/>
    <dgm:cxn modelId="{ED2A47AD-7B1B-496B-A247-E01B5C457CAE}" type="presParOf" srcId="{F219E419-A12E-480C-88B1-F686989E08F0}" destId="{09646675-16F6-4006-B976-2AEF229B4DA0}" srcOrd="2" destOrd="0" presId="urn:microsoft.com/office/officeart/2008/layout/RadialCluster"/>
    <dgm:cxn modelId="{171D18FE-63F3-4ECA-AC78-D9DC31FBEAF6}" type="presParOf" srcId="{F219E419-A12E-480C-88B1-F686989E08F0}" destId="{79507795-A80C-411B-9DD3-B3606C9B67B5}" srcOrd="3" destOrd="0" presId="urn:microsoft.com/office/officeart/2008/layout/RadialCluster"/>
    <dgm:cxn modelId="{0D15BB49-C4F0-4BD2-B749-90D397D97555}" type="presParOf" srcId="{F219E419-A12E-480C-88B1-F686989E08F0}" destId="{D5E227C9-31E2-4FF6-A1EA-FC89CA2874C2}" srcOrd="4" destOrd="0" presId="urn:microsoft.com/office/officeart/2008/layout/RadialCluster"/>
    <dgm:cxn modelId="{9D965206-384E-4B63-ADC9-72ED3F650287}" type="presParOf" srcId="{F219E419-A12E-480C-88B1-F686989E08F0}" destId="{E320E420-66B5-49F3-8FD0-54C389186EB4}" srcOrd="5" destOrd="0" presId="urn:microsoft.com/office/officeart/2008/layout/RadialCluster"/>
    <dgm:cxn modelId="{565E776A-F7ED-4764-9172-93C1051788BB}" type="presParOf" srcId="{F219E419-A12E-480C-88B1-F686989E08F0}" destId="{55BE6367-8CCC-4F2F-B7FD-F31D65A46B05}" srcOrd="6" destOrd="0" presId="urn:microsoft.com/office/officeart/2008/layout/RadialCluster"/>
    <dgm:cxn modelId="{C5EDFAE8-098F-42D3-BA79-EB959E7C0210}" type="presParOf" srcId="{F219E419-A12E-480C-88B1-F686989E08F0}" destId="{A0C3402A-5480-49FD-884A-32AB126E9B56}" srcOrd="7" destOrd="0" presId="urn:microsoft.com/office/officeart/2008/layout/RadialCluster"/>
    <dgm:cxn modelId="{EFA8609A-171D-48BA-BAC5-66268352C0BC}" type="presParOf" srcId="{F219E419-A12E-480C-88B1-F686989E08F0}" destId="{63199C67-89C6-4E71-876A-55DB4F50DFE7}" srcOrd="8" destOrd="0" presId="urn:microsoft.com/office/officeart/2008/layout/RadialCluster"/>
    <dgm:cxn modelId="{39291FB2-D9AE-44F4-9BF2-E0075BD22D3B}" type="presParOf" srcId="{F219E419-A12E-480C-88B1-F686989E08F0}" destId="{A925DC6F-BEDB-4C2C-9231-A834AF80CC0D}" srcOrd="9" destOrd="0" presId="urn:microsoft.com/office/officeart/2008/layout/RadialCluster"/>
    <dgm:cxn modelId="{A0C2867D-4A7D-4666-9B48-854F4C47C600}" type="presParOf" srcId="{F219E419-A12E-480C-88B1-F686989E08F0}" destId="{B984EBEA-ECE5-494D-9CC8-E11E3FCCECFF}" srcOrd="10" destOrd="0" presId="urn:microsoft.com/office/officeart/2008/layout/RadialCluster"/>
    <dgm:cxn modelId="{50FADAE6-FE09-44E8-85BE-85F97A0F1EB8}" type="presParOf" srcId="{F219E419-A12E-480C-88B1-F686989E08F0}" destId="{739F68B0-1BF6-4208-B2B8-20321F51E21A}" srcOrd="11" destOrd="0" presId="urn:microsoft.com/office/officeart/2008/layout/RadialCluster"/>
    <dgm:cxn modelId="{CDFEFF8D-FBB3-4980-B9C4-1E3A23321459}" type="presParOf" srcId="{F219E419-A12E-480C-88B1-F686989E08F0}" destId="{2ECEF488-705E-4F35-A8C1-2DA3396026FD}" srcOrd="12" destOrd="0" presId="urn:microsoft.com/office/officeart/2008/layout/Radial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EAEEAE-C803-4E97-A96C-35F9F29E6319}">
      <dsp:nvSpPr>
        <dsp:cNvPr id="0" name=""/>
        <dsp:cNvSpPr/>
      </dsp:nvSpPr>
      <dsp:spPr>
        <a:xfrm>
          <a:off x="779745" y="1368151"/>
          <a:ext cx="4536509" cy="1327696"/>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88900" rIns="88900" bIns="88900" numCol="1" spcCol="1270" anchor="ctr" anchorCtr="0">
          <a:noAutofit/>
        </a:bodyPr>
        <a:lstStyle/>
        <a:p>
          <a:pPr lvl="0" algn="ctr" defTabSz="1555750">
            <a:lnSpc>
              <a:spcPct val="90000"/>
            </a:lnSpc>
            <a:spcBef>
              <a:spcPct val="0"/>
            </a:spcBef>
            <a:spcAft>
              <a:spcPct val="35000"/>
            </a:spcAft>
          </a:pPr>
          <a:r>
            <a:rPr lang="zh-TW" altLang="en-US" sz="35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會計背景</a:t>
          </a:r>
          <a:endParaRPr lang="zh-TW" altLang="en-US" sz="35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dsp:txBody>
      <dsp:txXfrm>
        <a:off x="844558" y="1432964"/>
        <a:ext cx="4406883" cy="1198070"/>
      </dsp:txXfrm>
    </dsp:sp>
    <dsp:sp modelId="{39F2335D-158B-44E4-876D-F6FB06FF9D42}">
      <dsp:nvSpPr>
        <dsp:cNvPr id="0" name=""/>
        <dsp:cNvSpPr/>
      </dsp:nvSpPr>
      <dsp:spPr>
        <a:xfrm rot="16149906">
          <a:off x="2758636" y="1092508"/>
          <a:ext cx="551344" cy="0"/>
        </a:xfrm>
        <a:custGeom>
          <a:avLst/>
          <a:gdLst/>
          <a:ahLst/>
          <a:cxnLst/>
          <a:rect l="0" t="0" r="0" b="0"/>
          <a:pathLst>
            <a:path>
              <a:moveTo>
                <a:pt x="0" y="0"/>
              </a:moveTo>
              <a:lnTo>
                <a:pt x="551344" y="0"/>
              </a:lnTo>
            </a:path>
          </a:pathLst>
        </a:custGeom>
        <a:noFill/>
        <a:ln w="381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646675-16F6-4006-B976-2AEF229B4DA0}">
      <dsp:nvSpPr>
        <dsp:cNvPr id="0" name=""/>
        <dsp:cNvSpPr/>
      </dsp:nvSpPr>
      <dsp:spPr>
        <a:xfrm>
          <a:off x="2376264" y="2"/>
          <a:ext cx="1296150" cy="816864"/>
        </a:xfrm>
        <a:prstGeom prst="roundRect">
          <a:avLst/>
        </a:prstGeom>
        <a:solidFill>
          <a:schemeClr val="accent2">
            <a:hueOff val="-1423915"/>
            <a:satOff val="4160"/>
            <a:lumOff val="-784"/>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a:lnSpc>
              <a:spcPct val="90000"/>
            </a:lnSpc>
            <a:spcBef>
              <a:spcPct val="0"/>
            </a:spcBef>
            <a:spcAft>
              <a:spcPct val="35000"/>
            </a:spcAft>
          </a:pPr>
          <a:r>
            <a:rPr lang="zh-TW" altLang="en-US" sz="28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審計員</a:t>
          </a:r>
          <a:endParaRPr lang="zh-TW" altLang="en-US" sz="2800" kern="1200" dirty="0"/>
        </a:p>
      </dsp:txBody>
      <dsp:txXfrm>
        <a:off x="2416140" y="39878"/>
        <a:ext cx="1216398" cy="737112"/>
      </dsp:txXfrm>
    </dsp:sp>
    <dsp:sp modelId="{79507795-A80C-411B-9DD3-B3606C9B67B5}">
      <dsp:nvSpPr>
        <dsp:cNvPr id="0" name=""/>
        <dsp:cNvSpPr/>
      </dsp:nvSpPr>
      <dsp:spPr>
        <a:xfrm rot="19570875">
          <a:off x="3955146" y="1092507"/>
          <a:ext cx="990513" cy="0"/>
        </a:xfrm>
        <a:custGeom>
          <a:avLst/>
          <a:gdLst/>
          <a:ahLst/>
          <a:cxnLst/>
          <a:rect l="0" t="0" r="0" b="0"/>
          <a:pathLst>
            <a:path>
              <a:moveTo>
                <a:pt x="0" y="0"/>
              </a:moveTo>
              <a:lnTo>
                <a:pt x="990513" y="0"/>
              </a:lnTo>
            </a:path>
          </a:pathLst>
        </a:custGeom>
        <a:noFill/>
        <a:ln w="381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E227C9-31E2-4FF6-A1EA-FC89CA2874C2}">
      <dsp:nvSpPr>
        <dsp:cNvPr id="0" name=""/>
        <dsp:cNvSpPr/>
      </dsp:nvSpPr>
      <dsp:spPr>
        <a:xfrm>
          <a:off x="4847080" y="0"/>
          <a:ext cx="1248919" cy="816864"/>
        </a:xfrm>
        <a:prstGeom prst="roundRect">
          <a:avLst/>
        </a:prstGeom>
        <a:solidFill>
          <a:schemeClr val="accent2">
            <a:hueOff val="-2847829"/>
            <a:satOff val="8321"/>
            <a:lumOff val="-1569"/>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1200150">
            <a:lnSpc>
              <a:spcPct val="90000"/>
            </a:lnSpc>
            <a:spcBef>
              <a:spcPct val="0"/>
            </a:spcBef>
            <a:spcAft>
              <a:spcPct val="35000"/>
            </a:spcAft>
          </a:pPr>
          <a:r>
            <a:rPr lang="zh-TW" altLang="en-US" sz="27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出納員</a:t>
          </a:r>
          <a:endParaRPr lang="zh-TW" altLang="en-US" sz="2700" kern="1200" dirty="0"/>
        </a:p>
      </dsp:txBody>
      <dsp:txXfrm>
        <a:off x="4886956" y="39876"/>
        <a:ext cx="1169167" cy="737112"/>
      </dsp:txXfrm>
    </dsp:sp>
    <dsp:sp modelId="{E320E420-66B5-49F3-8FD0-54C389186EB4}">
      <dsp:nvSpPr>
        <dsp:cNvPr id="0" name=""/>
        <dsp:cNvSpPr/>
      </dsp:nvSpPr>
      <dsp:spPr>
        <a:xfrm rot="2037346">
          <a:off x="3950714" y="2968104"/>
          <a:ext cx="974863" cy="0"/>
        </a:xfrm>
        <a:custGeom>
          <a:avLst/>
          <a:gdLst/>
          <a:ahLst/>
          <a:cxnLst/>
          <a:rect l="0" t="0" r="0" b="0"/>
          <a:pathLst>
            <a:path>
              <a:moveTo>
                <a:pt x="0" y="0"/>
              </a:moveTo>
              <a:lnTo>
                <a:pt x="974863" y="0"/>
              </a:lnTo>
            </a:path>
          </a:pathLst>
        </a:custGeom>
        <a:noFill/>
        <a:ln w="381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BE6367-8CCC-4F2F-B7FD-F31D65A46B05}">
      <dsp:nvSpPr>
        <dsp:cNvPr id="0" name=""/>
        <dsp:cNvSpPr/>
      </dsp:nvSpPr>
      <dsp:spPr>
        <a:xfrm>
          <a:off x="4801981" y="3240360"/>
          <a:ext cx="1294018" cy="816864"/>
        </a:xfrm>
        <a:prstGeom prst="roundRect">
          <a:avLst/>
        </a:prstGeom>
        <a:solidFill>
          <a:schemeClr val="accent2">
            <a:hueOff val="-4271743"/>
            <a:satOff val="12481"/>
            <a:lumOff val="-2353"/>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a:lnSpc>
              <a:spcPct val="90000"/>
            </a:lnSpc>
            <a:spcBef>
              <a:spcPct val="0"/>
            </a:spcBef>
            <a:spcAft>
              <a:spcPct val="35000"/>
            </a:spcAft>
          </a:pPr>
          <a:r>
            <a:rPr lang="zh-TW" altLang="en-US" sz="28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公務員</a:t>
          </a:r>
          <a:endParaRPr lang="zh-TW" altLang="en-US" sz="2800" kern="1200" dirty="0"/>
        </a:p>
      </dsp:txBody>
      <dsp:txXfrm>
        <a:off x="4841857" y="3280236"/>
        <a:ext cx="1214266" cy="737112"/>
      </dsp:txXfrm>
    </dsp:sp>
    <dsp:sp modelId="{A0C3402A-5480-49FD-884A-32AB126E9B56}">
      <dsp:nvSpPr>
        <dsp:cNvPr id="0" name=""/>
        <dsp:cNvSpPr/>
      </dsp:nvSpPr>
      <dsp:spPr>
        <a:xfrm rot="5426334">
          <a:off x="2768565" y="2968104"/>
          <a:ext cx="544527" cy="0"/>
        </a:xfrm>
        <a:custGeom>
          <a:avLst/>
          <a:gdLst/>
          <a:ahLst/>
          <a:cxnLst/>
          <a:rect l="0" t="0" r="0" b="0"/>
          <a:pathLst>
            <a:path>
              <a:moveTo>
                <a:pt x="0" y="0"/>
              </a:moveTo>
              <a:lnTo>
                <a:pt x="544527" y="0"/>
              </a:lnTo>
            </a:path>
          </a:pathLst>
        </a:custGeom>
        <a:noFill/>
        <a:ln w="381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3199C67-89C6-4E71-876A-55DB4F50DFE7}">
      <dsp:nvSpPr>
        <dsp:cNvPr id="0" name=""/>
        <dsp:cNvSpPr/>
      </dsp:nvSpPr>
      <dsp:spPr>
        <a:xfrm>
          <a:off x="2376262" y="3240360"/>
          <a:ext cx="1318704" cy="816864"/>
        </a:xfrm>
        <a:prstGeom prst="roundRect">
          <a:avLst/>
        </a:prstGeom>
        <a:solidFill>
          <a:schemeClr val="accent2">
            <a:hueOff val="-5695658"/>
            <a:satOff val="16641"/>
            <a:lumOff val="-3137"/>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a:lnSpc>
              <a:spcPct val="90000"/>
            </a:lnSpc>
            <a:spcBef>
              <a:spcPct val="0"/>
            </a:spcBef>
            <a:spcAft>
              <a:spcPct val="35000"/>
            </a:spcAft>
          </a:pPr>
          <a:r>
            <a:rPr lang="zh-TW" altLang="en-US" sz="28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銀行員</a:t>
          </a:r>
          <a:endParaRPr lang="zh-TW" altLang="en-US" sz="2800" kern="1200" dirty="0"/>
        </a:p>
      </dsp:txBody>
      <dsp:txXfrm>
        <a:off x="2416138" y="3280236"/>
        <a:ext cx="1238952" cy="737112"/>
      </dsp:txXfrm>
    </dsp:sp>
    <dsp:sp modelId="{A925DC6F-BEDB-4C2C-9231-A834AF80CC0D}">
      <dsp:nvSpPr>
        <dsp:cNvPr id="0" name=""/>
        <dsp:cNvSpPr/>
      </dsp:nvSpPr>
      <dsp:spPr>
        <a:xfrm rot="8754435">
          <a:off x="1179293" y="2968104"/>
          <a:ext cx="971417" cy="0"/>
        </a:xfrm>
        <a:custGeom>
          <a:avLst/>
          <a:gdLst/>
          <a:ahLst/>
          <a:cxnLst/>
          <a:rect l="0" t="0" r="0" b="0"/>
          <a:pathLst>
            <a:path>
              <a:moveTo>
                <a:pt x="0" y="0"/>
              </a:moveTo>
              <a:lnTo>
                <a:pt x="971417" y="0"/>
              </a:lnTo>
            </a:path>
          </a:pathLst>
        </a:custGeom>
        <a:noFill/>
        <a:ln w="381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84EBEA-ECE5-494D-9CC8-E11E3FCCECFF}">
      <dsp:nvSpPr>
        <dsp:cNvPr id="0" name=""/>
        <dsp:cNvSpPr/>
      </dsp:nvSpPr>
      <dsp:spPr>
        <a:xfrm>
          <a:off x="0" y="3240361"/>
          <a:ext cx="1318712" cy="816864"/>
        </a:xfrm>
        <a:prstGeom prst="roundRect">
          <a:avLst/>
        </a:prstGeom>
        <a:solidFill>
          <a:schemeClr val="accent2">
            <a:hueOff val="-7119572"/>
            <a:satOff val="20802"/>
            <a:lumOff val="-3922"/>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1244600">
            <a:lnSpc>
              <a:spcPct val="90000"/>
            </a:lnSpc>
            <a:spcBef>
              <a:spcPct val="0"/>
            </a:spcBef>
            <a:spcAft>
              <a:spcPct val="35000"/>
            </a:spcAft>
          </a:pPr>
          <a:r>
            <a:rPr lang="zh-TW" altLang="en-US" sz="28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稽核員</a:t>
          </a:r>
          <a:endParaRPr lang="zh-TW" altLang="en-US" sz="2800" kern="1200" dirty="0"/>
        </a:p>
      </dsp:txBody>
      <dsp:txXfrm>
        <a:off x="39876" y="3280237"/>
        <a:ext cx="1238960" cy="737112"/>
      </dsp:txXfrm>
    </dsp:sp>
    <dsp:sp modelId="{739F68B0-1BF6-4208-B2B8-20321F51E21A}">
      <dsp:nvSpPr>
        <dsp:cNvPr id="0" name=""/>
        <dsp:cNvSpPr/>
      </dsp:nvSpPr>
      <dsp:spPr>
        <a:xfrm rot="12860521">
          <a:off x="1184310" y="1092508"/>
          <a:ext cx="977228" cy="0"/>
        </a:xfrm>
        <a:custGeom>
          <a:avLst/>
          <a:gdLst/>
          <a:ahLst/>
          <a:cxnLst/>
          <a:rect l="0" t="0" r="0" b="0"/>
          <a:pathLst>
            <a:path>
              <a:moveTo>
                <a:pt x="0" y="0"/>
              </a:moveTo>
              <a:lnTo>
                <a:pt x="977228" y="0"/>
              </a:lnTo>
            </a:path>
          </a:pathLst>
        </a:custGeom>
        <a:noFill/>
        <a:ln w="381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CEF488-705E-4F35-A8C1-2DA3396026FD}">
      <dsp:nvSpPr>
        <dsp:cNvPr id="0" name=""/>
        <dsp:cNvSpPr/>
      </dsp:nvSpPr>
      <dsp:spPr>
        <a:xfrm>
          <a:off x="0" y="2"/>
          <a:ext cx="1343373" cy="816864"/>
        </a:xfrm>
        <a:prstGeom prst="roundRect">
          <a:avLst/>
        </a:prstGeom>
        <a:solidFill>
          <a:schemeClr val="accent2">
            <a:hueOff val="-8543487"/>
            <a:satOff val="24962"/>
            <a:lumOff val="-4706"/>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3660" tIns="73660" rIns="73660" bIns="73660" numCol="1" spcCol="1270" anchor="ctr" anchorCtr="0">
          <a:noAutofit/>
        </a:bodyPr>
        <a:lstStyle/>
        <a:p>
          <a:pPr lvl="0" algn="ctr" defTabSz="1289050">
            <a:lnSpc>
              <a:spcPct val="90000"/>
            </a:lnSpc>
            <a:spcBef>
              <a:spcPct val="0"/>
            </a:spcBef>
            <a:spcAft>
              <a:spcPct val="35000"/>
            </a:spcAft>
          </a:pPr>
          <a:r>
            <a:rPr lang="zh-TW" altLang="en-US" sz="2900" b="1" kern="1200"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會計師</a:t>
          </a:r>
          <a:endParaRPr lang="zh-TW" altLang="en-US" sz="2900" kern="1200" dirty="0"/>
        </a:p>
      </dsp:txBody>
      <dsp:txXfrm>
        <a:off x="39876" y="39878"/>
        <a:ext cx="1263621" cy="737112"/>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4E2C64-7A6F-4A11-BB6A-A6B282416E0C}" type="datetimeFigureOut">
              <a:rPr lang="zh-TW" altLang="en-US" smtClean="0"/>
              <a:t>2013/9/25</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8839F4-AF85-411C-9CF0-49FEC81D5A04}" type="slidenum">
              <a:rPr lang="zh-TW" altLang="en-US" smtClean="0"/>
              <a:t>‹#›</a:t>
            </a:fld>
            <a:endParaRPr lang="zh-TW" altLang="en-US"/>
          </a:p>
        </p:txBody>
      </p:sp>
    </p:spTree>
    <p:extLst>
      <p:ext uri="{BB962C8B-B14F-4D97-AF65-F5344CB8AC3E}">
        <p14:creationId xmlns:p14="http://schemas.microsoft.com/office/powerpoint/2010/main" val="674838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2F8839F4-AF85-411C-9CF0-49FEC81D5A04}" type="slidenum">
              <a:rPr lang="zh-TW" altLang="en-US" smtClean="0"/>
              <a:t>1</a:t>
            </a:fld>
            <a:endParaRPr lang="zh-TW" altLang="en-US"/>
          </a:p>
        </p:txBody>
      </p:sp>
    </p:spTree>
    <p:extLst>
      <p:ext uri="{BB962C8B-B14F-4D97-AF65-F5344CB8AC3E}">
        <p14:creationId xmlns:p14="http://schemas.microsoft.com/office/powerpoint/2010/main" val="2625978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2F8839F4-AF85-411C-9CF0-49FEC81D5A04}" type="slidenum">
              <a:rPr lang="zh-TW" altLang="en-US" smtClean="0"/>
              <a:t>5</a:t>
            </a:fld>
            <a:endParaRPr lang="zh-TW" altLang="en-US"/>
          </a:p>
        </p:txBody>
      </p:sp>
    </p:spTree>
    <p:extLst>
      <p:ext uri="{BB962C8B-B14F-4D97-AF65-F5344CB8AC3E}">
        <p14:creationId xmlns:p14="http://schemas.microsoft.com/office/powerpoint/2010/main" val="2663772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2F8839F4-AF85-411C-9CF0-49FEC81D5A04}" type="slidenum">
              <a:rPr lang="zh-TW" altLang="en-US" smtClean="0"/>
              <a:t>11</a:t>
            </a:fld>
            <a:endParaRPr lang="zh-TW" altLang="en-US"/>
          </a:p>
        </p:txBody>
      </p:sp>
    </p:spTree>
    <p:extLst>
      <p:ext uri="{BB962C8B-B14F-4D97-AF65-F5344CB8AC3E}">
        <p14:creationId xmlns:p14="http://schemas.microsoft.com/office/powerpoint/2010/main" val="4290338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7" name="等腰三角形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標題 7"/>
          <p:cNvSpPr>
            <a:spLocks noGrp="1"/>
          </p:cNvSpPr>
          <p:nvPr>
            <p:ph type="ctrTitle"/>
          </p:nvPr>
        </p:nvSpPr>
        <p:spPr>
          <a:xfrm>
            <a:off x="540544" y="776288"/>
            <a:ext cx="8062912" cy="1470025"/>
          </a:xfrm>
        </p:spPr>
        <p:txBody>
          <a:bodyPr anchor="b">
            <a:normAutofit/>
          </a:bodyPr>
          <a:lstStyle>
            <a:lvl1pPr algn="r">
              <a:defRPr sz="4400"/>
            </a:lvl1pPr>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a:xfrm>
            <a:off x="1371600" y="6012656"/>
            <a:ext cx="5791200" cy="365125"/>
          </a:xfrm>
        </p:spPr>
        <p:txBody>
          <a:bodyPr tIns="0" bIns="0" anchor="t"/>
          <a:lstStyle>
            <a:lvl1pPr algn="r">
              <a:defRPr sz="1000"/>
            </a:lvl1pPr>
          </a:lstStyle>
          <a:p>
            <a:fld id="{0CB54B48-20E5-497D-B7A3-E731011F5D68}" type="datetimeFigureOut">
              <a:rPr lang="zh-TW" altLang="en-US" smtClean="0"/>
              <a:t>2013/9/25</a:t>
            </a:fld>
            <a:endParaRPr lang="zh-TW" altLang="en-US"/>
          </a:p>
        </p:txBody>
      </p:sp>
      <p:sp>
        <p:nvSpPr>
          <p:cNvPr id="17" name="頁尾版面配置區 16"/>
          <p:cNvSpPr>
            <a:spLocks noGrp="1"/>
          </p:cNvSpPr>
          <p:nvPr>
            <p:ph type="ftr" sz="quarter" idx="11"/>
          </p:nvPr>
        </p:nvSpPr>
        <p:spPr>
          <a:xfrm>
            <a:off x="1371600" y="5650704"/>
            <a:ext cx="5791200" cy="365125"/>
          </a:xfrm>
        </p:spPr>
        <p:txBody>
          <a:bodyPr tIns="0" bIns="0" anchor="b"/>
          <a:lstStyle>
            <a:lvl1pPr algn="r">
              <a:defRPr sz="1100"/>
            </a:lvl1pPr>
          </a:lstStyle>
          <a:p>
            <a:endParaRPr lang="zh-TW" altLang="en-US"/>
          </a:p>
        </p:txBody>
      </p:sp>
      <p:sp>
        <p:nvSpPr>
          <p:cNvPr id="29" name="投影片編號版面配置區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5EC965F6-5885-4726-9994-3F2E0355306C}"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0CB54B48-20E5-497D-B7A3-E731011F5D68}" type="datetimeFigureOut">
              <a:rPr lang="zh-TW" altLang="en-US" smtClean="0"/>
              <a:t>2013/9/25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EC965F6-5885-4726-9994-3F2E0355306C}"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81800" y="381000"/>
            <a:ext cx="1905000" cy="5486400"/>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381000"/>
            <a:ext cx="6248400" cy="5486400"/>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0CB54B48-20E5-497D-B7A3-E731011F5D68}" type="datetimeFigureOut">
              <a:rPr lang="zh-TW" altLang="en-US" smtClean="0"/>
              <a:t>2013/9/25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EC965F6-5885-4726-9994-3F2E0355306C}"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67494"/>
            <a:ext cx="8229600" cy="1399032"/>
          </a:xfrm>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a:xfrm>
            <a:off x="457200" y="1882808"/>
            <a:ext cx="8229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a:xfrm>
            <a:off x="4791456" y="6480048"/>
            <a:ext cx="2133600" cy="301752"/>
          </a:xfrm>
        </p:spPr>
        <p:txBody>
          <a:bodyPr/>
          <a:lstStyle/>
          <a:p>
            <a:fld id="{0CB54B48-20E5-497D-B7A3-E731011F5D68}" type="datetimeFigureOut">
              <a:rPr lang="zh-TW" altLang="en-US" smtClean="0"/>
              <a:t>2013/9/25</a:t>
            </a:fld>
            <a:endParaRPr lang="zh-TW" altLang="en-US"/>
          </a:p>
        </p:txBody>
      </p:sp>
      <p:sp>
        <p:nvSpPr>
          <p:cNvPr id="5" name="頁尾版面配置區 4"/>
          <p:cNvSpPr>
            <a:spLocks noGrp="1"/>
          </p:cNvSpPr>
          <p:nvPr>
            <p:ph type="ftr" sz="quarter" idx="11"/>
          </p:nvPr>
        </p:nvSpPr>
        <p:spPr>
          <a:xfrm>
            <a:off x="457200" y="6480969"/>
            <a:ext cx="4260056" cy="300831"/>
          </a:xfrm>
        </p:spPr>
        <p:txBody>
          <a:bodyPr/>
          <a:lstStyle/>
          <a:p>
            <a:endParaRPr lang="zh-TW" altLang="en-US"/>
          </a:p>
        </p:txBody>
      </p:sp>
      <p:sp>
        <p:nvSpPr>
          <p:cNvPr id="6" name="投影片編號版面配置區 5"/>
          <p:cNvSpPr>
            <a:spLocks noGrp="1"/>
          </p:cNvSpPr>
          <p:nvPr>
            <p:ph type="sldNum" sz="quarter" idx="12"/>
          </p:nvPr>
        </p:nvSpPr>
        <p:spPr/>
        <p:txBody>
          <a:bodyPr/>
          <a:lstStyle/>
          <a:p>
            <a:fld id="{5EC965F6-5885-4726-9994-3F2E0355306C}"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2">
        <a:schemeClr val="bg1"/>
      </p:bgRef>
    </p:bg>
    <p:spTree>
      <p:nvGrpSpPr>
        <p:cNvPr id="1" name=""/>
        <p:cNvGrpSpPr/>
        <p:nvPr/>
      </p:nvGrpSpPr>
      <p:grpSpPr>
        <a:xfrm>
          <a:off x="0" y="0"/>
          <a:ext cx="0" cy="0"/>
          <a:chOff x="0" y="0"/>
          <a:chExt cx="0" cy="0"/>
        </a:xfrm>
      </p:grpSpPr>
      <p:sp>
        <p:nvSpPr>
          <p:cNvPr id="9" name="直角三角形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等腰三角形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日期版面配置區 3"/>
          <p:cNvSpPr>
            <a:spLocks noGrp="1"/>
          </p:cNvSpPr>
          <p:nvPr>
            <p:ph type="dt" sz="half" idx="10"/>
          </p:nvPr>
        </p:nvSpPr>
        <p:spPr>
          <a:xfrm>
            <a:off x="6955632" y="6477000"/>
            <a:ext cx="2133600" cy="304800"/>
          </a:xfrm>
        </p:spPr>
        <p:txBody>
          <a:bodyPr/>
          <a:lstStyle/>
          <a:p>
            <a:fld id="{0CB54B48-20E5-497D-B7A3-E731011F5D68}" type="datetimeFigureOut">
              <a:rPr lang="zh-TW" altLang="en-US" smtClean="0"/>
              <a:t>2013/9/25</a:t>
            </a:fld>
            <a:endParaRPr lang="zh-TW" altLang="en-US"/>
          </a:p>
        </p:txBody>
      </p:sp>
      <p:sp>
        <p:nvSpPr>
          <p:cNvPr id="5" name="頁尾版面配置區 4"/>
          <p:cNvSpPr>
            <a:spLocks noGrp="1"/>
          </p:cNvSpPr>
          <p:nvPr>
            <p:ph type="ftr" sz="quarter" idx="11"/>
          </p:nvPr>
        </p:nvSpPr>
        <p:spPr>
          <a:xfrm>
            <a:off x="2619376" y="6480969"/>
            <a:ext cx="4260056" cy="300831"/>
          </a:xfrm>
        </p:spPr>
        <p:txBody>
          <a:bodyPr/>
          <a:lstStyle/>
          <a:p>
            <a:endParaRPr lang="zh-TW" altLang="en-US"/>
          </a:p>
        </p:txBody>
      </p:sp>
      <p:sp>
        <p:nvSpPr>
          <p:cNvPr id="6" name="投影片編號版面配置區 5"/>
          <p:cNvSpPr>
            <a:spLocks noGrp="1"/>
          </p:cNvSpPr>
          <p:nvPr>
            <p:ph type="sldNum" sz="quarter" idx="12"/>
          </p:nvPr>
        </p:nvSpPr>
        <p:spPr>
          <a:xfrm>
            <a:off x="8451056" y="809624"/>
            <a:ext cx="502920" cy="300831"/>
          </a:xfrm>
        </p:spPr>
        <p:txBody>
          <a:bodyPr/>
          <a:lstStyle/>
          <a:p>
            <a:fld id="{5EC965F6-5885-4726-9994-3F2E0355306C}" type="slidenum">
              <a:rPr lang="zh-TW" altLang="en-US" smtClean="0"/>
              <a:t>‹#›</a:t>
            </a:fld>
            <a:endParaRPr lang="zh-TW" altLang="en-US"/>
          </a:p>
        </p:txBody>
      </p:sp>
      <p:cxnSp>
        <p:nvCxnSpPr>
          <p:cNvPr id="11" name="直線接點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直線接點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標題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marL="0" algn="l">
              <a:defRPr/>
            </a:lvl1p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a:xfrm>
            <a:off x="4791456" y="6480969"/>
            <a:ext cx="2133600" cy="301752"/>
          </a:xfrm>
        </p:spPr>
        <p:txBody>
          <a:bodyPr/>
          <a:lstStyle/>
          <a:p>
            <a:fld id="{0CB54B48-20E5-497D-B7A3-E731011F5D68}" type="datetimeFigureOut">
              <a:rPr lang="zh-TW" altLang="en-US" smtClean="0"/>
              <a:t>2013/9/25</a:t>
            </a:fld>
            <a:endParaRPr lang="zh-TW" altLang="en-US"/>
          </a:p>
        </p:txBody>
      </p:sp>
      <p:sp>
        <p:nvSpPr>
          <p:cNvPr id="6" name="頁尾版面配置區 5"/>
          <p:cNvSpPr>
            <a:spLocks noGrp="1"/>
          </p:cNvSpPr>
          <p:nvPr>
            <p:ph type="ftr" sz="quarter" idx="11"/>
          </p:nvPr>
        </p:nvSpPr>
        <p:spPr>
          <a:xfrm>
            <a:off x="457200" y="6480969"/>
            <a:ext cx="4260056" cy="301752"/>
          </a:xfrm>
        </p:spPr>
        <p:txBody>
          <a:bodyPr/>
          <a:lstStyle/>
          <a:p>
            <a:endParaRPr lang="zh-TW" altLang="en-US"/>
          </a:p>
        </p:txBody>
      </p:sp>
      <p:sp>
        <p:nvSpPr>
          <p:cNvPr id="7" name="投影片編號版面配置區 6"/>
          <p:cNvSpPr>
            <a:spLocks noGrp="1"/>
          </p:cNvSpPr>
          <p:nvPr>
            <p:ph type="sldNum" sz="quarter" idx="12"/>
          </p:nvPr>
        </p:nvSpPr>
        <p:spPr>
          <a:xfrm>
            <a:off x="7589520" y="6480969"/>
            <a:ext cx="502920" cy="301752"/>
          </a:xfrm>
        </p:spPr>
        <p:txBody>
          <a:bodyPr/>
          <a:lstStyle/>
          <a:p>
            <a:fld id="{5EC965F6-5885-4726-9994-3F2E0355306C}"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bg>
      <p:bgRef idx="1002">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a:xfrm>
            <a:off x="4791456" y="6480969"/>
            <a:ext cx="2130552" cy="301752"/>
          </a:xfrm>
        </p:spPr>
        <p:txBody>
          <a:bodyPr/>
          <a:lstStyle/>
          <a:p>
            <a:fld id="{0CB54B48-20E5-497D-B7A3-E731011F5D68}" type="datetimeFigureOut">
              <a:rPr lang="zh-TW" altLang="en-US" smtClean="0"/>
              <a:t>2013/9/25</a:t>
            </a:fld>
            <a:endParaRPr lang="zh-TW" altLang="en-US"/>
          </a:p>
        </p:txBody>
      </p:sp>
      <p:sp>
        <p:nvSpPr>
          <p:cNvPr id="8" name="頁尾版面配置區 7"/>
          <p:cNvSpPr>
            <a:spLocks noGrp="1"/>
          </p:cNvSpPr>
          <p:nvPr>
            <p:ph type="ftr" sz="quarter" idx="11"/>
          </p:nvPr>
        </p:nvSpPr>
        <p:spPr>
          <a:xfrm>
            <a:off x="457200" y="6480969"/>
            <a:ext cx="4261104" cy="301752"/>
          </a:xfrm>
        </p:spPr>
        <p:txBody>
          <a:bodyPr/>
          <a:lstStyle/>
          <a:p>
            <a:endParaRPr lang="zh-TW" altLang="en-US"/>
          </a:p>
        </p:txBody>
      </p:sp>
      <p:sp>
        <p:nvSpPr>
          <p:cNvPr id="9" name="投影片編號版面配置區 8"/>
          <p:cNvSpPr>
            <a:spLocks noGrp="1"/>
          </p:cNvSpPr>
          <p:nvPr>
            <p:ph type="sldNum" sz="quarter" idx="12"/>
          </p:nvPr>
        </p:nvSpPr>
        <p:spPr>
          <a:xfrm>
            <a:off x="7589520" y="6483096"/>
            <a:ext cx="502920" cy="301752"/>
          </a:xfrm>
        </p:spPr>
        <p:txBody>
          <a:bodyPr/>
          <a:lstStyle>
            <a:lvl1pPr algn="ctr">
              <a:defRPr/>
            </a:lvl1pPr>
          </a:lstStyle>
          <a:p>
            <a:fld id="{5EC965F6-5885-4726-9994-3F2E0355306C}" type="slidenum">
              <a:rPr lang="zh-TW" altLang="en-US" smtClean="0"/>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0"/>
            </a:lvl1p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0CB54B48-20E5-497D-B7A3-E731011F5D68}" type="datetimeFigureOut">
              <a:rPr lang="zh-TW" altLang="en-US" smtClean="0"/>
              <a:t>2013/9/25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5EC965F6-5885-4726-9994-3F2E0355306C}"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4791456" y="6480969"/>
            <a:ext cx="2133600" cy="301752"/>
          </a:xfrm>
        </p:spPr>
        <p:txBody>
          <a:bodyPr/>
          <a:lstStyle/>
          <a:p>
            <a:fld id="{0CB54B48-20E5-497D-B7A3-E731011F5D68}" type="datetimeFigureOut">
              <a:rPr lang="zh-TW" altLang="en-US" smtClean="0"/>
              <a:t>2013/9/25</a:t>
            </a:fld>
            <a:endParaRPr lang="zh-TW" altLang="en-US"/>
          </a:p>
        </p:txBody>
      </p:sp>
      <p:sp>
        <p:nvSpPr>
          <p:cNvPr id="3" name="頁尾版面配置區 2"/>
          <p:cNvSpPr>
            <a:spLocks noGrp="1"/>
          </p:cNvSpPr>
          <p:nvPr>
            <p:ph type="ftr" sz="quarter" idx="11"/>
          </p:nvPr>
        </p:nvSpPr>
        <p:spPr>
          <a:xfrm>
            <a:off x="457200" y="6481890"/>
            <a:ext cx="4260056" cy="300831"/>
          </a:xfrm>
        </p:spPr>
        <p:txBody>
          <a:bodyPr/>
          <a:lstStyle/>
          <a:p>
            <a:endParaRPr lang="zh-TW" altLang="en-US"/>
          </a:p>
        </p:txBody>
      </p:sp>
      <p:sp>
        <p:nvSpPr>
          <p:cNvPr id="4" name="投影片編號版面配置區 3"/>
          <p:cNvSpPr>
            <a:spLocks noGrp="1"/>
          </p:cNvSpPr>
          <p:nvPr>
            <p:ph type="sldNum" sz="quarter" idx="12"/>
          </p:nvPr>
        </p:nvSpPr>
        <p:spPr>
          <a:xfrm>
            <a:off x="7589520" y="6480969"/>
            <a:ext cx="502920" cy="301752"/>
          </a:xfrm>
        </p:spPr>
        <p:txBody>
          <a:bodyPr/>
          <a:lstStyle/>
          <a:p>
            <a:fld id="{5EC965F6-5885-4726-9994-3F2E0355306C}"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2">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a:xfrm>
            <a:off x="6278976" y="6556248"/>
            <a:ext cx="2133600" cy="301752"/>
          </a:xfrm>
        </p:spPr>
        <p:txBody>
          <a:bodyPr/>
          <a:lstStyle>
            <a:lvl1pPr>
              <a:defRPr sz="900"/>
            </a:lvl1pPr>
          </a:lstStyle>
          <a:p>
            <a:fld id="{0CB54B48-20E5-497D-B7A3-E731011F5D68}" type="datetimeFigureOut">
              <a:rPr lang="zh-TW" altLang="en-US" smtClean="0"/>
              <a:t>2013/9/25</a:t>
            </a:fld>
            <a:endParaRPr lang="zh-TW" altLang="en-US"/>
          </a:p>
        </p:txBody>
      </p:sp>
      <p:sp>
        <p:nvSpPr>
          <p:cNvPr id="6" name="頁尾版面配置區 5"/>
          <p:cNvSpPr>
            <a:spLocks noGrp="1"/>
          </p:cNvSpPr>
          <p:nvPr>
            <p:ph type="ftr" sz="quarter" idx="11"/>
          </p:nvPr>
        </p:nvSpPr>
        <p:spPr>
          <a:xfrm>
            <a:off x="1135856" y="6556248"/>
            <a:ext cx="5143120" cy="301752"/>
          </a:xfrm>
        </p:spPr>
        <p:txBody>
          <a:bodyPr/>
          <a:lstStyle>
            <a:lvl1pPr>
              <a:defRPr sz="900"/>
            </a:lvl1pPr>
          </a:lstStyle>
          <a:p>
            <a:endParaRPr lang="zh-TW" altLang="en-US"/>
          </a:p>
        </p:txBody>
      </p:sp>
      <p:sp>
        <p:nvSpPr>
          <p:cNvPr id="7" name="投影片編號版面配置區 6"/>
          <p:cNvSpPr>
            <a:spLocks noGrp="1"/>
          </p:cNvSpPr>
          <p:nvPr>
            <p:ph type="sldNum" sz="quarter" idx="12"/>
          </p:nvPr>
        </p:nvSpPr>
        <p:spPr>
          <a:xfrm>
            <a:off x="8410576" y="6556248"/>
            <a:ext cx="502920" cy="301752"/>
          </a:xfrm>
        </p:spPr>
        <p:txBody>
          <a:bodyPr/>
          <a:lstStyle>
            <a:lvl1pPr>
              <a:defRPr sz="900"/>
            </a:lvl1pPr>
          </a:lstStyle>
          <a:p>
            <a:fld id="{5EC965F6-5885-4726-9994-3F2E0355306C}" type="slidenum">
              <a:rPr lang="zh-TW" altLang="en-US" smtClean="0"/>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bg>
      <p:bgRef idx="1002">
        <a:schemeClr val="bg1"/>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a:xfrm>
            <a:off x="6108192" y="6556248"/>
            <a:ext cx="2103120" cy="301752"/>
          </a:xfrm>
        </p:spPr>
        <p:txBody>
          <a:bodyPr/>
          <a:lstStyle>
            <a:lvl1pPr>
              <a:defRPr sz="900"/>
            </a:lvl1pPr>
          </a:lstStyle>
          <a:p>
            <a:fld id="{0CB54B48-20E5-497D-B7A3-E731011F5D68}" type="datetimeFigureOut">
              <a:rPr lang="zh-TW" altLang="en-US" smtClean="0"/>
              <a:t>2013/9/25</a:t>
            </a:fld>
            <a:endParaRPr lang="zh-TW" altLang="en-US"/>
          </a:p>
        </p:txBody>
      </p:sp>
      <p:sp>
        <p:nvSpPr>
          <p:cNvPr id="6" name="頁尾版面配置區 5"/>
          <p:cNvSpPr>
            <a:spLocks noGrp="1"/>
          </p:cNvSpPr>
          <p:nvPr>
            <p:ph type="ftr" sz="quarter" idx="11"/>
          </p:nvPr>
        </p:nvSpPr>
        <p:spPr>
          <a:xfrm>
            <a:off x="1170432" y="6557169"/>
            <a:ext cx="4948072" cy="301752"/>
          </a:xfrm>
        </p:spPr>
        <p:txBody>
          <a:bodyPr/>
          <a:lstStyle>
            <a:lvl1pPr>
              <a:defRPr sz="900"/>
            </a:lvl1pPr>
          </a:lstStyle>
          <a:p>
            <a:endParaRPr lang="zh-TW" altLang="en-US"/>
          </a:p>
        </p:txBody>
      </p:sp>
      <p:sp>
        <p:nvSpPr>
          <p:cNvPr id="7" name="投影片編號版面配置區 6"/>
          <p:cNvSpPr>
            <a:spLocks noGrp="1"/>
          </p:cNvSpPr>
          <p:nvPr>
            <p:ph type="sldNum" sz="quarter" idx="12"/>
          </p:nvPr>
        </p:nvSpPr>
        <p:spPr>
          <a:xfrm>
            <a:off x="8217192" y="6556248"/>
            <a:ext cx="365760" cy="301752"/>
          </a:xfrm>
        </p:spPr>
        <p:txBody>
          <a:bodyPr/>
          <a:lstStyle>
            <a:lvl1pPr algn="ctr">
              <a:defRPr sz="900"/>
            </a:lvl1pPr>
          </a:lstStyle>
          <a:p>
            <a:fld id="{5EC965F6-5885-4726-9994-3F2E0355306C}" type="slidenum">
              <a:rPr lang="zh-TW" altLang="en-US" smtClean="0"/>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直角三角形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直線接點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直線接點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標題版面配置區 21"/>
          <p:cNvSpPr>
            <a:spLocks noGrp="1"/>
          </p:cNvSpPr>
          <p:nvPr>
            <p:ph type="title"/>
          </p:nvPr>
        </p:nvSpPr>
        <p:spPr>
          <a:xfrm>
            <a:off x="457200" y="267494"/>
            <a:ext cx="8229600" cy="1399032"/>
          </a:xfrm>
          <a:prstGeom prst="rect">
            <a:avLst/>
          </a:prstGeom>
        </p:spPr>
        <p:txBody>
          <a:bodyPr vert="horz" anchor="ctr">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CB54B48-20E5-497D-B7A3-E731011F5D68}" type="datetimeFigureOut">
              <a:rPr lang="zh-TW" altLang="en-US" smtClean="0"/>
              <a:t>2013/9/25</a:t>
            </a:fld>
            <a:endParaRPr lang="zh-TW" altLang="en-US"/>
          </a:p>
        </p:txBody>
      </p:sp>
      <p:sp>
        <p:nvSpPr>
          <p:cNvPr id="3" name="頁尾版面配置區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zh-TW" altLang="en-US"/>
          </a:p>
        </p:txBody>
      </p:sp>
      <p:sp>
        <p:nvSpPr>
          <p:cNvPr id="23" name="投影片編號版面配置區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5EC965F6-5885-4726-9994-3F2E0355306C}" type="slidenum">
              <a:rPr lang="zh-TW" altLang="en-US" smtClean="0"/>
              <a:t>‹#›</a:t>
            </a:fld>
            <a:endParaRPr lang="zh-TW" alt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audio" Target="../media/audio10.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zh.wikipedia.org/wiki/%E5%AF%A9%E8%A8%88" TargetMode="External"/><Relationship Id="rId2" Type="http://schemas.openxmlformats.org/officeDocument/2006/relationships/hyperlink" Target="http://tw.knowledge.yahoo.com/question/question?qid=1106113011866" TargetMode="External"/><Relationship Id="rId1" Type="http://schemas.openxmlformats.org/officeDocument/2006/relationships/slideLayout" Target="../slideLayouts/slideLayout7.xml"/><Relationship Id="rId4" Type="http://schemas.openxmlformats.org/officeDocument/2006/relationships/hyperlink" Target="http://wiki.mbalib.com/zh-tw/%E4%BC%9A%E8%AE%A1%E7%A8%BD%E6%A0%B8"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audio" Target="../media/audio4.wav"/><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audio" Target="../media/audio5.wav"/><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6.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7.wav"/><Relationship Id="rId1" Type="http://schemas.openxmlformats.org/officeDocument/2006/relationships/slideLayout" Target="../slideLayouts/slideLayout8.xml"/><Relationship Id="rId4" Type="http://schemas.openxmlformats.org/officeDocument/2006/relationships/audio" Target="../media/audio7.wav"/></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8.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audio" Target="../media/audio9.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標題 7"/>
          <p:cNvSpPr>
            <a:spLocks noGrp="1"/>
          </p:cNvSpPr>
          <p:nvPr>
            <p:ph type="title"/>
          </p:nvPr>
        </p:nvSpPr>
        <p:spPr>
          <a:xfrm>
            <a:off x="1043608" y="4221088"/>
            <a:ext cx="6984776" cy="1327024"/>
          </a:xfrm>
        </p:spPr>
        <p:txBody>
          <a:bodyPr lIns="72000" tIns="72000" rIns="72000" bIns="72000">
            <a:normAutofit fontScale="90000"/>
          </a:bodyPr>
          <a:lstStyle/>
          <a:p>
            <a:pPr algn="dist"/>
            <a:r>
              <a:rPr lang="zh-TW" altLang="en-US" sz="6000" dirty="0" smtClean="0">
                <a:ln w="6350">
                  <a:noFill/>
                </a:ln>
                <a:solidFill>
                  <a:schemeClr val="accent4">
                    <a:lumMod val="75000"/>
                  </a:schemeClr>
                </a:solidFill>
                <a:effectLst>
                  <a:outerShdw blurRad="38100" dist="38100" dir="2700000" algn="tl">
                    <a:srgbClr val="000000">
                      <a:alpha val="43137"/>
                    </a:srgbClr>
                  </a:outerShdw>
                </a:effectLst>
              </a:rPr>
              <a:t>探索會計專業的出路</a:t>
            </a:r>
            <a:endParaRPr lang="zh-TW" altLang="en-US" sz="6000" dirty="0">
              <a:ln w="6350">
                <a:noFill/>
              </a:ln>
              <a:solidFill>
                <a:schemeClr val="accent4">
                  <a:lumMod val="75000"/>
                </a:schemeClr>
              </a:solidFill>
              <a:effectLst>
                <a:outerShdw blurRad="38100" dist="38100" dir="2700000" algn="tl">
                  <a:srgbClr val="000000">
                    <a:alpha val="43137"/>
                  </a:srgbClr>
                </a:outerShdw>
              </a:effectLst>
            </a:endParaRPr>
          </a:p>
        </p:txBody>
      </p:sp>
      <p:pic>
        <p:nvPicPr>
          <p:cNvPr id="10" name="內容版面配置區 9"/>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3203848" y="332656"/>
            <a:ext cx="2561374" cy="2860950"/>
          </a:xfrm>
        </p:spPr>
      </p:pic>
      <p:sp>
        <p:nvSpPr>
          <p:cNvPr id="2" name="文字方塊 1"/>
          <p:cNvSpPr txBox="1"/>
          <p:nvPr/>
        </p:nvSpPr>
        <p:spPr>
          <a:xfrm>
            <a:off x="6876256" y="5805264"/>
            <a:ext cx="2088232" cy="923330"/>
          </a:xfrm>
          <a:prstGeom prst="rect">
            <a:avLst/>
          </a:prstGeom>
          <a:noFill/>
        </p:spPr>
        <p:txBody>
          <a:bodyPr wrap="square" rtlCol="0">
            <a:spAutoFit/>
          </a:bodyPr>
          <a:lstStyle/>
          <a:p>
            <a:r>
              <a:rPr lang="zh-TW" altLang="en-US" dirty="0" smtClean="0"/>
              <a:t>班級：四會一乙</a:t>
            </a:r>
            <a:endParaRPr lang="en-US" altLang="zh-TW" dirty="0" smtClean="0"/>
          </a:p>
          <a:p>
            <a:r>
              <a:rPr lang="zh-TW" altLang="en-US" dirty="0" smtClean="0"/>
              <a:t>學號：</a:t>
            </a:r>
            <a:r>
              <a:rPr lang="en-US" altLang="zh-TW" dirty="0" smtClean="0"/>
              <a:t>102404228</a:t>
            </a:r>
          </a:p>
          <a:p>
            <a:r>
              <a:rPr lang="zh-TW" altLang="en-US" dirty="0" smtClean="0"/>
              <a:t>姓名：陳崇育</a:t>
            </a:r>
            <a:endParaRPr lang="zh-TW" altLang="en-US" dirty="0"/>
          </a:p>
        </p:txBody>
      </p:sp>
    </p:spTree>
    <p:extLst>
      <p:ext uri="{BB962C8B-B14F-4D97-AF65-F5344CB8AC3E}">
        <p14:creationId xmlns:p14="http://schemas.microsoft.com/office/powerpoint/2010/main" val="1439825374"/>
      </p:ext>
    </p:extLst>
  </p:cSld>
  <p:clrMapOvr>
    <a:masterClrMapping/>
  </p:clrMapOvr>
  <p:transition spd="slow">
    <p:fade/>
    <p:sndAc>
      <p:stSnd>
        <p:snd r:embed="rId3"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50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nodeType="clickEffect">
                                  <p:stCondLst>
                                    <p:cond delay="0"/>
                                  </p:stCondLst>
                                  <p:childTnLst>
                                    <p:animEffect transition="out" filter="fade">
                                      <p:cBhvr>
                                        <p:cTn id="11" dur="500" tmFilter="0, 0; .2, .5; .8, .5; 1, 0"/>
                                        <p:tgtEl>
                                          <p:spTgt spid="10"/>
                                        </p:tgtEl>
                                      </p:cBhvr>
                                    </p:animEffect>
                                    <p:animScale>
                                      <p:cBhvr>
                                        <p:cTn id="12" dur="250" autoRev="1" fill="hold"/>
                                        <p:tgtEl>
                                          <p:spTgt spid="1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2555776" y="476672"/>
            <a:ext cx="3600000" cy="288000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5" name="文字方塊 4"/>
          <p:cNvSpPr txBox="1"/>
          <p:nvPr/>
        </p:nvSpPr>
        <p:spPr>
          <a:xfrm>
            <a:off x="323528" y="4221088"/>
            <a:ext cx="8496944" cy="2431435"/>
          </a:xfrm>
          <a:prstGeom prst="rect">
            <a:avLst/>
          </a:prstGeom>
          <a:noFill/>
        </p:spPr>
        <p:txBody>
          <a:bodyPr wrap="square" rtlCol="0">
            <a:spAutoFit/>
          </a:bodyPr>
          <a:lstStyle/>
          <a:p>
            <a:r>
              <a:rPr lang="zh-TW" altLang="en-US" sz="4000" dirty="0" smtClean="0"/>
              <a:t>銀行人員（</a:t>
            </a:r>
            <a:r>
              <a:rPr lang="en-US" altLang="zh-TW" sz="4000" dirty="0" smtClean="0">
                <a:solidFill>
                  <a:srgbClr val="FFC000"/>
                </a:solidFill>
              </a:rPr>
              <a:t>Bank staff</a:t>
            </a:r>
            <a:r>
              <a:rPr lang="zh-TW" altLang="en-US" sz="4000" dirty="0" smtClean="0"/>
              <a:t>）</a:t>
            </a:r>
            <a:endParaRPr lang="en-US" altLang="zh-TW" sz="4000" dirty="0" smtClean="0"/>
          </a:p>
          <a:p>
            <a:endParaRPr lang="en-US" altLang="zh-TW" sz="2800" dirty="0" smtClean="0"/>
          </a:p>
          <a:p>
            <a:pPr indent="457200" algn="just"/>
            <a:r>
              <a:rPr lang="zh-TW" altLang="en-US" sz="2800" dirty="0" smtClean="0"/>
              <a:t>這當然需要會計背景，不僅是錢來錢去的，而且時常與有無營利行號往來，明細更為重要，更不用說，連失去一元也得完完全全追回來。</a:t>
            </a:r>
            <a:endParaRPr lang="en-US" altLang="zh-TW" sz="2800" dirty="0" smtClean="0"/>
          </a:p>
        </p:txBody>
      </p:sp>
    </p:spTree>
    <p:extLst>
      <p:ext uri="{BB962C8B-B14F-4D97-AF65-F5344CB8AC3E}">
        <p14:creationId xmlns:p14="http://schemas.microsoft.com/office/powerpoint/2010/main" val="551945389"/>
      </p:ext>
    </p:extLst>
  </p:cSld>
  <p:clrMapOvr>
    <a:masterClrMapping/>
  </p:clrMapOvr>
  <p:transition spd="slow">
    <p:cover/>
    <p:sndAc>
      <p:stSnd>
        <p:snd r:embed="rId2" name="push.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50" fill="hold">
                                          <p:stCondLst>
                                            <p:cond delay="0"/>
                                          </p:stCondLst>
                                        </p:cTn>
                                        <p:tgtEl>
                                          <p:spTgt spid="5">
                                            <p:txEl>
                                              <p:pRg st="0" end="0"/>
                                            </p:txEl>
                                          </p:spTgt>
                                        </p:tgtEl>
                                        <p:attrNameLst>
                                          <p:attrName>r</p:attrName>
                                        </p:attrNameLst>
                                      </p:cBhvr>
                                    </p:animRot>
                                    <p:animRot by="-240000">
                                      <p:cBhvr>
                                        <p:cTn id="7" dur="100" fill="hold">
                                          <p:stCondLst>
                                            <p:cond delay="100"/>
                                          </p:stCondLst>
                                        </p:cTn>
                                        <p:tgtEl>
                                          <p:spTgt spid="5">
                                            <p:txEl>
                                              <p:pRg st="0" end="0"/>
                                            </p:txEl>
                                          </p:spTgt>
                                        </p:tgtEl>
                                        <p:attrNameLst>
                                          <p:attrName>r</p:attrName>
                                        </p:attrNameLst>
                                      </p:cBhvr>
                                    </p:animRot>
                                    <p:animRot by="240000">
                                      <p:cBhvr>
                                        <p:cTn id="8" dur="100" fill="hold">
                                          <p:stCondLst>
                                            <p:cond delay="200"/>
                                          </p:stCondLst>
                                        </p:cTn>
                                        <p:tgtEl>
                                          <p:spTgt spid="5">
                                            <p:txEl>
                                              <p:pRg st="0" end="0"/>
                                            </p:txEl>
                                          </p:spTgt>
                                        </p:tgtEl>
                                        <p:attrNameLst>
                                          <p:attrName>r</p:attrName>
                                        </p:attrNameLst>
                                      </p:cBhvr>
                                    </p:animRot>
                                    <p:animRot by="-240000">
                                      <p:cBhvr>
                                        <p:cTn id="9" dur="100" fill="hold">
                                          <p:stCondLst>
                                            <p:cond delay="300"/>
                                          </p:stCondLst>
                                        </p:cTn>
                                        <p:tgtEl>
                                          <p:spTgt spid="5">
                                            <p:txEl>
                                              <p:pRg st="0" end="0"/>
                                            </p:txEl>
                                          </p:spTgt>
                                        </p:tgtEl>
                                        <p:attrNameLst>
                                          <p:attrName>r</p:attrName>
                                        </p:attrNameLst>
                                      </p:cBhvr>
                                    </p:animRot>
                                    <p:animRot by="120000">
                                      <p:cBhvr>
                                        <p:cTn id="10" dur="100" fill="hold">
                                          <p:stCondLst>
                                            <p:cond delay="400"/>
                                          </p:stCondLst>
                                        </p:cTn>
                                        <p:tgtEl>
                                          <p:spTgt spid="5">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3"/>
          <p:cNvSpPr txBox="1"/>
          <p:nvPr/>
        </p:nvSpPr>
        <p:spPr>
          <a:xfrm>
            <a:off x="687784" y="1412776"/>
            <a:ext cx="7809631" cy="1477328"/>
          </a:xfrm>
          <a:prstGeom prst="rect">
            <a:avLst/>
          </a:prstGeom>
          <a:noFill/>
        </p:spPr>
        <p:txBody>
          <a:bodyPr wrap="square" rtlCol="0">
            <a:spAutoFit/>
          </a:bodyPr>
          <a:lstStyle/>
          <a:p>
            <a:pPr indent="457200" algn="just"/>
            <a:r>
              <a:rPr lang="zh-TW" altLang="en-US" dirty="0" smtClean="0"/>
              <a:t>由上面幾個例子可知，不論是家計部門、企業部門或是政府部門，會計人對於各部門是不可或缺的角色，必竟有金錢流向的地方必有一位管帳人員以及一名管錢人員，而這些人員皆須具備會計的基本能力，不然怎能正確表達出用途？如果沒有會計人，會造成：金錢有時流向不明、莫名的開銷以至於金錢的耗損等現象發生。</a:t>
            </a:r>
            <a:endParaRPr lang="zh-TW" altLang="en-US" dirty="0"/>
          </a:p>
        </p:txBody>
      </p:sp>
      <p:sp>
        <p:nvSpPr>
          <p:cNvPr id="5" name="文字方塊 4"/>
          <p:cNvSpPr txBox="1"/>
          <p:nvPr/>
        </p:nvSpPr>
        <p:spPr>
          <a:xfrm>
            <a:off x="659978" y="3861048"/>
            <a:ext cx="7992888" cy="1477328"/>
          </a:xfrm>
          <a:prstGeom prst="rect">
            <a:avLst/>
          </a:prstGeom>
          <a:noFill/>
        </p:spPr>
        <p:txBody>
          <a:bodyPr wrap="square" rtlCol="0">
            <a:spAutoFit/>
          </a:bodyPr>
          <a:lstStyle/>
          <a:p>
            <a:r>
              <a:rPr lang="zh-TW" altLang="en-US" dirty="0" smtClean="0"/>
              <a:t>心得：</a:t>
            </a:r>
            <a:endParaRPr lang="en-US" altLang="zh-TW" dirty="0" smtClean="0"/>
          </a:p>
          <a:p>
            <a:pPr indent="457200" algn="just"/>
            <a:r>
              <a:rPr lang="zh-TW" altLang="en-US" dirty="0" smtClean="0"/>
              <a:t>會計人可從業的方向甚廣，可以說：「</a:t>
            </a:r>
            <a:r>
              <a:rPr lang="zh-TW" altLang="en-US" dirty="0" smtClean="0">
                <a:solidFill>
                  <a:srgbClr val="FF0000"/>
                </a:solidFill>
              </a:rPr>
              <a:t>有交易的狀況，就有會計人</a:t>
            </a:r>
            <a:r>
              <a:rPr lang="zh-TW" altLang="en-US" dirty="0" smtClean="0"/>
              <a:t>」，平是若有養成記錄開銷的人，也算是會計人，但只是一般的事情，在課程所學的會計不僅侷限在家計部門還有企業部門甚至到政府部門，個個階般都須有專人處理，才能永續經營。</a:t>
            </a:r>
            <a:endParaRPr lang="zh-TW" altLang="en-US" dirty="0"/>
          </a:p>
        </p:txBody>
      </p:sp>
    </p:spTree>
    <p:extLst>
      <p:ext uri="{BB962C8B-B14F-4D97-AF65-F5344CB8AC3E}">
        <p14:creationId xmlns:p14="http://schemas.microsoft.com/office/powerpoint/2010/main" val="3547997344"/>
      </p:ext>
    </p:extLst>
  </p:cSld>
  <p:clrMapOvr>
    <a:masterClrMapping/>
  </p:clrMapOvr>
  <p:transition spd="slow">
    <p:checker/>
    <p:sndAc>
      <p:stSnd>
        <p:snd r:embed="rId3" name="click.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323528" y="476672"/>
            <a:ext cx="8496944" cy="2893100"/>
          </a:xfrm>
          <a:prstGeom prst="rect">
            <a:avLst/>
          </a:prstGeom>
          <a:noFill/>
        </p:spPr>
        <p:txBody>
          <a:bodyPr wrap="square" rtlCol="0">
            <a:spAutoFit/>
          </a:bodyPr>
          <a:lstStyle/>
          <a:p>
            <a:r>
              <a:rPr lang="zh-TW" altLang="en-US" dirty="0" smtClean="0"/>
              <a:t>資料來源：</a:t>
            </a:r>
            <a:endParaRPr lang="en-US" altLang="zh-TW" dirty="0" smtClean="0"/>
          </a:p>
          <a:p>
            <a:endParaRPr lang="en-US" altLang="zh-TW" dirty="0"/>
          </a:p>
          <a:p>
            <a:r>
              <a:rPr lang="zh-TW" altLang="en-US" dirty="0" smtClean="0"/>
              <a:t>封面圖及職業介紹圖：</a:t>
            </a:r>
            <a:r>
              <a:rPr lang="en-US" altLang="zh-TW" dirty="0" smtClean="0"/>
              <a:t>Microsoft Word 2010</a:t>
            </a:r>
            <a:r>
              <a:rPr lang="zh-TW" altLang="en-US" dirty="0"/>
              <a:t> </a:t>
            </a:r>
            <a:r>
              <a:rPr lang="zh-TW" altLang="en-US" dirty="0" smtClean="0"/>
              <a:t>內件圖</a:t>
            </a:r>
            <a:endParaRPr lang="en-US" altLang="zh-TW" dirty="0" smtClean="0"/>
          </a:p>
          <a:p>
            <a:r>
              <a:rPr lang="zh-TW" altLang="en-US" dirty="0" smtClean="0"/>
              <a:t>註一：</a:t>
            </a:r>
            <a:r>
              <a:rPr lang="en-US" altLang="zh-TW" u="sng" dirty="0">
                <a:hlinkClick r:id="rId2"/>
              </a:rPr>
              <a:t>http://tw.knowledge.yahoo.com/question/question?qid=1106113011866</a:t>
            </a:r>
            <a:endParaRPr lang="en-US" altLang="zh-TW" dirty="0" smtClean="0"/>
          </a:p>
          <a:p>
            <a:r>
              <a:rPr lang="zh-TW" altLang="en-US" dirty="0" smtClean="0"/>
              <a:t>註二：</a:t>
            </a:r>
            <a:r>
              <a:rPr lang="en-US" altLang="zh-TW" u="sng" dirty="0">
                <a:hlinkClick r:id="rId3"/>
              </a:rPr>
              <a:t>http://zh.wikipedia.org/wiki/%E5%AF%A9%E8%A8%88</a:t>
            </a:r>
            <a:endParaRPr lang="en-US" altLang="zh-TW" dirty="0" smtClean="0"/>
          </a:p>
          <a:p>
            <a:r>
              <a:rPr lang="zh-TW" altLang="en-US" dirty="0" smtClean="0"/>
              <a:t>註三：</a:t>
            </a:r>
            <a:r>
              <a:rPr lang="en-US" altLang="zh-TW" u="sng" dirty="0">
                <a:hlinkClick r:id="rId4"/>
              </a:rPr>
              <a:t>http://wiki.mbalib.com/zh-tw/%E4%BC%9A%E8%AE%A1%E7%A8%BD%E6%A0%B8</a:t>
            </a:r>
            <a:endParaRPr lang="en-US" altLang="zh-TW" dirty="0" smtClean="0"/>
          </a:p>
          <a:p>
            <a:endParaRPr lang="en-US" altLang="zh-TW" dirty="0" smtClean="0"/>
          </a:p>
          <a:p>
            <a:pPr algn="ctr"/>
            <a:r>
              <a:rPr lang="zh-TW" altLang="zh-TW" sz="2000" dirty="0"/>
              <a:t>上述資料僅屬概略性，並非完整，還請見諒</a:t>
            </a:r>
            <a:r>
              <a:rPr lang="zh-TW" altLang="zh-TW" dirty="0"/>
              <a:t>。</a:t>
            </a:r>
            <a:endParaRPr lang="zh-TW" altLang="en-US" dirty="0"/>
          </a:p>
        </p:txBody>
      </p:sp>
      <p:sp>
        <p:nvSpPr>
          <p:cNvPr id="3" name="文字方塊 2"/>
          <p:cNvSpPr txBox="1"/>
          <p:nvPr/>
        </p:nvSpPr>
        <p:spPr>
          <a:xfrm>
            <a:off x="3347864" y="4509120"/>
            <a:ext cx="2448272" cy="1446550"/>
          </a:xfrm>
          <a:prstGeom prst="rect">
            <a:avLst/>
          </a:prstGeom>
          <a:noFill/>
        </p:spPr>
        <p:txBody>
          <a:bodyPr wrap="square" rtlCol="0">
            <a:spAutoFit/>
          </a:bodyPr>
          <a:lstStyle/>
          <a:p>
            <a:pPr algn="ctr"/>
            <a:r>
              <a:rPr lang="zh-TW" altLang="en-US" sz="8800" dirty="0" smtClean="0"/>
              <a:t>結束</a:t>
            </a:r>
            <a:endParaRPr lang="zh-TW" altLang="en-US" sz="8800" dirty="0"/>
          </a:p>
        </p:txBody>
      </p:sp>
    </p:spTree>
    <p:extLst>
      <p:ext uri="{BB962C8B-B14F-4D97-AF65-F5344CB8AC3E}">
        <p14:creationId xmlns:p14="http://schemas.microsoft.com/office/powerpoint/2010/main" val="198798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noAutofit/>
          </a:bodyPr>
          <a:lstStyle/>
          <a:p>
            <a:r>
              <a:rPr lang="zh-TW" altLang="en-US" sz="3200" dirty="0" smtClean="0">
                <a:ln w="900" cmpd="sng">
                  <a:solidFill>
                    <a:schemeClr val="accent1">
                      <a:satMod val="190000"/>
                      <a:alpha val="55000"/>
                    </a:schemeClr>
                  </a:solidFill>
                  <a:prstDash val="solid"/>
                </a:ln>
                <a:solidFill>
                  <a:srgbClr val="00B0F0"/>
                </a:solidFill>
                <a:effectLst>
                  <a:innerShdw blurRad="101600" dist="76200" dir="5400000">
                    <a:schemeClr val="accent1">
                      <a:satMod val="190000"/>
                      <a:tint val="100000"/>
                      <a:alpha val="74000"/>
                    </a:schemeClr>
                  </a:innerShdw>
                </a:effectLst>
              </a:rPr>
              <a:t>在現今的社會中，各行各業都必須作好資產、負債上的管理，不然可能會造成以下兩種狀況！</a:t>
            </a:r>
            <a:endParaRPr lang="zh-TW" altLang="en-US" sz="3200" dirty="0">
              <a:ln w="900" cmpd="sng">
                <a:solidFill>
                  <a:schemeClr val="accent1">
                    <a:satMod val="190000"/>
                    <a:alpha val="55000"/>
                  </a:schemeClr>
                </a:solidFill>
                <a:prstDash val="solid"/>
              </a:ln>
              <a:solidFill>
                <a:srgbClr val="00B0F0"/>
              </a:solidFill>
              <a:effectLst>
                <a:innerShdw blurRad="101600" dist="76200" dir="5400000">
                  <a:schemeClr val="accent1">
                    <a:satMod val="190000"/>
                    <a:tint val="100000"/>
                    <a:alpha val="74000"/>
                  </a:schemeClr>
                </a:innerShdw>
              </a:effectLst>
            </a:endParaRPr>
          </a:p>
        </p:txBody>
      </p:sp>
      <p:pic>
        <p:nvPicPr>
          <p:cNvPr id="9" name="內容版面配置區 8"/>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611560" y="1700808"/>
            <a:ext cx="3672408" cy="4536503"/>
          </a:xfrm>
        </p:spPr>
      </p:pic>
      <p:pic>
        <p:nvPicPr>
          <p:cNvPr id="10" name="內容版面配置區 9"/>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5004048" y="1700808"/>
            <a:ext cx="3600399" cy="4536503"/>
          </a:xfrm>
        </p:spPr>
      </p:pic>
    </p:spTree>
    <p:extLst>
      <p:ext uri="{BB962C8B-B14F-4D97-AF65-F5344CB8AC3E}">
        <p14:creationId xmlns:p14="http://schemas.microsoft.com/office/powerpoint/2010/main" val="3427581998"/>
      </p:ext>
    </p:extLst>
  </p:cSld>
  <p:clrMapOvr>
    <a:masterClrMapping/>
  </p:clrMapOvr>
  <p:transition spd="slow">
    <p:fad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字方塊 8"/>
          <p:cNvSpPr txBox="1"/>
          <p:nvPr/>
        </p:nvSpPr>
        <p:spPr>
          <a:xfrm>
            <a:off x="251520" y="476672"/>
            <a:ext cx="8712968" cy="6001643"/>
          </a:xfrm>
          <a:prstGeom prst="rect">
            <a:avLst/>
          </a:prstGeom>
          <a:noFill/>
        </p:spPr>
        <p:txBody>
          <a:bodyPr wrap="square" rtlCol="0">
            <a:spAutoFit/>
          </a:bodyPr>
          <a:lstStyle/>
          <a:p>
            <a:r>
              <a:rPr lang="zh-TW" altLang="en-US" sz="3200" dirty="0" smtClean="0">
                <a:latin typeface="新細明體" panose="02020500000000000000" pitchFamily="18" charset="-120"/>
                <a:ea typeface="新細明體" panose="02020500000000000000" pitchFamily="18" charset="-120"/>
              </a:rPr>
              <a:t>為了減少上述的事情發生，可透過「</a:t>
            </a:r>
            <a:r>
              <a:rPr lang="zh-TW" altLang="en-US" sz="3200" dirty="0" smtClean="0">
                <a:solidFill>
                  <a:srgbClr val="FF0000"/>
                </a:solidFill>
                <a:latin typeface="新細明體" panose="02020500000000000000" pitchFamily="18" charset="-120"/>
                <a:ea typeface="新細明體" panose="02020500000000000000" pitchFamily="18" charset="-120"/>
              </a:rPr>
              <a:t>記錄</a:t>
            </a:r>
            <a:r>
              <a:rPr lang="zh-TW" altLang="en-US" sz="3200" dirty="0" smtClean="0">
                <a:latin typeface="新細明體" panose="02020500000000000000" pitchFamily="18" charset="-120"/>
                <a:ea typeface="新細明體" panose="02020500000000000000" pitchFamily="18" charset="-120"/>
              </a:rPr>
              <a:t>」動作，而在進行時，便以進入會計人的範圍了。</a:t>
            </a:r>
            <a:endParaRPr lang="en-US" altLang="zh-TW" sz="3200" dirty="0" smtClean="0">
              <a:latin typeface="新細明體" panose="02020500000000000000" pitchFamily="18" charset="-120"/>
              <a:ea typeface="新細明體" panose="02020500000000000000" pitchFamily="18" charset="-120"/>
            </a:endParaRPr>
          </a:p>
          <a:p>
            <a:endParaRPr lang="en-US" altLang="zh-TW" sz="3200" dirty="0" smtClean="0">
              <a:latin typeface="新細明體" panose="02020500000000000000" pitchFamily="18" charset="-120"/>
              <a:ea typeface="新細明體" panose="02020500000000000000" pitchFamily="18" charset="-120"/>
            </a:endParaRPr>
          </a:p>
          <a:p>
            <a:r>
              <a:rPr lang="zh-TW" altLang="en-US" sz="3200" dirty="0" smtClean="0">
                <a:latin typeface="新細明體" panose="02020500000000000000" pitchFamily="18" charset="-120"/>
                <a:ea typeface="新細明體" panose="02020500000000000000" pitchFamily="18" charset="-120"/>
              </a:rPr>
              <a:t>以</a:t>
            </a:r>
            <a:r>
              <a:rPr lang="zh-TW" altLang="zh-TW" sz="3200" dirty="0" smtClean="0">
                <a:latin typeface="新細明體" panose="02020500000000000000" pitchFamily="18" charset="-120"/>
                <a:ea typeface="新細明體" panose="02020500000000000000" pitchFamily="18" charset="-120"/>
              </a:rPr>
              <a:t>我</a:t>
            </a:r>
            <a:r>
              <a:rPr lang="zh-TW" altLang="zh-TW" sz="3200" dirty="0">
                <a:latin typeface="新細明體" panose="02020500000000000000" pitchFamily="18" charset="-120"/>
                <a:ea typeface="新細明體" panose="02020500000000000000" pitchFamily="18" charset="-120"/>
              </a:rPr>
              <a:t>目前所知，會計是用來記錄資產的變化、負債的多寡、權益的變動…等，藉由會計流程最終目標而成的相關報表，以供業主了解近期的財務狀況、盈虧、以及對未來可動用的資產剩餘…等</a:t>
            </a:r>
            <a:r>
              <a:rPr lang="zh-TW" altLang="zh-TW" sz="3200" dirty="0" smtClean="0">
                <a:latin typeface="新細明體" panose="02020500000000000000" pitchFamily="18" charset="-120"/>
                <a:ea typeface="新細明體" panose="02020500000000000000" pitchFamily="18" charset="-120"/>
              </a:rPr>
              <a:t>。</a:t>
            </a:r>
            <a:endParaRPr lang="en-US" altLang="zh-TW" sz="3200" dirty="0" smtClean="0">
              <a:latin typeface="新細明體" panose="02020500000000000000" pitchFamily="18" charset="-120"/>
              <a:ea typeface="新細明體" panose="02020500000000000000" pitchFamily="18" charset="-120"/>
            </a:endParaRPr>
          </a:p>
          <a:p>
            <a:endParaRPr lang="en-US" altLang="zh-TW" sz="3200" dirty="0">
              <a:latin typeface="新細明體" panose="02020500000000000000" pitchFamily="18" charset="-120"/>
              <a:ea typeface="新細明體" panose="02020500000000000000" pitchFamily="18" charset="-120"/>
            </a:endParaRPr>
          </a:p>
          <a:p>
            <a:r>
              <a:rPr lang="zh-TW" altLang="zh-TW" sz="3200" dirty="0">
                <a:latin typeface="新細明體" panose="02020500000000000000" pitchFamily="18" charset="-120"/>
                <a:ea typeface="新細明體" panose="02020500000000000000" pitchFamily="18" charset="-120"/>
              </a:rPr>
              <a:t>在會計的過程中，會接觸到</a:t>
            </a:r>
            <a:r>
              <a:rPr lang="zh-TW" altLang="zh-TW" sz="3200" dirty="0">
                <a:solidFill>
                  <a:srgbClr val="FF0000"/>
                </a:solidFill>
                <a:latin typeface="新細明體" panose="02020500000000000000" pitchFamily="18" charset="-120"/>
                <a:ea typeface="新細明體" panose="02020500000000000000" pitchFamily="18" charset="-120"/>
              </a:rPr>
              <a:t>帳簿的查詢</a:t>
            </a:r>
            <a:r>
              <a:rPr lang="zh-TW" altLang="zh-TW" sz="3200" dirty="0">
                <a:latin typeface="新細明體" panose="02020500000000000000" pitchFamily="18" charset="-120"/>
                <a:ea typeface="新細明體" panose="02020500000000000000" pitchFamily="18" charset="-120"/>
              </a:rPr>
              <a:t>、</a:t>
            </a:r>
            <a:r>
              <a:rPr lang="zh-TW" altLang="zh-TW" sz="3200" dirty="0">
                <a:solidFill>
                  <a:srgbClr val="FF0000"/>
                </a:solidFill>
                <a:latin typeface="新細明體" panose="02020500000000000000" pitchFamily="18" charset="-120"/>
                <a:ea typeface="新細明體" panose="02020500000000000000" pitchFamily="18" charset="-120"/>
              </a:rPr>
              <a:t>報表的印製及分析</a:t>
            </a:r>
            <a:r>
              <a:rPr lang="zh-TW" altLang="zh-TW" sz="3200" dirty="0">
                <a:latin typeface="新細明體" panose="02020500000000000000" pitchFamily="18" charset="-120"/>
                <a:ea typeface="新細明體" panose="02020500000000000000" pitchFamily="18" charset="-120"/>
              </a:rPr>
              <a:t>，而這些必經之路進而衍生出相關的行業</a:t>
            </a:r>
            <a:endParaRPr lang="zh-TW" altLang="en-US" sz="3200" dirty="0">
              <a:latin typeface="新細明體" panose="02020500000000000000" pitchFamily="18" charset="-120"/>
              <a:ea typeface="新細明體" panose="02020500000000000000" pitchFamily="18" charset="-120"/>
            </a:endParaRPr>
          </a:p>
        </p:txBody>
      </p:sp>
    </p:spTree>
    <p:extLst>
      <p:ext uri="{BB962C8B-B14F-4D97-AF65-F5344CB8AC3E}">
        <p14:creationId xmlns:p14="http://schemas.microsoft.com/office/powerpoint/2010/main" val="2258630025"/>
      </p:ext>
    </p:extLst>
  </p:cSld>
  <p:clrMapOvr>
    <a:masterClrMapping/>
  </p:clrMapOvr>
  <p:transition spd="slow">
    <p:push dir="u"/>
    <p:sndAc>
      <p:stSnd>
        <p:snd r:embed="rId2" name="type.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lstStyle/>
          <a:p>
            <a:pPr algn="ctr"/>
            <a:r>
              <a:rPr lang="zh-TW" altLang="en-US" b="1" dirty="0" smtClean="0">
                <a:solidFill>
                  <a:srgbClr val="00B050"/>
                </a:solidFill>
              </a:rPr>
              <a:t>相關行業別</a:t>
            </a:r>
            <a:endParaRPr lang="zh-TW" altLang="en-US" b="1" dirty="0">
              <a:solidFill>
                <a:srgbClr val="00B050"/>
              </a:solidFill>
            </a:endParaRPr>
          </a:p>
        </p:txBody>
      </p:sp>
      <p:graphicFrame>
        <p:nvGraphicFramePr>
          <p:cNvPr id="7" name="資料庫圖表 6"/>
          <p:cNvGraphicFramePr/>
          <p:nvPr>
            <p:extLst>
              <p:ext uri="{D42A27DB-BD31-4B8C-83A1-F6EECF244321}">
                <p14:modId xmlns:p14="http://schemas.microsoft.com/office/powerpoint/2010/main" val="2674355049"/>
              </p:ext>
            </p:extLst>
          </p:nvPr>
        </p:nvGraphicFramePr>
        <p:xfrm>
          <a:off x="1691680" y="198884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文字方塊 7"/>
          <p:cNvSpPr txBox="1"/>
          <p:nvPr/>
        </p:nvSpPr>
        <p:spPr>
          <a:xfrm>
            <a:off x="8032154" y="6278255"/>
            <a:ext cx="864096" cy="369332"/>
          </a:xfrm>
          <a:prstGeom prst="rect">
            <a:avLst/>
          </a:prstGeom>
          <a:noFill/>
        </p:spPr>
        <p:txBody>
          <a:bodyPr wrap="square" rtlCol="0">
            <a:spAutoFit/>
          </a:bodyPr>
          <a:lstStyle/>
          <a:p>
            <a:r>
              <a:rPr lang="en-US" altLang="zh-TW" dirty="0" smtClean="0"/>
              <a:t>(</a:t>
            </a:r>
            <a:r>
              <a:rPr lang="zh-TW" altLang="en-US" dirty="0" smtClean="0"/>
              <a:t>註一</a:t>
            </a:r>
            <a:r>
              <a:rPr lang="en-US" altLang="zh-TW" dirty="0" smtClean="0"/>
              <a:t>)</a:t>
            </a:r>
            <a:endParaRPr lang="zh-TW" altLang="en-US" dirty="0"/>
          </a:p>
        </p:txBody>
      </p:sp>
    </p:spTree>
    <p:extLst>
      <p:ext uri="{BB962C8B-B14F-4D97-AF65-F5344CB8AC3E}">
        <p14:creationId xmlns:p14="http://schemas.microsoft.com/office/powerpoint/2010/main" val="1359060456"/>
      </p:ext>
    </p:extLst>
  </p:cSld>
  <p:clrMapOvr>
    <a:masterClrMapping/>
  </p:clrMapOvr>
  <p:transition spd="slow">
    <p:wipe/>
    <p:sndAc>
      <p:stSnd>
        <p:snd r:embed="rId2" name="breez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內容版面配置區 8"/>
          <p:cNvPicPr>
            <a:picLocks noGrp="1"/>
          </p:cNvPicPr>
          <p:nvPr>
            <p:ph sz="half" idx="1"/>
          </p:nvPr>
        </p:nvPicPr>
        <p:blipFill>
          <a:blip r:embed="rId4">
            <a:extLst>
              <a:ext uri="{28A0092B-C50C-407E-A947-70E740481C1C}">
                <a14:useLocalDpi xmlns:a14="http://schemas.microsoft.com/office/drawing/2010/main" val="0"/>
              </a:ext>
            </a:extLst>
          </a:blip>
          <a:stretch>
            <a:fillRect/>
          </a:stretch>
        </p:blipFill>
        <p:spPr>
          <a:xfrm>
            <a:off x="539552" y="404664"/>
            <a:ext cx="3600000" cy="2880320"/>
          </a:xfrm>
          <a:prstGeom prst="rect">
            <a:avLst/>
          </a:prstGeom>
          <a:ln>
            <a:noFill/>
          </a:ln>
          <a:effectLst>
            <a:softEdge rad="112500"/>
          </a:effectLst>
        </p:spPr>
      </p:pic>
      <p:sp>
        <p:nvSpPr>
          <p:cNvPr id="8" name="文字方塊 7"/>
          <p:cNvSpPr txBox="1"/>
          <p:nvPr/>
        </p:nvSpPr>
        <p:spPr>
          <a:xfrm>
            <a:off x="323528" y="4293096"/>
            <a:ext cx="8496944" cy="2431435"/>
          </a:xfrm>
          <a:prstGeom prst="rect">
            <a:avLst/>
          </a:prstGeom>
          <a:noFill/>
        </p:spPr>
        <p:txBody>
          <a:bodyPr wrap="square" rtlCol="0">
            <a:spAutoFit/>
          </a:bodyPr>
          <a:lstStyle/>
          <a:p>
            <a:r>
              <a:rPr lang="zh-TW" altLang="en-US" sz="4000" dirty="0" smtClean="0"/>
              <a:t>會計師（</a:t>
            </a:r>
            <a:r>
              <a:rPr lang="en-US" altLang="zh-TW" sz="4000" dirty="0" smtClean="0">
                <a:solidFill>
                  <a:srgbClr val="FFC000"/>
                </a:solidFill>
              </a:rPr>
              <a:t>Accountant</a:t>
            </a:r>
            <a:r>
              <a:rPr lang="zh-TW" altLang="en-US" sz="4000" dirty="0" smtClean="0"/>
              <a:t>）</a:t>
            </a:r>
            <a:endParaRPr lang="en-US" altLang="zh-TW" sz="4000" dirty="0" smtClean="0"/>
          </a:p>
          <a:p>
            <a:endParaRPr lang="en-US" altLang="zh-TW" sz="2800" dirty="0"/>
          </a:p>
          <a:p>
            <a:pPr indent="457200"/>
            <a:r>
              <a:rPr lang="zh-TW" altLang="en-US" sz="2800" dirty="0" smtClean="0"/>
              <a:t>替業主作好金錢上的管理，並依會計循環製出單用、一整年的財務報表、現金流量表等，以供業主了解近期公司的狀況。</a:t>
            </a:r>
            <a:endParaRPr lang="zh-TW" altLang="en-US" sz="2800" dirty="0"/>
          </a:p>
        </p:txBody>
      </p:sp>
    </p:spTree>
    <p:extLst>
      <p:ext uri="{BB962C8B-B14F-4D97-AF65-F5344CB8AC3E}">
        <p14:creationId xmlns:p14="http://schemas.microsoft.com/office/powerpoint/2010/main" val="4027228785"/>
      </p:ext>
    </p:extLst>
  </p:cSld>
  <p:clrMapOvr>
    <a:masterClrMapping/>
  </p:clrMapOvr>
  <mc:AlternateContent xmlns:mc="http://schemas.openxmlformats.org/markup-compatibility/2006" xmlns:p14="http://schemas.microsoft.com/office/powerpoint/2010/main">
    <mc:Choice Requires="p14">
      <p:transition spd="slow" p14:dur="3400">
        <p14:reveal/>
        <p:sndAc>
          <p:stSnd>
            <p:snd r:embed="rId3" name="wind.wav"/>
          </p:stSnd>
        </p:sndAc>
      </p:transition>
    </mc:Choice>
    <mc:Fallback xmlns="">
      <p:transition spd="slow">
        <p:fade/>
        <p:sndAc>
          <p:stSnd>
            <p:snd r:embed="rId5"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down)">
                                      <p:cBhvr>
                                        <p:cTn id="7" dur="580">
                                          <p:stCondLst>
                                            <p:cond delay="0"/>
                                          </p:stCondLst>
                                        </p:cTn>
                                        <p:tgtEl>
                                          <p:spTgt spid="8">
                                            <p:txEl>
                                              <p:pRg st="0" end="0"/>
                                            </p:txEl>
                                          </p:spTgt>
                                        </p:tgtEl>
                                      </p:cBhvr>
                                    </p:animEffect>
                                    <p:anim calcmode="lin" valueType="num">
                                      <p:cBhvr>
                                        <p:cTn id="8" dur="1822" tmFilter="0,0; 0.14,0.36; 0.43,0.73; 0.71,0.91; 1.0,1.0">
                                          <p:stCondLst>
                                            <p:cond delay="0"/>
                                          </p:stCondLst>
                                        </p:cTn>
                                        <p:tgtEl>
                                          <p:spTgt spid="8">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xEl>
                                              <p:pRg st="0" end="0"/>
                                            </p:txEl>
                                          </p:spTgt>
                                        </p:tgtEl>
                                      </p:cBhvr>
                                      <p:to x="100000" y="60000"/>
                                    </p:animScale>
                                    <p:animScale>
                                      <p:cBhvr>
                                        <p:cTn id="14" dur="166" decel="50000">
                                          <p:stCondLst>
                                            <p:cond delay="676"/>
                                          </p:stCondLst>
                                        </p:cTn>
                                        <p:tgtEl>
                                          <p:spTgt spid="8">
                                            <p:txEl>
                                              <p:pRg st="0" end="0"/>
                                            </p:txEl>
                                          </p:spTgt>
                                        </p:tgtEl>
                                      </p:cBhvr>
                                      <p:to x="100000" y="100000"/>
                                    </p:animScale>
                                    <p:animScale>
                                      <p:cBhvr>
                                        <p:cTn id="15" dur="26">
                                          <p:stCondLst>
                                            <p:cond delay="1312"/>
                                          </p:stCondLst>
                                        </p:cTn>
                                        <p:tgtEl>
                                          <p:spTgt spid="8">
                                            <p:txEl>
                                              <p:pRg st="0" end="0"/>
                                            </p:txEl>
                                          </p:spTgt>
                                        </p:tgtEl>
                                      </p:cBhvr>
                                      <p:to x="100000" y="80000"/>
                                    </p:animScale>
                                    <p:animScale>
                                      <p:cBhvr>
                                        <p:cTn id="16" dur="166" decel="50000">
                                          <p:stCondLst>
                                            <p:cond delay="1338"/>
                                          </p:stCondLst>
                                        </p:cTn>
                                        <p:tgtEl>
                                          <p:spTgt spid="8">
                                            <p:txEl>
                                              <p:pRg st="0" end="0"/>
                                            </p:txEl>
                                          </p:spTgt>
                                        </p:tgtEl>
                                      </p:cBhvr>
                                      <p:to x="100000" y="100000"/>
                                    </p:animScale>
                                    <p:animScale>
                                      <p:cBhvr>
                                        <p:cTn id="17" dur="26">
                                          <p:stCondLst>
                                            <p:cond delay="1642"/>
                                          </p:stCondLst>
                                        </p:cTn>
                                        <p:tgtEl>
                                          <p:spTgt spid="8">
                                            <p:txEl>
                                              <p:pRg st="0" end="0"/>
                                            </p:txEl>
                                          </p:spTgt>
                                        </p:tgtEl>
                                      </p:cBhvr>
                                      <p:to x="100000" y="90000"/>
                                    </p:animScale>
                                    <p:animScale>
                                      <p:cBhvr>
                                        <p:cTn id="18" dur="166" decel="50000">
                                          <p:stCondLst>
                                            <p:cond delay="1668"/>
                                          </p:stCondLst>
                                        </p:cTn>
                                        <p:tgtEl>
                                          <p:spTgt spid="8">
                                            <p:txEl>
                                              <p:pRg st="0" end="0"/>
                                            </p:txEl>
                                          </p:spTgt>
                                        </p:tgtEl>
                                      </p:cBhvr>
                                      <p:to x="100000" y="100000"/>
                                    </p:animScale>
                                    <p:animScale>
                                      <p:cBhvr>
                                        <p:cTn id="19" dur="26">
                                          <p:stCondLst>
                                            <p:cond delay="1808"/>
                                          </p:stCondLst>
                                        </p:cTn>
                                        <p:tgtEl>
                                          <p:spTgt spid="8">
                                            <p:txEl>
                                              <p:pRg st="0" end="0"/>
                                            </p:txEl>
                                          </p:spTgt>
                                        </p:tgtEl>
                                      </p:cBhvr>
                                      <p:to x="100000" y="95000"/>
                                    </p:animScale>
                                    <p:animScale>
                                      <p:cBhvr>
                                        <p:cTn id="20" dur="166" decel="50000">
                                          <p:stCondLst>
                                            <p:cond delay="1834"/>
                                          </p:stCondLst>
                                        </p:cTn>
                                        <p:tgtEl>
                                          <p:spTgt spid="8">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5076056" y="476672"/>
            <a:ext cx="3600000" cy="2880000"/>
          </a:xfrm>
          <a:prstGeom prst="rect">
            <a:avLst/>
          </a:prstGeom>
          <a:ln w="88900" cap="sq" cmpd="thickThin">
            <a:solidFill>
              <a:srgbClr val="000000"/>
            </a:solidFill>
            <a:prstDash val="solid"/>
            <a:miter lim="800000"/>
          </a:ln>
          <a:effectLst>
            <a:innerShdw blurRad="76200">
              <a:srgbClr val="000000"/>
            </a:innerShdw>
          </a:effectLst>
        </p:spPr>
      </p:pic>
      <p:sp>
        <p:nvSpPr>
          <p:cNvPr id="5" name="文字方塊 4"/>
          <p:cNvSpPr txBox="1"/>
          <p:nvPr/>
        </p:nvSpPr>
        <p:spPr>
          <a:xfrm>
            <a:off x="323528" y="4293096"/>
            <a:ext cx="8496944" cy="2431435"/>
          </a:xfrm>
          <a:prstGeom prst="rect">
            <a:avLst/>
          </a:prstGeom>
          <a:noFill/>
        </p:spPr>
        <p:txBody>
          <a:bodyPr wrap="square" rtlCol="0">
            <a:spAutoFit/>
          </a:bodyPr>
          <a:lstStyle/>
          <a:p>
            <a:r>
              <a:rPr lang="zh-TW" altLang="en-US" sz="4000" dirty="0" smtClean="0"/>
              <a:t>審計人員（</a:t>
            </a:r>
            <a:r>
              <a:rPr lang="en-US" altLang="zh-TW" sz="4000" dirty="0" smtClean="0">
                <a:solidFill>
                  <a:srgbClr val="FFC000"/>
                </a:solidFill>
              </a:rPr>
              <a:t>Auditors</a:t>
            </a:r>
            <a:r>
              <a:rPr lang="zh-TW" altLang="en-US" sz="4000" dirty="0" smtClean="0"/>
              <a:t>）</a:t>
            </a:r>
            <a:endParaRPr lang="en-US" altLang="zh-TW" sz="4000" dirty="0" smtClean="0"/>
          </a:p>
          <a:p>
            <a:endParaRPr lang="en-US" altLang="zh-TW" sz="2800" dirty="0" smtClean="0"/>
          </a:p>
          <a:p>
            <a:pPr indent="457200" algn="just"/>
            <a:r>
              <a:rPr lang="zh-TW" altLang="en-US" sz="2800" dirty="0" smtClean="0"/>
              <a:t>將會計師所製成的結果重新檢查，也可以說：審慎地重新計算資料的正確性，並且</a:t>
            </a:r>
            <a:r>
              <a:rPr lang="zh-TW" altLang="en-US" sz="2800" b="1" dirty="0" smtClean="0">
                <a:solidFill>
                  <a:srgbClr val="FF0000"/>
                </a:solidFill>
              </a:rPr>
              <a:t>是否符合一般公認準則</a:t>
            </a:r>
            <a:r>
              <a:rPr lang="zh-TW" altLang="en-US" sz="2800" dirty="0" smtClean="0"/>
              <a:t>。</a:t>
            </a:r>
            <a:r>
              <a:rPr lang="en-US" altLang="zh-TW" dirty="0" smtClean="0"/>
              <a:t>(</a:t>
            </a:r>
            <a:r>
              <a:rPr lang="zh-TW" altLang="en-US" dirty="0" smtClean="0"/>
              <a:t>註二</a:t>
            </a:r>
            <a:r>
              <a:rPr lang="en-US" altLang="zh-TW" dirty="0" smtClean="0"/>
              <a:t>)</a:t>
            </a:r>
            <a:endParaRPr lang="en-US" altLang="zh-TW" dirty="0"/>
          </a:p>
        </p:txBody>
      </p:sp>
    </p:spTree>
    <p:extLst>
      <p:ext uri="{BB962C8B-B14F-4D97-AF65-F5344CB8AC3E}">
        <p14:creationId xmlns:p14="http://schemas.microsoft.com/office/powerpoint/2010/main" val="346736244"/>
      </p:ext>
    </p:extLst>
  </p:cSld>
  <p:clrMapOvr>
    <a:masterClrMapping/>
  </p:clrMapOvr>
  <p:transition spd="slow">
    <p:randomBar dir="vert"/>
    <p:sndAc>
      <p:stSnd>
        <p:snd r:embed="rId2" name="voltag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內容版面配置區 8"/>
          <p:cNvPicPr>
            <a:picLocks noGrp="1"/>
          </p:cNvPicPr>
          <p:nvPr>
            <p:ph sz="half" idx="1"/>
          </p:nvPr>
        </p:nvPicPr>
        <p:blipFill>
          <a:blip r:embed="rId3">
            <a:extLst>
              <a:ext uri="{28A0092B-C50C-407E-A947-70E740481C1C}">
                <a14:useLocalDpi xmlns:a14="http://schemas.microsoft.com/office/drawing/2010/main" val="0"/>
              </a:ext>
            </a:extLst>
          </a:blip>
          <a:stretch>
            <a:fillRect/>
          </a:stretch>
        </p:blipFill>
        <p:spPr>
          <a:xfrm>
            <a:off x="5209288" y="3429000"/>
            <a:ext cx="3600000" cy="28800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10" name="文字方塊 9"/>
          <p:cNvSpPr txBox="1"/>
          <p:nvPr/>
        </p:nvSpPr>
        <p:spPr>
          <a:xfrm>
            <a:off x="347965" y="188640"/>
            <a:ext cx="8496944" cy="2431435"/>
          </a:xfrm>
          <a:prstGeom prst="rect">
            <a:avLst/>
          </a:prstGeom>
          <a:noFill/>
        </p:spPr>
        <p:txBody>
          <a:bodyPr wrap="square" rtlCol="0">
            <a:spAutoFit/>
          </a:bodyPr>
          <a:lstStyle/>
          <a:p>
            <a:r>
              <a:rPr lang="zh-TW" altLang="en-US" sz="4000" dirty="0" smtClean="0"/>
              <a:t>出納人員（</a:t>
            </a:r>
            <a:r>
              <a:rPr lang="en-US" altLang="zh-TW" sz="4000" dirty="0" smtClean="0">
                <a:solidFill>
                  <a:srgbClr val="FFC000"/>
                </a:solidFill>
              </a:rPr>
              <a:t>Cashier</a:t>
            </a:r>
            <a:r>
              <a:rPr lang="zh-TW" altLang="en-US" sz="4000" dirty="0" smtClean="0"/>
              <a:t>）</a:t>
            </a:r>
            <a:endParaRPr lang="en-US" altLang="zh-TW" sz="4000" dirty="0" smtClean="0"/>
          </a:p>
          <a:p>
            <a:endParaRPr lang="en-US" altLang="zh-TW" sz="2800" dirty="0" smtClean="0"/>
          </a:p>
          <a:p>
            <a:pPr indent="457200" algn="just"/>
            <a:r>
              <a:rPr lang="zh-TW" altLang="en-US" sz="2800" dirty="0" smtClean="0"/>
              <a:t>從英文可知，現金的持有者，也是經常和銀行之間往來者，只要與金錢相關，都必須繳出相對應憑證以供核對才可將錢作收、付動作。</a:t>
            </a:r>
            <a:endParaRPr lang="en-US" altLang="zh-TW" sz="2800" dirty="0" smtClean="0"/>
          </a:p>
        </p:txBody>
      </p:sp>
    </p:spTree>
    <p:extLst>
      <p:ext uri="{BB962C8B-B14F-4D97-AF65-F5344CB8AC3E}">
        <p14:creationId xmlns:p14="http://schemas.microsoft.com/office/powerpoint/2010/main" val="274484156"/>
      </p:ext>
    </p:extLst>
  </p:cSld>
  <p:clrMapOvr>
    <a:masterClrMapping/>
  </p:clrMapOvr>
  <mc:AlternateContent xmlns:mc="http://schemas.openxmlformats.org/markup-compatibility/2006" xmlns:p14="http://schemas.microsoft.com/office/powerpoint/2010/main">
    <mc:Choice Requires="p14">
      <p:transition spd="slow" p14:dur="800">
        <p:circle/>
        <p:sndAc>
          <p:stSnd>
            <p:snd r:embed="rId2" name="explode.wav"/>
          </p:stSnd>
        </p:sndAc>
      </p:transition>
    </mc:Choice>
    <mc:Fallback xmlns="">
      <p:transition spd="slow">
        <p:circle/>
        <p:sndAc>
          <p:stSnd>
            <p:snd r:embed="rId4" name="explode.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anim calcmode="lin" valueType="num">
                                      <p:cBhvr>
                                        <p:cTn id="8" dur="2000" fill="hold"/>
                                        <p:tgtEl>
                                          <p:spTgt spid="10">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10">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395536" y="3645024"/>
            <a:ext cx="3600000" cy="2880000"/>
          </a:xfrm>
          <a:prstGeom prst="rect">
            <a:avLst/>
          </a:prstGeom>
          <a:ln>
            <a:noFill/>
          </a:ln>
          <a:effectLst>
            <a:outerShdw blurRad="190500" algn="tl" rotWithShape="0">
              <a:srgbClr val="000000">
                <a:alpha val="70000"/>
              </a:srgbClr>
            </a:outerShdw>
          </a:effectLst>
        </p:spPr>
      </p:pic>
      <p:sp>
        <p:nvSpPr>
          <p:cNvPr id="5" name="文字方塊 4"/>
          <p:cNvSpPr txBox="1"/>
          <p:nvPr/>
        </p:nvSpPr>
        <p:spPr>
          <a:xfrm>
            <a:off x="347965" y="188640"/>
            <a:ext cx="8496944" cy="2431435"/>
          </a:xfrm>
          <a:prstGeom prst="rect">
            <a:avLst/>
          </a:prstGeom>
          <a:noFill/>
        </p:spPr>
        <p:txBody>
          <a:bodyPr wrap="square" rtlCol="0">
            <a:spAutoFit/>
          </a:bodyPr>
          <a:lstStyle/>
          <a:p>
            <a:r>
              <a:rPr lang="zh-TW" altLang="en-US" sz="4000" dirty="0" smtClean="0"/>
              <a:t>稽核人員（</a:t>
            </a:r>
            <a:r>
              <a:rPr lang="en-US" altLang="zh-TW" sz="4000" dirty="0" smtClean="0">
                <a:solidFill>
                  <a:srgbClr val="FFC000"/>
                </a:solidFill>
              </a:rPr>
              <a:t>Auditors</a:t>
            </a:r>
            <a:r>
              <a:rPr lang="zh-TW" altLang="en-US" sz="4000" dirty="0" smtClean="0"/>
              <a:t>）</a:t>
            </a:r>
            <a:endParaRPr lang="en-US" altLang="zh-TW" sz="4000" dirty="0" smtClean="0"/>
          </a:p>
          <a:p>
            <a:endParaRPr lang="en-US" altLang="zh-TW" sz="2800" dirty="0" smtClean="0"/>
          </a:p>
          <a:p>
            <a:pPr indent="457200"/>
            <a:r>
              <a:rPr lang="zh-TW" altLang="en-US" sz="2800" dirty="0" smtClean="0"/>
              <a:t>稽查與核實各部門、以及對銀行主來運作，是否有違法律或不當之處，以求真實性、準確性、完整性等原則。</a:t>
            </a:r>
            <a:r>
              <a:rPr lang="en-US" altLang="zh-TW" dirty="0" smtClean="0"/>
              <a:t>(</a:t>
            </a:r>
            <a:r>
              <a:rPr lang="zh-TW" altLang="en-US" dirty="0" smtClean="0"/>
              <a:t>註三</a:t>
            </a:r>
            <a:r>
              <a:rPr lang="en-US" altLang="zh-TW" dirty="0" smtClean="0"/>
              <a:t>)</a:t>
            </a:r>
          </a:p>
        </p:txBody>
      </p:sp>
    </p:spTree>
    <p:extLst>
      <p:ext uri="{BB962C8B-B14F-4D97-AF65-F5344CB8AC3E}">
        <p14:creationId xmlns:p14="http://schemas.microsoft.com/office/powerpoint/2010/main" val="2605224638"/>
      </p:ext>
    </p:extLst>
  </p:cSld>
  <p:clrMapOvr>
    <a:masterClrMapping/>
  </p:clrMapOvr>
  <p:transition spd="slow">
    <p:pull/>
    <p:sndAc>
      <p:stSnd>
        <p:snd r:embed="rId2" name="whoosh.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2699792" y="3212976"/>
            <a:ext cx="3600000" cy="28800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5" name="文字方塊 4"/>
          <p:cNvSpPr txBox="1"/>
          <p:nvPr/>
        </p:nvSpPr>
        <p:spPr>
          <a:xfrm>
            <a:off x="347965" y="188640"/>
            <a:ext cx="8496944" cy="2431435"/>
          </a:xfrm>
          <a:prstGeom prst="rect">
            <a:avLst/>
          </a:prstGeom>
          <a:noFill/>
        </p:spPr>
        <p:txBody>
          <a:bodyPr wrap="square" rtlCol="0">
            <a:spAutoFit/>
          </a:bodyPr>
          <a:lstStyle/>
          <a:p>
            <a:r>
              <a:rPr lang="zh-TW" altLang="en-US" sz="4000" dirty="0" smtClean="0"/>
              <a:t>公務員（</a:t>
            </a:r>
            <a:r>
              <a:rPr lang="en-US" altLang="zh-TW" sz="4000" dirty="0" smtClean="0">
                <a:solidFill>
                  <a:srgbClr val="FFC000"/>
                </a:solidFill>
              </a:rPr>
              <a:t>Government worker</a:t>
            </a:r>
            <a:r>
              <a:rPr lang="zh-TW" altLang="en-US" sz="4000" dirty="0" smtClean="0"/>
              <a:t>）</a:t>
            </a:r>
            <a:endParaRPr lang="en-US" altLang="zh-TW" sz="4000" dirty="0" smtClean="0"/>
          </a:p>
          <a:p>
            <a:endParaRPr lang="en-US" altLang="zh-TW" sz="2800" dirty="0" smtClean="0"/>
          </a:p>
          <a:p>
            <a:pPr indent="457200" algn="just"/>
            <a:r>
              <a:rPr lang="zh-TW" altLang="en-US" sz="2800" dirty="0" smtClean="0"/>
              <a:t>政府各部門往來收支，以及上、下機關的政策推行與金錢相關者都必須經過層層把關，況且也與銀行有密切的往來關係，金錢流向更不可馬虎。</a:t>
            </a:r>
            <a:endParaRPr lang="en-US" altLang="zh-TW" sz="2800" dirty="0" smtClean="0"/>
          </a:p>
        </p:txBody>
      </p:sp>
    </p:spTree>
    <p:extLst>
      <p:ext uri="{BB962C8B-B14F-4D97-AF65-F5344CB8AC3E}">
        <p14:creationId xmlns:p14="http://schemas.microsoft.com/office/powerpoint/2010/main" val="379145508"/>
      </p:ext>
    </p:extLst>
  </p:cSld>
  <p:clrMapOvr>
    <a:masterClrMapping/>
  </p:clrMapOvr>
  <p:transition spd="slow">
    <p:dissolve/>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5">
                                            <p:txEl>
                                              <p:pRg st="0" end="0"/>
                                            </p:txEl>
                                          </p:spTgt>
                                        </p:tgtEl>
                                        <p:attrNameLst>
                                          <p:attrName>ppt_x</p:attrName>
                                          <p:attrName>ppt_y</p:attrName>
                                        </p:attrNameLst>
                                      </p:cBhvr>
                                    </p:animMotion>
                                    <p:animRot by="1500000">
                                      <p:cBhvr>
                                        <p:cTn id="7" dur="125" fill="hold">
                                          <p:stCondLst>
                                            <p:cond delay="0"/>
                                          </p:stCondLst>
                                        </p:cTn>
                                        <p:tgtEl>
                                          <p:spTgt spid="5">
                                            <p:txEl>
                                              <p:pRg st="0" end="0"/>
                                            </p:txEl>
                                          </p:spTgt>
                                        </p:tgtEl>
                                        <p:attrNameLst>
                                          <p:attrName>r</p:attrName>
                                        </p:attrNameLst>
                                      </p:cBhvr>
                                    </p:animRot>
                                    <p:animRot by="-1500000">
                                      <p:cBhvr>
                                        <p:cTn id="8" dur="125" fill="hold">
                                          <p:stCondLst>
                                            <p:cond delay="125"/>
                                          </p:stCondLst>
                                        </p:cTn>
                                        <p:tgtEl>
                                          <p:spTgt spid="5">
                                            <p:txEl>
                                              <p:pRg st="0" end="0"/>
                                            </p:txEl>
                                          </p:spTgt>
                                        </p:tgtEl>
                                        <p:attrNameLst>
                                          <p:attrName>r</p:attrName>
                                        </p:attrNameLst>
                                      </p:cBhvr>
                                    </p:animRot>
                                    <p:animRot by="-1500000">
                                      <p:cBhvr>
                                        <p:cTn id="9" dur="125" fill="hold">
                                          <p:stCondLst>
                                            <p:cond delay="250"/>
                                          </p:stCondLst>
                                        </p:cTn>
                                        <p:tgtEl>
                                          <p:spTgt spid="5">
                                            <p:txEl>
                                              <p:pRg st="0" end="0"/>
                                            </p:txEl>
                                          </p:spTgt>
                                        </p:tgtEl>
                                        <p:attrNameLst>
                                          <p:attrName>r</p:attrName>
                                        </p:attrNameLst>
                                      </p:cBhvr>
                                    </p:animRot>
                                    <p:animRot by="1500000">
                                      <p:cBhvr>
                                        <p:cTn id="10" dur="125" fill="hold">
                                          <p:stCondLst>
                                            <p:cond delay="375"/>
                                          </p:stCondLst>
                                        </p:cTn>
                                        <p:tgtEl>
                                          <p:spTgt spid="5">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神韻">
  <a:themeElements>
    <a:clrScheme name="原創">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神韻">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沉穩">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320</TotalTime>
  <Words>661</Words>
  <Application>Microsoft Office PowerPoint</Application>
  <PresentationFormat>如螢幕大小 (4:3)</PresentationFormat>
  <Paragraphs>52</Paragraphs>
  <Slides>12</Slides>
  <Notes>3</Notes>
  <HiddenSlides>0</HiddenSlides>
  <MMClips>0</MMClips>
  <ScaleCrop>false</ScaleCrop>
  <HeadingPairs>
    <vt:vector size="4" baseType="variant">
      <vt:variant>
        <vt:lpstr>佈景主題</vt:lpstr>
      </vt:variant>
      <vt:variant>
        <vt:i4>1</vt:i4>
      </vt:variant>
      <vt:variant>
        <vt:lpstr>投影片標題</vt:lpstr>
      </vt:variant>
      <vt:variant>
        <vt:i4>12</vt:i4>
      </vt:variant>
    </vt:vector>
  </HeadingPairs>
  <TitlesOfParts>
    <vt:vector size="13" baseType="lpstr">
      <vt:lpstr>神韻</vt:lpstr>
      <vt:lpstr>探索會計專業的出路</vt:lpstr>
      <vt:lpstr>在現今的社會中，各行各業都必須作好資產、負債上的管理，不然可能會造成以下兩種狀況！</vt:lpstr>
      <vt:lpstr>PowerPoint 簡報</vt:lpstr>
      <vt:lpstr>相關行業別</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Home</dc:creator>
  <cp:lastModifiedBy>Home</cp:lastModifiedBy>
  <cp:revision>42</cp:revision>
  <dcterms:created xsi:type="dcterms:W3CDTF">2013-09-24T14:04:50Z</dcterms:created>
  <dcterms:modified xsi:type="dcterms:W3CDTF">2013-09-25T14:00:12Z</dcterms:modified>
</cp:coreProperties>
</file>