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sldIdLst>
    <p:sldId id="256" r:id="rId2"/>
    <p:sldId id="257" r:id="rId3"/>
    <p:sldId id="258" r:id="rId4"/>
    <p:sldId id="261" r:id="rId5"/>
    <p:sldId id="262" r:id="rId6"/>
    <p:sldId id="263" r:id="rId7"/>
    <p:sldId id="264" r:id="rId8"/>
    <p:sldId id="265" r:id="rId9"/>
    <p:sldId id="274" r:id="rId10"/>
    <p:sldId id="266" r:id="rId11"/>
    <p:sldId id="267" r:id="rId12"/>
    <p:sldId id="268" r:id="rId13"/>
    <p:sldId id="269" r:id="rId14"/>
    <p:sldId id="270" r:id="rId15"/>
    <p:sldId id="271" r:id="rId16"/>
    <p:sldId id="259" r:id="rId17"/>
    <p:sldId id="260" r:id="rId18"/>
    <p:sldId id="272" r:id="rId19"/>
    <p:sldId id="273" r:id="rId2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8" autoAdjust="0"/>
    <p:restoredTop sz="94614" autoAdjust="0"/>
  </p:normalViewPr>
  <p:slideViewPr>
    <p:cSldViewPr>
      <p:cViewPr varScale="1">
        <p:scale>
          <a:sx n="65" d="100"/>
          <a:sy n="65" d="100"/>
        </p:scale>
        <p:origin x="-58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9" name="矩形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標題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zh-TW" altLang="en-US" smtClean="0"/>
              <a:t>按一下以編輯母片標題樣式</a:t>
            </a:r>
            <a:endParaRPr kumimoji="0" lang="en-US"/>
          </a:p>
        </p:txBody>
      </p:sp>
      <p:sp>
        <p:nvSpPr>
          <p:cNvPr id="3" name="副標題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zh-TW" altLang="en-US" smtClean="0"/>
              <a:t>按一下以編輯母片副標題樣式</a:t>
            </a:r>
            <a:endParaRPr kumimoji="0" lang="en-US"/>
          </a:p>
        </p:txBody>
      </p:sp>
      <p:sp>
        <p:nvSpPr>
          <p:cNvPr id="4" name="日期版面配置區 3"/>
          <p:cNvSpPr>
            <a:spLocks noGrp="1"/>
          </p:cNvSpPr>
          <p:nvPr>
            <p:ph type="dt" sz="half" idx="10"/>
          </p:nvPr>
        </p:nvSpPr>
        <p:spPr/>
        <p:txBody>
          <a:bodyPr/>
          <a:lstStyle/>
          <a:p>
            <a:fld id="{20020849-FEA3-4FCC-A25F-94E499F39A7B}" type="datetimeFigureOut">
              <a:rPr lang="zh-TW" altLang="en-US" smtClean="0"/>
              <a:pPr/>
              <a:t>2013/9/27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30E22D5-38DC-44C4-8EE5-012D9E416FF7}" type="slidenum">
              <a:rPr lang="zh-TW" altLang="en-US" smtClean="0"/>
              <a:pPr/>
              <a:t>‹#›</a:t>
            </a:fld>
            <a:endParaRPr lang="zh-TW" altLang="en-US"/>
          </a:p>
        </p:txBody>
      </p:sp>
      <p:sp>
        <p:nvSpPr>
          <p:cNvPr id="10" name="矩形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20020849-FEA3-4FCC-A25F-94E499F39A7B}" type="datetimeFigureOut">
              <a:rPr lang="zh-TW" altLang="en-US" smtClean="0"/>
              <a:pPr/>
              <a:t>2013/9/27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30E22D5-38DC-44C4-8EE5-012D9E416FF7}"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9" name="矩形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矩形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直排標題 1"/>
          <p:cNvSpPr>
            <a:spLocks noGrp="1"/>
          </p:cNvSpPr>
          <p:nvPr>
            <p:ph type="title" orient="vert"/>
          </p:nvPr>
        </p:nvSpPr>
        <p:spPr>
          <a:xfrm>
            <a:off x="6781800" y="274640"/>
            <a:ext cx="1905000" cy="5851525"/>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304800"/>
            <a:ext cx="6019800" cy="5851525"/>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20020849-FEA3-4FCC-A25F-94E499F39A7B}" type="datetimeFigureOut">
              <a:rPr lang="zh-TW" altLang="en-US" smtClean="0"/>
              <a:pPr/>
              <a:t>2013/9/27</a:t>
            </a:fld>
            <a:endParaRPr lang="zh-TW" altLang="en-US"/>
          </a:p>
        </p:txBody>
      </p:sp>
      <p:sp>
        <p:nvSpPr>
          <p:cNvPr id="5" name="頁尾版面配置區 4"/>
          <p:cNvSpPr>
            <a:spLocks noGrp="1"/>
          </p:cNvSpPr>
          <p:nvPr>
            <p:ph type="ftr" sz="quarter" idx="11"/>
          </p:nvPr>
        </p:nvSpPr>
        <p:spPr>
          <a:xfrm>
            <a:off x="2640597" y="6377459"/>
            <a:ext cx="3836404" cy="365125"/>
          </a:xfrm>
        </p:spPr>
        <p:txBody>
          <a:bodyPr/>
          <a:lstStyle/>
          <a:p>
            <a:endParaRPr lang="zh-TW" altLang="en-US"/>
          </a:p>
        </p:txBody>
      </p:sp>
      <p:sp>
        <p:nvSpPr>
          <p:cNvPr id="6" name="投影片編號版面配置區 5"/>
          <p:cNvSpPr>
            <a:spLocks noGrp="1"/>
          </p:cNvSpPr>
          <p:nvPr>
            <p:ph type="sldNum" sz="quarter" idx="12"/>
          </p:nvPr>
        </p:nvSpPr>
        <p:spPr/>
        <p:txBody>
          <a:bodyPr/>
          <a:lstStyle/>
          <a:p>
            <a:fld id="{C30E22D5-38DC-44C4-8EE5-012D9E416FF7}"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55448"/>
            <a:ext cx="8229600" cy="1252728"/>
          </a:xfrm>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20020849-FEA3-4FCC-A25F-94E499F39A7B}" type="datetimeFigureOut">
              <a:rPr lang="zh-TW" altLang="en-US" smtClean="0"/>
              <a:pPr/>
              <a:t>2013/9/27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30E22D5-38DC-44C4-8EE5-012D9E416FF7}"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9" name="矩形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矩形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標題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20020849-FEA3-4FCC-A25F-94E499F39A7B}" type="datetimeFigureOut">
              <a:rPr lang="zh-TW" altLang="en-US" smtClean="0"/>
              <a:pPr/>
              <a:t>2013/9/27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30E22D5-38DC-44C4-8EE5-012D9E416FF7}"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20020849-FEA3-4FCC-A25F-94E499F39A7B}" type="datetimeFigureOut">
              <a:rPr lang="zh-TW" altLang="en-US" smtClean="0"/>
              <a:pPr/>
              <a:t>2013/9/27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30E22D5-38DC-44C4-8EE5-012D9E416FF7}"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文字版面配置區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zh-TW" altLang="en-US" smtClean="0"/>
              <a:t>按一下以編輯母片文字樣式</a:t>
            </a:r>
          </a:p>
        </p:txBody>
      </p:sp>
      <p:sp>
        <p:nvSpPr>
          <p:cNvPr id="6" name="內容版面配置區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fld id="{20020849-FEA3-4FCC-A25F-94E499F39A7B}" type="datetimeFigureOut">
              <a:rPr lang="zh-TW" altLang="en-US" smtClean="0"/>
              <a:pPr/>
              <a:t>2013/9/27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C30E22D5-38DC-44C4-8EE5-012D9E416FF7}"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20020849-FEA3-4FCC-A25F-94E499F39A7B}" type="datetimeFigureOut">
              <a:rPr lang="zh-TW" altLang="en-US" smtClean="0"/>
              <a:pPr/>
              <a:t>2013/9/27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C30E22D5-38DC-44C4-8EE5-012D9E416FF7}"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0020849-FEA3-4FCC-A25F-94E499F39A7B}" type="datetimeFigureOut">
              <a:rPr lang="zh-TW" altLang="en-US" smtClean="0"/>
              <a:pPr/>
              <a:t>2013/9/27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C30E22D5-38DC-44C4-8EE5-012D9E416FF7}"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zh-TW" altLang="en-US" smtClean="0"/>
              <a:t>按一下以編輯母片標題樣式</a:t>
            </a:r>
            <a:endParaRPr kumimoji="0" lang="en-US"/>
          </a:p>
        </p:txBody>
      </p:sp>
      <p:sp>
        <p:nvSpPr>
          <p:cNvPr id="3" name="內容版面配置區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文字版面配置區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20020849-FEA3-4FCC-A25F-94E499F39A7B}" type="datetimeFigureOut">
              <a:rPr lang="zh-TW" altLang="en-US" smtClean="0"/>
              <a:pPr/>
              <a:t>2013/9/27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30E22D5-38DC-44C4-8EE5-012D9E416FF7}" type="slidenum">
              <a:rPr lang="zh-TW" altLang="en-US" smtClean="0"/>
              <a:pPr/>
              <a:t>‹#›</a:t>
            </a:fld>
            <a:endParaRPr lang="zh-TW" altLang="en-US"/>
          </a:p>
        </p:txBody>
      </p:sp>
      <p:sp>
        <p:nvSpPr>
          <p:cNvPr id="12" name="矩形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矩形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a:xfrm>
            <a:off x="164592" y="1170432"/>
            <a:ext cx="2523744" cy="201168"/>
          </a:xfrm>
        </p:spPr>
        <p:txBody>
          <a:bodyPr/>
          <a:lstStyle/>
          <a:p>
            <a:fld id="{20020849-FEA3-4FCC-A25F-94E499F39A7B}" type="datetimeFigureOut">
              <a:rPr lang="zh-TW" altLang="en-US" smtClean="0"/>
              <a:pPr/>
              <a:t>2013/9/27</a:t>
            </a:fld>
            <a:endParaRPr lang="zh-TW" altLang="en-US"/>
          </a:p>
        </p:txBody>
      </p:sp>
      <p:sp>
        <p:nvSpPr>
          <p:cNvPr id="11" name="矩形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矩形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頁尾版面配置區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zh-TW" altLang="en-US"/>
          </a:p>
        </p:txBody>
      </p:sp>
      <p:sp>
        <p:nvSpPr>
          <p:cNvPr id="7" name="投影片編號版面配置區 6"/>
          <p:cNvSpPr>
            <a:spLocks noGrp="1"/>
          </p:cNvSpPr>
          <p:nvPr>
            <p:ph type="sldNum" sz="quarter" idx="12"/>
          </p:nvPr>
        </p:nvSpPr>
        <p:spPr>
          <a:xfrm>
            <a:off x="8339328" y="1170432"/>
            <a:ext cx="733864" cy="201168"/>
          </a:xfrm>
        </p:spPr>
        <p:txBody>
          <a:bodyPr/>
          <a:lstStyle/>
          <a:p>
            <a:fld id="{C30E22D5-38DC-44C4-8EE5-012D9E416FF7}"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矩形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矩形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標題版面配置區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4" name="日期版面配置區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20020849-FEA3-4FCC-A25F-94E499F39A7B}" type="datetimeFigureOut">
              <a:rPr lang="zh-TW" altLang="en-US" smtClean="0"/>
              <a:pPr/>
              <a:t>2013/9/27</a:t>
            </a:fld>
            <a:endParaRPr lang="zh-TW" altLang="en-US"/>
          </a:p>
        </p:txBody>
      </p:sp>
      <p:sp>
        <p:nvSpPr>
          <p:cNvPr id="5" name="頁尾版面配置區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zh-TW" altLang="en-US"/>
          </a:p>
        </p:txBody>
      </p:sp>
      <p:sp>
        <p:nvSpPr>
          <p:cNvPr id="6" name="投影片編號版面配置區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C30E22D5-38DC-44C4-8EE5-012D9E416FF7}" type="slidenum">
              <a:rPr lang="zh-TW" altLang="en-US" smtClean="0"/>
              <a:pPr/>
              <a:t>‹#›</a:t>
            </a:fld>
            <a:endParaRPr lang="zh-TW" altLang="en-US"/>
          </a:p>
        </p:txBody>
      </p:sp>
    </p:spTree>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file:///G:\The%20one%20that%20get%20away.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gif"/><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8" Type="http://schemas.openxmlformats.org/officeDocument/2006/relationships/hyperlink" Target="http://taiwan.net.tw/m1.aspx?sNo=0001122" TargetMode="External"/><Relationship Id="rId3" Type="http://schemas.openxmlformats.org/officeDocument/2006/relationships/hyperlink" Target="http://taiwanpedia.culture.tw/" TargetMode="External"/><Relationship Id="rId7" Type="http://schemas.openxmlformats.org/officeDocument/2006/relationships/hyperlink" Target="http://travel.network.com.tw/tourguide/twnmap/pingtung.asp" TargetMode="External"/><Relationship Id="rId2" Type="http://schemas.openxmlformats.org/officeDocument/2006/relationships/hyperlink" Target="http://www.pthg.gov.tw/tw/index.aspx" TargetMode="External"/><Relationship Id="rId1" Type="http://schemas.openxmlformats.org/officeDocument/2006/relationships/slideLayout" Target="../slideLayouts/slideLayout2.xml"/><Relationship Id="rId6" Type="http://schemas.openxmlformats.org/officeDocument/2006/relationships/hyperlink" Target="http://zh.wikipedia.org/wiki/Wikipedia:%E9%A6%96%E9%A1%B5" TargetMode="External"/><Relationship Id="rId5" Type="http://schemas.openxmlformats.org/officeDocument/2006/relationships/hyperlink" Target="http://i-pingtung.com/Portal/Content.aspx?lang=0&amp;p=003020001&amp;u=Intro&amp;area=1&amp;id=6" TargetMode="External"/><Relationship Id="rId4" Type="http://schemas.openxmlformats.org/officeDocument/2006/relationships/hyperlink" Target="http://www.319papago.idv.tw/SuperTaste/900-E.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516216" y="0"/>
            <a:ext cx="2011760" cy="6858000"/>
          </a:xfrm>
        </p:spPr>
        <p:style>
          <a:lnRef idx="0">
            <a:schemeClr val="accent2"/>
          </a:lnRef>
          <a:fillRef idx="3">
            <a:schemeClr val="accent2"/>
          </a:fillRef>
          <a:effectRef idx="3">
            <a:schemeClr val="accent2"/>
          </a:effectRef>
          <a:fontRef idx="minor">
            <a:schemeClr val="lt1"/>
          </a:fontRef>
        </p:style>
        <p:txBody>
          <a:bodyPr>
            <a:normAutofit fontScale="90000"/>
          </a:bodyPr>
          <a:lstStyle/>
          <a:p>
            <a:pPr algn="ctr"/>
            <a:r>
              <a:rPr lang="en-US" altLang="zh-TW" dirty="0" smtClean="0"/>
              <a:t/>
            </a:r>
            <a:br>
              <a:rPr lang="en-US" altLang="zh-TW" dirty="0" smtClean="0"/>
            </a:br>
            <a:r>
              <a:rPr lang="zh-TW" altLang="en-US"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國</a:t>
            </a:r>
            <a:r>
              <a:rPr lang="en-US" altLang="zh-TW"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altLang="zh-TW"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zh-TW" altLang="en-US"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境</a:t>
            </a:r>
            <a:r>
              <a:rPr lang="en-US" altLang="zh-TW"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altLang="zh-TW"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zh-TW" altLang="en-US"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之</a:t>
            </a:r>
            <a:r>
              <a:rPr lang="en-US" altLang="zh-TW"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altLang="zh-TW"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zh-TW" altLang="en-US"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南</a:t>
            </a:r>
            <a:r>
              <a:rPr lang="en-US" altLang="zh-TW"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altLang="zh-TW"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altLang="zh-TW"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br>
              <a:rPr lang="en-US" altLang="zh-TW"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zh-TW" altLang="en-US"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屏</a:t>
            </a:r>
            <a:r>
              <a:rPr lang="en-US" altLang="zh-TW"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altLang="zh-TW"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zh-TW" altLang="en-US"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東</a:t>
            </a:r>
            <a:r>
              <a:rPr lang="en-US" altLang="zh-TW"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altLang="zh-TW"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zh-TW" altLang="en-US"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簡</a:t>
            </a:r>
            <a:r>
              <a:rPr lang="en-US" altLang="zh-TW"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altLang="zh-TW"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zh-TW" altLang="en-US"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介</a:t>
            </a:r>
            <a:endParaRPr lang="zh-TW" altLang="en-US" dirty="0"/>
          </a:p>
        </p:txBody>
      </p:sp>
      <p:sp>
        <p:nvSpPr>
          <p:cNvPr id="3" name="副標題 2"/>
          <p:cNvSpPr>
            <a:spLocks noGrp="1"/>
          </p:cNvSpPr>
          <p:nvPr>
            <p:ph type="subTitle" idx="1"/>
          </p:nvPr>
        </p:nvSpPr>
        <p:spPr>
          <a:xfrm>
            <a:off x="8604448" y="0"/>
            <a:ext cx="539552" cy="4320480"/>
          </a:xfrm>
        </p:spPr>
        <p:txBody>
          <a:bodyPr>
            <a:normAutofit/>
          </a:bodyPr>
          <a:lstStyle/>
          <a:p>
            <a:r>
              <a:rPr lang="zh-TW" altLang="en-US" sz="1800" dirty="0" smtClean="0"/>
              <a:t>簡報製作人：陳敏真</a:t>
            </a:r>
            <a:endParaRPr lang="en-US" altLang="zh-TW" sz="1800" dirty="0" smtClean="0"/>
          </a:p>
          <a:p>
            <a:r>
              <a:rPr lang="zh-TW" altLang="en-US" sz="1800" dirty="0"/>
              <a:t>四會一</a:t>
            </a:r>
            <a:r>
              <a:rPr lang="zh-TW" altLang="en-US" sz="1800" dirty="0" smtClean="0"/>
              <a:t>乙</a:t>
            </a:r>
            <a:r>
              <a:rPr lang="en-US" altLang="zh-TW" sz="1800" dirty="0" smtClean="0"/>
              <a:t>32</a:t>
            </a:r>
            <a:r>
              <a:rPr lang="zh-TW" altLang="en-US" sz="1800" dirty="0" smtClean="0"/>
              <a:t>號</a:t>
            </a:r>
            <a:endParaRPr lang="en-US" altLang="zh-TW" sz="1800" dirty="0" smtClean="0"/>
          </a:p>
        </p:txBody>
      </p:sp>
      <p:pic>
        <p:nvPicPr>
          <p:cNvPr id="4" name="圖片 3" descr="5000r.jpg"/>
          <p:cNvPicPr>
            <a:picLocks noChangeAspect="1"/>
          </p:cNvPicPr>
          <p:nvPr/>
        </p:nvPicPr>
        <p:blipFill>
          <a:blip r:embed="rId3" cstate="print"/>
          <a:stretch>
            <a:fillRect/>
          </a:stretch>
        </p:blipFill>
        <p:spPr>
          <a:xfrm>
            <a:off x="0" y="0"/>
            <a:ext cx="6516216" cy="6858000"/>
          </a:xfrm>
          <a:prstGeom prst="rect">
            <a:avLst/>
          </a:prstGeom>
        </p:spPr>
      </p:pic>
      <p:pic>
        <p:nvPicPr>
          <p:cNvPr id="5" name="The one that get away.mp3">
            <a:hlinkClick r:id="" action="ppaction://media"/>
          </p:cNvPr>
          <p:cNvPicPr>
            <a:picLocks noRot="1" noChangeAspect="1"/>
          </p:cNvPicPr>
          <p:nvPr>
            <a:audioFile r:link="rId1"/>
          </p:nvPr>
        </p:nvPicPr>
        <p:blipFill>
          <a:blip r:embed="rId4" cstate="print"/>
          <a:stretch>
            <a:fillRect/>
          </a:stretch>
        </p:blipFill>
        <p:spPr>
          <a:xfrm>
            <a:off x="0" y="6553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846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5448"/>
            <a:ext cx="8229600" cy="1329336"/>
          </a:xfrm>
        </p:spPr>
        <p:txBody>
          <a:bodyPr/>
          <a:lstStyle/>
          <a:p>
            <a:r>
              <a:rPr lang="zh-TW" altLang="zh-TW" dirty="0" smtClean="0">
                <a:solidFill>
                  <a:schemeClr val="accent3"/>
                </a:solidFill>
              </a:rPr>
              <a:t>屏東小吃</a:t>
            </a:r>
            <a:r>
              <a:rPr lang="en-US" altLang="zh-TW" dirty="0" smtClean="0">
                <a:solidFill>
                  <a:schemeClr val="accent3"/>
                </a:solidFill>
              </a:rPr>
              <a:t>-</a:t>
            </a:r>
            <a:r>
              <a:rPr lang="zh-TW" altLang="zh-TW" dirty="0" smtClean="0">
                <a:solidFill>
                  <a:schemeClr val="accent3"/>
                </a:solidFill>
              </a:rPr>
              <a:t>正老牌肉圓</a:t>
            </a:r>
            <a:endParaRPr lang="zh-TW" altLang="en-US" dirty="0">
              <a:solidFill>
                <a:schemeClr val="accent3"/>
              </a:solidFill>
            </a:endParaRPr>
          </a:p>
        </p:txBody>
      </p:sp>
      <p:sp>
        <p:nvSpPr>
          <p:cNvPr id="3" name="內容版面配置區 2"/>
          <p:cNvSpPr>
            <a:spLocks noGrp="1"/>
          </p:cNvSpPr>
          <p:nvPr>
            <p:ph idx="1"/>
          </p:nvPr>
        </p:nvSpPr>
        <p:spPr>
          <a:xfrm>
            <a:off x="457200" y="1484785"/>
            <a:ext cx="3394720" cy="5373215"/>
          </a:xfrm>
        </p:spPr>
        <p:txBody>
          <a:bodyPr>
            <a:normAutofit/>
          </a:bodyPr>
          <a:lstStyle/>
          <a:p>
            <a:r>
              <a:rPr lang="zh-TW" altLang="zh-TW" dirty="0" smtClean="0"/>
              <a:t>屏東火車站旁復興路橋下民族路夜市內</a:t>
            </a:r>
            <a:endParaRPr lang="en-US" altLang="zh-TW" dirty="0" smtClean="0">
              <a:solidFill>
                <a:schemeClr val="tx1">
                  <a:lumMod val="95000"/>
                </a:schemeClr>
              </a:solidFill>
            </a:endParaRPr>
          </a:p>
          <a:p>
            <a:r>
              <a:rPr lang="en-US" altLang="zh-TW" dirty="0" smtClean="0">
                <a:solidFill>
                  <a:schemeClr val="tx1">
                    <a:lumMod val="95000"/>
                  </a:schemeClr>
                </a:solidFill>
              </a:rPr>
              <a:t>60</a:t>
            </a:r>
            <a:r>
              <a:rPr lang="zh-TW" altLang="zh-TW" dirty="0" smtClean="0">
                <a:solidFill>
                  <a:schemeClr val="tx1">
                    <a:lumMod val="95000"/>
                  </a:schemeClr>
                </a:solidFill>
              </a:rPr>
              <a:t>年歷史。其與其他肉圓不同的在於蒸好的肉圓排在桶內並淋上高湯浸著且肉圓以米漿為皮</a:t>
            </a:r>
            <a:r>
              <a:rPr lang="zh-TW" altLang="zh-TW" dirty="0" smtClean="0"/>
              <a:t>。</a:t>
            </a:r>
            <a:endParaRPr lang="zh-TW" altLang="zh-TW" dirty="0"/>
          </a:p>
        </p:txBody>
      </p:sp>
      <p:pic>
        <p:nvPicPr>
          <p:cNvPr id="4" name="圖片 3" descr="httptaiwanpedia.culture.twwebcontentID=11825  台灣大百科-肉圓.jpg"/>
          <p:cNvPicPr>
            <a:picLocks noChangeAspect="1"/>
          </p:cNvPicPr>
          <p:nvPr/>
        </p:nvPicPr>
        <p:blipFill>
          <a:blip r:embed="rId2" cstate="print"/>
          <a:stretch>
            <a:fillRect/>
          </a:stretch>
        </p:blipFill>
        <p:spPr>
          <a:xfrm>
            <a:off x="3635896" y="1628800"/>
            <a:ext cx="5241776" cy="486743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5448"/>
            <a:ext cx="8229600" cy="1329336"/>
          </a:xfrm>
        </p:spPr>
        <p:txBody>
          <a:bodyPr/>
          <a:lstStyle/>
          <a:p>
            <a:r>
              <a:rPr lang="zh-TW" altLang="zh-TW" dirty="0" smtClean="0">
                <a:solidFill>
                  <a:schemeClr val="accent2"/>
                </a:solidFill>
              </a:rPr>
              <a:t>屏東小吃</a:t>
            </a:r>
            <a:r>
              <a:rPr lang="en-US" altLang="zh-TW" dirty="0" smtClean="0">
                <a:solidFill>
                  <a:schemeClr val="accent2"/>
                </a:solidFill>
              </a:rPr>
              <a:t>-</a:t>
            </a:r>
            <a:r>
              <a:rPr lang="zh-TW" altLang="zh-TW" dirty="0" smtClean="0">
                <a:solidFill>
                  <a:schemeClr val="accent2"/>
                </a:solidFill>
              </a:rPr>
              <a:t>侯家滷味</a:t>
            </a:r>
            <a:endParaRPr lang="zh-TW" altLang="en-US" dirty="0">
              <a:solidFill>
                <a:schemeClr val="accent2"/>
              </a:solidFill>
            </a:endParaRPr>
          </a:p>
        </p:txBody>
      </p:sp>
      <p:sp>
        <p:nvSpPr>
          <p:cNvPr id="3" name="內容版面配置區 2"/>
          <p:cNvSpPr>
            <a:spLocks noGrp="1"/>
          </p:cNvSpPr>
          <p:nvPr>
            <p:ph idx="1"/>
          </p:nvPr>
        </p:nvSpPr>
        <p:spPr>
          <a:xfrm>
            <a:off x="0" y="1340768"/>
            <a:ext cx="8830816" cy="1152128"/>
          </a:xfrm>
        </p:spPr>
        <p:txBody>
          <a:bodyPr>
            <a:normAutofit/>
          </a:bodyPr>
          <a:lstStyle/>
          <a:p>
            <a:r>
              <a:rPr lang="zh-TW" altLang="zh-TW" dirty="0" smtClean="0"/>
              <a:t>開店已歷</a:t>
            </a:r>
            <a:r>
              <a:rPr lang="en-US" altLang="zh-TW" dirty="0" smtClean="0"/>
              <a:t>40</a:t>
            </a:r>
            <a:r>
              <a:rPr lang="zh-TW" altLang="zh-TW" dirty="0" smtClean="0"/>
              <a:t>餘年。滷牛肉、牛肚、牛筋、鴨腸、鴨肫、鴨心、鴨翅、鴨舌、鴨腳、豬肚、豬舌、</a:t>
            </a:r>
            <a:endParaRPr lang="zh-TW" altLang="en-US" dirty="0"/>
          </a:p>
        </p:txBody>
      </p:sp>
      <p:pic>
        <p:nvPicPr>
          <p:cNvPr id="4" name="圖片 3" descr="食尚玩家-侯家滷味 httpblog.yam.comthe7thmaparticle26079100.jpg"/>
          <p:cNvPicPr>
            <a:picLocks noChangeAspect="1"/>
          </p:cNvPicPr>
          <p:nvPr/>
        </p:nvPicPr>
        <p:blipFill>
          <a:blip r:embed="rId2" cstate="print"/>
          <a:stretch>
            <a:fillRect/>
          </a:stretch>
        </p:blipFill>
        <p:spPr>
          <a:xfrm>
            <a:off x="0" y="2420888"/>
            <a:ext cx="5580112" cy="4198615"/>
          </a:xfrm>
          <a:prstGeom prst="rect">
            <a:avLst/>
          </a:prstGeom>
        </p:spPr>
      </p:pic>
      <p:sp>
        <p:nvSpPr>
          <p:cNvPr id="6" name="文字方塊 5"/>
          <p:cNvSpPr txBox="1"/>
          <p:nvPr/>
        </p:nvSpPr>
        <p:spPr>
          <a:xfrm>
            <a:off x="6084168" y="3212976"/>
            <a:ext cx="2880320" cy="369332"/>
          </a:xfrm>
          <a:prstGeom prst="rect">
            <a:avLst/>
          </a:prstGeom>
          <a:noFill/>
        </p:spPr>
        <p:txBody>
          <a:bodyPr wrap="square" rtlCol="0">
            <a:spAutoFit/>
          </a:bodyPr>
          <a:lstStyle/>
          <a:p>
            <a:endParaRPr lang="zh-TW" altLang="en-US" dirty="0"/>
          </a:p>
        </p:txBody>
      </p:sp>
      <p:sp>
        <p:nvSpPr>
          <p:cNvPr id="8" name="文字方塊 7"/>
          <p:cNvSpPr txBox="1"/>
          <p:nvPr/>
        </p:nvSpPr>
        <p:spPr>
          <a:xfrm>
            <a:off x="5624344" y="2468880"/>
            <a:ext cx="3419872" cy="3539430"/>
          </a:xfrm>
          <a:prstGeom prst="rect">
            <a:avLst/>
          </a:prstGeom>
          <a:noFill/>
        </p:spPr>
        <p:txBody>
          <a:bodyPr wrap="square" rtlCol="0">
            <a:spAutoFit/>
          </a:bodyPr>
          <a:lstStyle/>
          <a:p>
            <a:r>
              <a:rPr lang="zh-TW" altLang="zh-TW" sz="3200" dirty="0" smtClean="0"/>
              <a:t>豆干、紅燒豬腳、豬尾巴更是老主顧不會錯過買回的。衛生與品質管制十分講究，更是侯家有口皆碑的主要原因</a:t>
            </a:r>
            <a:r>
              <a:rPr lang="zh-TW" altLang="en-US" sz="3200" dirty="0" smtClean="0"/>
              <a:t>。</a:t>
            </a:r>
            <a:endParaRPr lang="zh-TW" altLang="en-US"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0.jpg"/>
          <p:cNvPicPr>
            <a:picLocks noGrp="1" noChangeAspect="1"/>
          </p:cNvPicPr>
          <p:nvPr>
            <p:ph idx="1"/>
          </p:nvPr>
        </p:nvPicPr>
        <p:blipFill>
          <a:blip r:embed="rId2" cstate="print"/>
          <a:stretch>
            <a:fillRect/>
          </a:stretch>
        </p:blipFill>
        <p:spPr>
          <a:xfrm>
            <a:off x="1763688" y="2950096"/>
            <a:ext cx="2930928" cy="3907904"/>
          </a:xfrm>
        </p:spPr>
      </p:pic>
      <p:pic>
        <p:nvPicPr>
          <p:cNvPr id="6" name="圖片 5" descr="三地村.jpg"/>
          <p:cNvPicPr>
            <a:picLocks noChangeAspect="1"/>
          </p:cNvPicPr>
          <p:nvPr/>
        </p:nvPicPr>
        <p:blipFill>
          <a:blip r:embed="rId3" cstate="print"/>
          <a:stretch>
            <a:fillRect/>
          </a:stretch>
        </p:blipFill>
        <p:spPr>
          <a:xfrm>
            <a:off x="2883729" y="2777001"/>
            <a:ext cx="3038475" cy="2009775"/>
          </a:xfrm>
          <a:prstGeom prst="rect">
            <a:avLst/>
          </a:prstGeom>
        </p:spPr>
      </p:pic>
      <p:pic>
        <p:nvPicPr>
          <p:cNvPr id="7" name="圖片 6" descr="口社村.jpg"/>
          <p:cNvPicPr>
            <a:picLocks noChangeAspect="1"/>
          </p:cNvPicPr>
          <p:nvPr/>
        </p:nvPicPr>
        <p:blipFill>
          <a:blip r:embed="rId4" cstate="print"/>
          <a:stretch>
            <a:fillRect/>
          </a:stretch>
        </p:blipFill>
        <p:spPr>
          <a:xfrm>
            <a:off x="-78904" y="2649488"/>
            <a:ext cx="3238500" cy="2152650"/>
          </a:xfrm>
          <a:prstGeom prst="rect">
            <a:avLst/>
          </a:prstGeom>
        </p:spPr>
      </p:pic>
      <p:pic>
        <p:nvPicPr>
          <p:cNvPr id="8" name="圖片 7" descr="大社村.jpg"/>
          <p:cNvPicPr>
            <a:picLocks noChangeAspect="1"/>
          </p:cNvPicPr>
          <p:nvPr/>
        </p:nvPicPr>
        <p:blipFill>
          <a:blip r:embed="rId5" cstate="print"/>
          <a:stretch>
            <a:fillRect/>
          </a:stretch>
        </p:blipFill>
        <p:spPr>
          <a:xfrm>
            <a:off x="0" y="4705350"/>
            <a:ext cx="3028950" cy="2152650"/>
          </a:xfrm>
          <a:prstGeom prst="rect">
            <a:avLst/>
          </a:prstGeom>
        </p:spPr>
      </p:pic>
      <p:pic>
        <p:nvPicPr>
          <p:cNvPr id="9" name="圖片 8" descr="達來村.jpg"/>
          <p:cNvPicPr>
            <a:picLocks noChangeAspect="1"/>
          </p:cNvPicPr>
          <p:nvPr/>
        </p:nvPicPr>
        <p:blipFill>
          <a:blip r:embed="rId6" cstate="print"/>
          <a:stretch>
            <a:fillRect/>
          </a:stretch>
        </p:blipFill>
        <p:spPr>
          <a:xfrm>
            <a:off x="2922732" y="4811010"/>
            <a:ext cx="3171825" cy="2095500"/>
          </a:xfrm>
          <a:prstGeom prst="rect">
            <a:avLst/>
          </a:prstGeom>
        </p:spPr>
      </p:pic>
      <p:pic>
        <p:nvPicPr>
          <p:cNvPr id="10" name="圖片 9" descr="德文村.jpg"/>
          <p:cNvPicPr>
            <a:picLocks noChangeAspect="1"/>
          </p:cNvPicPr>
          <p:nvPr/>
        </p:nvPicPr>
        <p:blipFill>
          <a:blip r:embed="rId7" cstate="print"/>
          <a:stretch>
            <a:fillRect/>
          </a:stretch>
        </p:blipFill>
        <p:spPr>
          <a:xfrm>
            <a:off x="5796136" y="4596275"/>
            <a:ext cx="3347864" cy="2261725"/>
          </a:xfrm>
          <a:prstGeom prst="rect">
            <a:avLst/>
          </a:prstGeom>
        </p:spPr>
      </p:pic>
      <p:pic>
        <p:nvPicPr>
          <p:cNvPr id="11" name="圖片 10" descr="賽嘉村.jpg"/>
          <p:cNvPicPr>
            <a:picLocks noChangeAspect="1"/>
          </p:cNvPicPr>
          <p:nvPr/>
        </p:nvPicPr>
        <p:blipFill>
          <a:blip r:embed="rId8" cstate="print"/>
          <a:stretch>
            <a:fillRect/>
          </a:stretch>
        </p:blipFill>
        <p:spPr>
          <a:xfrm>
            <a:off x="5905500" y="2636912"/>
            <a:ext cx="3238500" cy="2152650"/>
          </a:xfrm>
          <a:prstGeom prst="rect">
            <a:avLst/>
          </a:prstGeom>
        </p:spPr>
      </p:pic>
      <p:pic>
        <p:nvPicPr>
          <p:cNvPr id="5" name="圖片 4" descr="下載.jpg"/>
          <p:cNvPicPr>
            <a:picLocks noChangeAspect="1"/>
          </p:cNvPicPr>
          <p:nvPr/>
        </p:nvPicPr>
        <p:blipFill>
          <a:blip r:embed="rId9" cstate="print"/>
          <a:stretch>
            <a:fillRect/>
          </a:stretch>
        </p:blipFill>
        <p:spPr>
          <a:xfrm>
            <a:off x="4860032" y="0"/>
            <a:ext cx="4224974" cy="2852936"/>
          </a:xfrm>
          <a:prstGeom prst="rect">
            <a:avLst/>
          </a:prstGeom>
        </p:spPr>
      </p:pic>
      <p:sp>
        <p:nvSpPr>
          <p:cNvPr id="2" name="標題 1"/>
          <p:cNvSpPr>
            <a:spLocks noGrp="1"/>
          </p:cNvSpPr>
          <p:nvPr>
            <p:ph type="title"/>
          </p:nvPr>
        </p:nvSpPr>
        <p:spPr>
          <a:xfrm>
            <a:off x="0" y="404664"/>
            <a:ext cx="4788024" cy="1329336"/>
          </a:xfrm>
        </p:spPr>
        <p:txBody>
          <a:bodyPr/>
          <a:lstStyle/>
          <a:p>
            <a:r>
              <a:rPr lang="zh-TW" altLang="zh-TW" dirty="0" smtClean="0"/>
              <a:t>屏東文化</a:t>
            </a:r>
            <a:r>
              <a:rPr lang="en-US" altLang="zh-TW" dirty="0" smtClean="0"/>
              <a:t>-</a:t>
            </a:r>
            <a:r>
              <a:rPr lang="zh-TW" altLang="en-US" dirty="0" smtClean="0"/>
              <a:t>三地門</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rot="287019">
            <a:off x="3779912" y="3284984"/>
            <a:ext cx="4114800" cy="1329336"/>
          </a:xfrm>
          <a:solidFill>
            <a:schemeClr val="bg1"/>
          </a:solidFill>
          <a:ln>
            <a:solidFill>
              <a:schemeClr val="bg1"/>
            </a:solidFill>
          </a:ln>
        </p:spPr>
        <p:txBody>
          <a:bodyPr>
            <a:prstTxWarp prst="textArchUp">
              <a:avLst/>
            </a:prstTxWarp>
            <a:normAutofit fontScale="90000"/>
          </a:bodyPr>
          <a:lstStyle/>
          <a:p>
            <a:r>
              <a:rPr lang="zh-TW" altLang="en-US" sz="53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屏東鄉土藝術館</a:t>
            </a:r>
            <a:r>
              <a:rPr lang="zh-TW" altLang="en-US" dirty="0" smtClean="0"/>
              <a:t/>
            </a:r>
            <a:br>
              <a:rPr lang="zh-TW" altLang="en-US" dirty="0" smtClean="0"/>
            </a:br>
            <a:endParaRPr lang="zh-TW" altLang="en-US" dirty="0"/>
          </a:p>
        </p:txBody>
      </p:sp>
      <p:pic>
        <p:nvPicPr>
          <p:cNvPr id="4" name="內容版面配置區 3" descr="屏東鄉土藝術館.jpg"/>
          <p:cNvPicPr>
            <a:picLocks noGrp="1" noChangeAspect="1"/>
          </p:cNvPicPr>
          <p:nvPr>
            <p:ph idx="1"/>
          </p:nvPr>
        </p:nvPicPr>
        <p:blipFill>
          <a:blip r:embed="rId2" cstate="print"/>
          <a:stretch>
            <a:fillRect/>
          </a:stretch>
        </p:blipFill>
        <p:spPr>
          <a:xfrm>
            <a:off x="0" y="0"/>
            <a:ext cx="5370481" cy="2708920"/>
          </a:xfrm>
        </p:spPr>
      </p:pic>
      <p:pic>
        <p:nvPicPr>
          <p:cNvPr id="5" name="圖片 4" descr="屏東鄉土藝術館  httpi-pingtung.comPortalContent.aspxlang=0&amp;p=003020001&amp;u=PhotoDetail&amp;area=1&amp;id=4&amp;pid=19.JPG"/>
          <p:cNvPicPr>
            <a:picLocks noChangeAspect="1"/>
          </p:cNvPicPr>
          <p:nvPr/>
        </p:nvPicPr>
        <p:blipFill>
          <a:blip r:embed="rId3" cstate="print"/>
          <a:stretch>
            <a:fillRect/>
          </a:stretch>
        </p:blipFill>
        <p:spPr>
          <a:xfrm>
            <a:off x="0" y="3933056"/>
            <a:ext cx="3899925" cy="2924944"/>
          </a:xfrm>
          <a:prstGeom prst="rect">
            <a:avLst/>
          </a:prstGeom>
        </p:spPr>
      </p:pic>
      <p:pic>
        <p:nvPicPr>
          <p:cNvPr id="6" name="圖片 5" descr="photo3557490816432.JPG"/>
          <p:cNvPicPr>
            <a:picLocks noChangeAspect="1"/>
          </p:cNvPicPr>
          <p:nvPr/>
        </p:nvPicPr>
        <p:blipFill>
          <a:blip r:embed="rId4" cstate="print"/>
          <a:stretch>
            <a:fillRect/>
          </a:stretch>
        </p:blipFill>
        <p:spPr>
          <a:xfrm>
            <a:off x="5532107" y="4149080"/>
            <a:ext cx="3611893" cy="2708920"/>
          </a:xfrm>
          <a:prstGeom prst="rect">
            <a:avLst/>
          </a:prstGeom>
        </p:spPr>
      </p:pic>
      <p:pic>
        <p:nvPicPr>
          <p:cNvPr id="7" name="圖片 6" descr="small_image3557490770139.JPG"/>
          <p:cNvPicPr>
            <a:picLocks noChangeAspect="1"/>
          </p:cNvPicPr>
          <p:nvPr/>
        </p:nvPicPr>
        <p:blipFill>
          <a:blip r:embed="rId5" cstate="print"/>
          <a:stretch>
            <a:fillRect/>
          </a:stretch>
        </p:blipFill>
        <p:spPr>
          <a:xfrm>
            <a:off x="6286500" y="0"/>
            <a:ext cx="2857500" cy="2143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0"/>
            <a:ext cx="4546848" cy="1329336"/>
          </a:xfrm>
        </p:spPr>
        <p:txBody>
          <a:bodyPr>
            <a:normAutofit fontScale="90000"/>
          </a:bodyPr>
          <a:lstStyle/>
          <a:p>
            <a:r>
              <a:rPr lang="zh-TW" altLang="zh-TW" dirty="0" smtClean="0"/>
              <a:t>黑鮪魚文化觀光季</a:t>
            </a:r>
            <a:r>
              <a:rPr lang="en-US" altLang="zh-TW" dirty="0" smtClean="0"/>
              <a:t/>
            </a:r>
            <a:br>
              <a:rPr lang="en-US" altLang="zh-TW" dirty="0" smtClean="0"/>
            </a:br>
            <a:r>
              <a:rPr lang="en-US" altLang="zh-TW" dirty="0" smtClean="0"/>
              <a:t>(</a:t>
            </a:r>
            <a:r>
              <a:rPr lang="zh-TW" altLang="zh-TW" dirty="0" smtClean="0"/>
              <a:t>東港三寶黑鮪魚</a:t>
            </a:r>
            <a:r>
              <a:rPr lang="en-US" altLang="zh-TW" dirty="0" smtClean="0"/>
              <a:t>)</a:t>
            </a:r>
            <a:endParaRPr lang="zh-TW" altLang="en-US" dirty="0"/>
          </a:p>
        </p:txBody>
      </p:sp>
      <p:pic>
        <p:nvPicPr>
          <p:cNvPr id="6" name="圖片 5" descr="images.jpg"/>
          <p:cNvPicPr>
            <a:picLocks noChangeAspect="1"/>
          </p:cNvPicPr>
          <p:nvPr/>
        </p:nvPicPr>
        <p:blipFill>
          <a:blip r:embed="rId2" cstate="print"/>
          <a:stretch>
            <a:fillRect/>
          </a:stretch>
        </p:blipFill>
        <p:spPr>
          <a:xfrm>
            <a:off x="4788024" y="0"/>
            <a:ext cx="4355976" cy="3240360"/>
          </a:xfrm>
          <a:prstGeom prst="rect">
            <a:avLst/>
          </a:prstGeom>
        </p:spPr>
      </p:pic>
      <p:pic>
        <p:nvPicPr>
          <p:cNvPr id="5" name="圖片 4" descr="GP02IO4-1.jpg"/>
          <p:cNvPicPr>
            <a:picLocks noChangeAspect="1"/>
          </p:cNvPicPr>
          <p:nvPr/>
        </p:nvPicPr>
        <p:blipFill>
          <a:blip r:embed="rId3" cstate="print"/>
          <a:stretch>
            <a:fillRect/>
          </a:stretch>
        </p:blipFill>
        <p:spPr>
          <a:xfrm>
            <a:off x="0" y="2537520"/>
            <a:ext cx="6480720" cy="432048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5448"/>
            <a:ext cx="8229600" cy="1329336"/>
          </a:xfrm>
        </p:spPr>
        <p:txBody>
          <a:bodyPr/>
          <a:lstStyle/>
          <a:p>
            <a:r>
              <a:rPr lang="zh-TW" altLang="en-US" dirty="0" smtClean="0"/>
              <a:t>墾丁</a:t>
            </a:r>
            <a:endParaRPr lang="zh-TW" altLang="en-US" dirty="0"/>
          </a:p>
        </p:txBody>
      </p:sp>
      <p:pic>
        <p:nvPicPr>
          <p:cNvPr id="7" name="圖片 6" descr="1297_14342_1311241241.jpg"/>
          <p:cNvPicPr>
            <a:picLocks noChangeAspect="1"/>
          </p:cNvPicPr>
          <p:nvPr/>
        </p:nvPicPr>
        <p:blipFill>
          <a:blip r:embed="rId2" cstate="print"/>
          <a:stretch>
            <a:fillRect/>
          </a:stretch>
        </p:blipFill>
        <p:spPr>
          <a:xfrm>
            <a:off x="0" y="4581128"/>
            <a:ext cx="3413641" cy="2276872"/>
          </a:xfrm>
          <a:prstGeom prst="rect">
            <a:avLst/>
          </a:prstGeom>
        </p:spPr>
      </p:pic>
      <p:pic>
        <p:nvPicPr>
          <p:cNvPr id="9" name="圖片 8" descr="images (2).jpg"/>
          <p:cNvPicPr>
            <a:picLocks noChangeAspect="1"/>
          </p:cNvPicPr>
          <p:nvPr/>
        </p:nvPicPr>
        <p:blipFill>
          <a:blip r:embed="rId3" cstate="print"/>
          <a:stretch>
            <a:fillRect/>
          </a:stretch>
        </p:blipFill>
        <p:spPr>
          <a:xfrm>
            <a:off x="5217294" y="0"/>
            <a:ext cx="3926706" cy="2636912"/>
          </a:xfrm>
          <a:prstGeom prst="rect">
            <a:avLst/>
          </a:prstGeom>
        </p:spPr>
      </p:pic>
      <p:pic>
        <p:nvPicPr>
          <p:cNvPr id="10" name="圖片 9" descr="images (3).jpg"/>
          <p:cNvPicPr>
            <a:picLocks noChangeAspect="1"/>
          </p:cNvPicPr>
          <p:nvPr/>
        </p:nvPicPr>
        <p:blipFill>
          <a:blip r:embed="rId4" cstate="print"/>
          <a:stretch>
            <a:fillRect/>
          </a:stretch>
        </p:blipFill>
        <p:spPr>
          <a:xfrm>
            <a:off x="1835696" y="1"/>
            <a:ext cx="2619375" cy="1340768"/>
          </a:xfrm>
          <a:prstGeom prst="rect">
            <a:avLst/>
          </a:prstGeom>
        </p:spPr>
      </p:pic>
      <p:pic>
        <p:nvPicPr>
          <p:cNvPr id="11" name="圖片 10" descr="images (4).jpg"/>
          <p:cNvPicPr>
            <a:picLocks noChangeAspect="1"/>
          </p:cNvPicPr>
          <p:nvPr/>
        </p:nvPicPr>
        <p:blipFill>
          <a:blip r:embed="rId5" cstate="print"/>
          <a:stretch>
            <a:fillRect/>
          </a:stretch>
        </p:blipFill>
        <p:spPr>
          <a:xfrm>
            <a:off x="5364089" y="4342640"/>
            <a:ext cx="3779912" cy="2515360"/>
          </a:xfrm>
          <a:prstGeom prst="rect">
            <a:avLst/>
          </a:prstGeom>
        </p:spPr>
      </p:pic>
      <p:pic>
        <p:nvPicPr>
          <p:cNvPr id="12" name="圖片 11" descr="下載.jpg"/>
          <p:cNvPicPr>
            <a:picLocks noChangeAspect="1"/>
          </p:cNvPicPr>
          <p:nvPr/>
        </p:nvPicPr>
        <p:blipFill>
          <a:blip r:embed="rId6" cstate="print"/>
          <a:stretch>
            <a:fillRect/>
          </a:stretch>
        </p:blipFill>
        <p:spPr>
          <a:xfrm>
            <a:off x="0" y="1484784"/>
            <a:ext cx="3165134" cy="2016224"/>
          </a:xfrm>
          <a:prstGeom prst="rect">
            <a:avLst/>
          </a:prstGeom>
        </p:spPr>
      </p:pic>
      <p:pic>
        <p:nvPicPr>
          <p:cNvPr id="6" name="圖片 5" descr="2F33AA6B-47F7-4713-83CD-96518AAA47A5_d.jpg"/>
          <p:cNvPicPr>
            <a:picLocks noChangeAspect="1"/>
          </p:cNvPicPr>
          <p:nvPr/>
        </p:nvPicPr>
        <p:blipFill>
          <a:blip r:embed="rId7" cstate="print"/>
          <a:stretch>
            <a:fillRect/>
          </a:stretch>
        </p:blipFill>
        <p:spPr>
          <a:xfrm>
            <a:off x="2771800" y="2564904"/>
            <a:ext cx="3168352" cy="237626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7772400" cy="914400"/>
          </a:xfrm>
        </p:spPr>
        <p:txBody>
          <a:bodyPr>
            <a:normAutofit fontScale="90000"/>
            <a:scene3d>
              <a:camera prst="obliqueTopRigh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4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altLang="zh-TW" sz="4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zh-TW" altLang="en-US" sz="4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zh-TW" altLang="en-US" sz="4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zh-TW" alt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矩形 5"/>
          <p:cNvSpPr/>
          <p:nvPr/>
        </p:nvSpPr>
        <p:spPr>
          <a:xfrm>
            <a:off x="5148064" y="548680"/>
            <a:ext cx="3647152" cy="923330"/>
          </a:xfrm>
          <a:prstGeom prst="rect">
            <a:avLst/>
          </a:prstGeom>
          <a:noFill/>
        </p:spPr>
        <p:txBody>
          <a:bodyPr wrap="none" lIns="91440" tIns="45720" rIns="91440" bIns="45720">
            <a:spAutoFit/>
            <a:scene3d>
              <a:camera prst="orthographicFront"/>
              <a:lightRig rig="threePt" dir="t"/>
            </a:scene3d>
            <a:sp3d extrusionH="57150">
              <a:bevelT w="38100" h="38100" prst="convex"/>
            </a:sp3d>
          </a:bodyPr>
          <a:lstStyle/>
          <a:p>
            <a:pPr algn="ctr"/>
            <a:r>
              <a:rPr lang="zh-TW" altLang="en-US" sz="5400" b="1" cap="none" spc="0" dirty="0" smtClean="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rPr>
              <a:t>角七號景點</a:t>
            </a:r>
            <a:endParaRPr lang="zh-TW" altLang="en-US" sz="5400" b="1" cap="none" spc="0" dirty="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endParaRPr>
          </a:p>
        </p:txBody>
      </p:sp>
      <p:pic>
        <p:nvPicPr>
          <p:cNvPr id="5" name="圖片 4" descr="擁抱海灘.jpg"/>
          <p:cNvPicPr>
            <a:picLocks noChangeAspect="1"/>
          </p:cNvPicPr>
          <p:nvPr/>
        </p:nvPicPr>
        <p:blipFill>
          <a:blip r:embed="rId2" cstate="print"/>
          <a:stretch>
            <a:fillRect/>
          </a:stretch>
        </p:blipFill>
        <p:spPr>
          <a:xfrm>
            <a:off x="0" y="0"/>
            <a:ext cx="4824536" cy="3424560"/>
          </a:xfrm>
          <a:prstGeom prst="rect">
            <a:avLst/>
          </a:prstGeom>
        </p:spPr>
      </p:pic>
      <p:pic>
        <p:nvPicPr>
          <p:cNvPr id="4" name="內容版面配置區 3" descr="阿嘉的家.jpg"/>
          <p:cNvPicPr>
            <a:picLocks noGrp="1" noChangeAspect="1"/>
          </p:cNvPicPr>
          <p:nvPr>
            <p:ph idx="1"/>
          </p:nvPr>
        </p:nvPicPr>
        <p:blipFill>
          <a:blip r:embed="rId3" cstate="print"/>
          <a:stretch>
            <a:fillRect/>
          </a:stretch>
        </p:blipFill>
        <p:spPr>
          <a:xfrm>
            <a:off x="3248921" y="3068960"/>
            <a:ext cx="5895079" cy="378904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cape7-2.gif"/>
          <p:cNvPicPr>
            <a:picLocks noGrp="1" noChangeAspect="1"/>
          </p:cNvPicPr>
          <p:nvPr>
            <p:ph idx="1"/>
          </p:nvPr>
        </p:nvPicPr>
        <p:blipFill>
          <a:blip r:embed="rId2" cstate="print"/>
          <a:stretch>
            <a:fillRect/>
          </a:stretch>
        </p:blipFill>
        <p:spPr>
          <a:xfrm>
            <a:off x="0" y="0"/>
            <a:ext cx="3131840" cy="2276872"/>
          </a:xfrm>
        </p:spPr>
      </p:pic>
      <p:pic>
        <p:nvPicPr>
          <p:cNvPr id="5" name="圖片 4" descr="友子奶奶家.jpg"/>
          <p:cNvPicPr>
            <a:picLocks noChangeAspect="1"/>
          </p:cNvPicPr>
          <p:nvPr/>
        </p:nvPicPr>
        <p:blipFill>
          <a:blip r:embed="rId3" cstate="print"/>
          <a:stretch>
            <a:fillRect/>
          </a:stretch>
        </p:blipFill>
        <p:spPr>
          <a:xfrm>
            <a:off x="6228184" y="0"/>
            <a:ext cx="2915816" cy="2276872"/>
          </a:xfrm>
          <a:prstGeom prst="rect">
            <a:avLst/>
          </a:prstGeom>
        </p:spPr>
      </p:pic>
      <p:pic>
        <p:nvPicPr>
          <p:cNvPr id="9" name="圖片 8" descr="老馬任職的警局.jpg"/>
          <p:cNvPicPr>
            <a:picLocks noChangeAspect="1"/>
          </p:cNvPicPr>
          <p:nvPr/>
        </p:nvPicPr>
        <p:blipFill>
          <a:blip r:embed="rId4" cstate="print"/>
          <a:stretch>
            <a:fillRect/>
          </a:stretch>
        </p:blipFill>
        <p:spPr>
          <a:xfrm>
            <a:off x="3131840" y="0"/>
            <a:ext cx="3091369" cy="2276872"/>
          </a:xfrm>
          <a:prstGeom prst="rect">
            <a:avLst/>
          </a:prstGeom>
        </p:spPr>
      </p:pic>
      <p:pic>
        <p:nvPicPr>
          <p:cNvPr id="12" name="圖片 11" descr="西門.jpg"/>
          <p:cNvPicPr>
            <a:picLocks noChangeAspect="1"/>
          </p:cNvPicPr>
          <p:nvPr/>
        </p:nvPicPr>
        <p:blipFill>
          <a:blip r:embed="rId5" cstate="print"/>
          <a:stretch>
            <a:fillRect/>
          </a:stretch>
        </p:blipFill>
        <p:spPr>
          <a:xfrm>
            <a:off x="0" y="2276872"/>
            <a:ext cx="3132348" cy="2088232"/>
          </a:xfrm>
          <a:prstGeom prst="rect">
            <a:avLst/>
          </a:prstGeom>
        </p:spPr>
      </p:pic>
      <p:pic>
        <p:nvPicPr>
          <p:cNvPr id="13" name="圖片 12" descr="茂柏的家.jpg"/>
          <p:cNvPicPr>
            <a:picLocks noChangeAspect="1"/>
          </p:cNvPicPr>
          <p:nvPr/>
        </p:nvPicPr>
        <p:blipFill>
          <a:blip r:embed="rId6" cstate="print"/>
          <a:stretch>
            <a:fillRect/>
          </a:stretch>
        </p:blipFill>
        <p:spPr>
          <a:xfrm>
            <a:off x="3131840" y="2276872"/>
            <a:ext cx="3132348" cy="2088232"/>
          </a:xfrm>
          <a:prstGeom prst="rect">
            <a:avLst/>
          </a:prstGeom>
        </p:spPr>
      </p:pic>
      <p:pic>
        <p:nvPicPr>
          <p:cNvPr id="14" name="圖片 13" descr="夏都.jpg"/>
          <p:cNvPicPr>
            <a:picLocks noChangeAspect="1"/>
          </p:cNvPicPr>
          <p:nvPr/>
        </p:nvPicPr>
        <p:blipFill>
          <a:blip r:embed="rId7" cstate="print"/>
          <a:stretch>
            <a:fillRect/>
          </a:stretch>
        </p:blipFill>
        <p:spPr>
          <a:xfrm>
            <a:off x="6228184" y="2276872"/>
            <a:ext cx="2915816" cy="2088232"/>
          </a:xfrm>
          <a:prstGeom prst="rect">
            <a:avLst/>
          </a:prstGeom>
        </p:spPr>
      </p:pic>
      <p:pic>
        <p:nvPicPr>
          <p:cNvPr id="15" name="圖片 14" descr="馬拉桑推銷酒(墾丁).jpg"/>
          <p:cNvPicPr>
            <a:picLocks noChangeAspect="1"/>
          </p:cNvPicPr>
          <p:nvPr/>
        </p:nvPicPr>
        <p:blipFill>
          <a:blip r:embed="rId8" cstate="print"/>
          <a:stretch>
            <a:fillRect/>
          </a:stretch>
        </p:blipFill>
        <p:spPr>
          <a:xfrm>
            <a:off x="1" y="4365104"/>
            <a:ext cx="3131840" cy="2492896"/>
          </a:xfrm>
          <a:prstGeom prst="rect">
            <a:avLst/>
          </a:prstGeom>
        </p:spPr>
      </p:pic>
      <p:pic>
        <p:nvPicPr>
          <p:cNvPr id="10" name="圖片 9" descr="wlt.jpg"/>
          <p:cNvPicPr>
            <a:picLocks noChangeAspect="1"/>
          </p:cNvPicPr>
          <p:nvPr/>
        </p:nvPicPr>
        <p:blipFill>
          <a:blip r:embed="rId9" cstate="print"/>
          <a:stretch>
            <a:fillRect/>
          </a:stretch>
        </p:blipFill>
        <p:spPr>
          <a:xfrm>
            <a:off x="3131840" y="4365104"/>
            <a:ext cx="3024336" cy="2492896"/>
          </a:xfrm>
          <a:prstGeom prst="rect">
            <a:avLst/>
          </a:prstGeom>
        </p:spPr>
      </p:pic>
      <p:pic>
        <p:nvPicPr>
          <p:cNvPr id="11" name="圖片 10" descr="bs.jpg"/>
          <p:cNvPicPr>
            <a:picLocks noChangeAspect="1"/>
          </p:cNvPicPr>
          <p:nvPr/>
        </p:nvPicPr>
        <p:blipFill>
          <a:blip r:embed="rId10" cstate="print"/>
          <a:stretch>
            <a:fillRect/>
          </a:stretch>
        </p:blipFill>
        <p:spPr>
          <a:xfrm>
            <a:off x="6156176" y="4365104"/>
            <a:ext cx="2987824" cy="249289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5448"/>
            <a:ext cx="8229600" cy="1329336"/>
          </a:xfrm>
        </p:spPr>
        <p:txBody>
          <a:bodyPr/>
          <a:lstStyle/>
          <a:p>
            <a:r>
              <a:rPr lang="zh-TW" altLang="en-US" dirty="0" smtClean="0"/>
              <a:t>屏東海洋博物館</a:t>
            </a:r>
            <a:endParaRPr lang="zh-TW" altLang="en-US" dirty="0"/>
          </a:p>
        </p:txBody>
      </p:sp>
      <p:pic>
        <p:nvPicPr>
          <p:cNvPr id="9" name="圖片 8" descr="下載 (1).jpg"/>
          <p:cNvPicPr>
            <a:picLocks noChangeAspect="1"/>
          </p:cNvPicPr>
          <p:nvPr/>
        </p:nvPicPr>
        <p:blipFill>
          <a:blip r:embed="rId2" cstate="print"/>
          <a:stretch>
            <a:fillRect/>
          </a:stretch>
        </p:blipFill>
        <p:spPr>
          <a:xfrm>
            <a:off x="0" y="1844824"/>
            <a:ext cx="5652120" cy="5013176"/>
          </a:xfrm>
          <a:prstGeom prst="rect">
            <a:avLst/>
          </a:prstGeom>
        </p:spPr>
      </p:pic>
      <p:pic>
        <p:nvPicPr>
          <p:cNvPr id="11" name="圖片 10" descr="is.jpg"/>
          <p:cNvPicPr>
            <a:picLocks noChangeAspect="1"/>
          </p:cNvPicPr>
          <p:nvPr/>
        </p:nvPicPr>
        <p:blipFill>
          <a:blip r:embed="rId3" cstate="print"/>
          <a:stretch>
            <a:fillRect/>
          </a:stretch>
        </p:blipFill>
        <p:spPr>
          <a:xfrm>
            <a:off x="5652120" y="2852936"/>
            <a:ext cx="3491880" cy="4005064"/>
          </a:xfrm>
          <a:prstGeom prst="rect">
            <a:avLst/>
          </a:prstGeom>
        </p:spPr>
      </p:pic>
      <p:pic>
        <p:nvPicPr>
          <p:cNvPr id="7" name="圖片 6" descr="images (6).jpg"/>
          <p:cNvPicPr>
            <a:picLocks noChangeAspect="1"/>
          </p:cNvPicPr>
          <p:nvPr/>
        </p:nvPicPr>
        <p:blipFill>
          <a:blip r:embed="rId4" cstate="print"/>
          <a:stretch>
            <a:fillRect/>
          </a:stretch>
        </p:blipFill>
        <p:spPr>
          <a:xfrm>
            <a:off x="5076056" y="0"/>
            <a:ext cx="4287199" cy="285293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5448"/>
            <a:ext cx="8229600" cy="825280"/>
          </a:xfrm>
        </p:spPr>
        <p:txBody>
          <a:bodyPr/>
          <a:lstStyle/>
          <a:p>
            <a:r>
              <a:rPr lang="zh-TW" altLang="en-US" dirty="0" smtClean="0"/>
              <a:t>引注</a:t>
            </a:r>
            <a:endParaRPr lang="zh-TW" altLang="en-US" dirty="0"/>
          </a:p>
        </p:txBody>
      </p:sp>
      <p:sp>
        <p:nvSpPr>
          <p:cNvPr id="3" name="內容版面配置區 2"/>
          <p:cNvSpPr>
            <a:spLocks noGrp="1"/>
          </p:cNvSpPr>
          <p:nvPr>
            <p:ph idx="1"/>
          </p:nvPr>
        </p:nvSpPr>
        <p:spPr/>
        <p:txBody>
          <a:bodyPr>
            <a:normAutofit fontScale="62500" lnSpcReduction="20000"/>
          </a:bodyPr>
          <a:lstStyle/>
          <a:p>
            <a:r>
              <a:rPr lang="zh-TW" altLang="en-US" dirty="0" smtClean="0">
                <a:hlinkClick r:id="rId2"/>
              </a:rPr>
              <a:t>屏東縣政府全球資訊網</a:t>
            </a:r>
            <a:endParaRPr lang="en-US" altLang="zh-TW" dirty="0" smtClean="0">
              <a:hlinkClick r:id="rId2"/>
            </a:endParaRPr>
          </a:p>
          <a:p>
            <a:r>
              <a:rPr lang="en-US" altLang="zh-TW" u="sng" dirty="0" smtClean="0">
                <a:hlinkClick r:id="rId2"/>
              </a:rPr>
              <a:t>http://www.pthg.gov.tw/tw/index.aspx</a:t>
            </a:r>
            <a:endParaRPr lang="zh-TW" altLang="zh-TW" dirty="0" smtClean="0"/>
          </a:p>
          <a:p>
            <a:r>
              <a:rPr lang="zh-TW" altLang="zh-TW" dirty="0" smtClean="0"/>
              <a:t>台灣大百科全書</a:t>
            </a:r>
          </a:p>
          <a:p>
            <a:r>
              <a:rPr lang="en-US" altLang="zh-TW" u="sng" dirty="0" smtClean="0">
                <a:hlinkClick r:id="rId3"/>
              </a:rPr>
              <a:t>http://taiwanpedia.culture.tw/</a:t>
            </a:r>
            <a:r>
              <a:rPr lang="en-US" altLang="zh-TW" dirty="0" smtClean="0"/>
              <a:t>.</a:t>
            </a:r>
            <a:endParaRPr lang="zh-TW" altLang="zh-TW" dirty="0" smtClean="0"/>
          </a:p>
          <a:p>
            <a:r>
              <a:rPr lang="zh-TW" altLang="zh-TW" dirty="0" smtClean="0"/>
              <a:t>食尚玩家</a:t>
            </a:r>
          </a:p>
          <a:p>
            <a:r>
              <a:rPr lang="en-US" altLang="zh-TW" u="sng" dirty="0" smtClean="0">
                <a:hlinkClick r:id="rId4"/>
              </a:rPr>
              <a:t>http://www.319papago.idv.tw/SuperTaste/900-E.html</a:t>
            </a:r>
            <a:endParaRPr lang="zh-TW" altLang="zh-TW" dirty="0" smtClean="0"/>
          </a:p>
          <a:p>
            <a:r>
              <a:rPr lang="zh-TW" altLang="zh-TW" dirty="0" smtClean="0"/>
              <a:t>屏東愛屏東</a:t>
            </a:r>
          </a:p>
          <a:p>
            <a:r>
              <a:rPr lang="en-US" altLang="zh-TW" u="sng" dirty="0" smtClean="0">
                <a:hlinkClick r:id="rId5"/>
              </a:rPr>
              <a:t>http://i-pingtung.com/Portal/Content.aspx?lang=0&amp;p=003020001&amp;u=Intro&amp;area=1&amp;id=6</a:t>
            </a:r>
            <a:endParaRPr lang="zh-TW" altLang="zh-TW" dirty="0" smtClean="0"/>
          </a:p>
          <a:p>
            <a:r>
              <a:rPr lang="en-US" altLang="zh-TW" dirty="0" smtClean="0"/>
              <a:t> </a:t>
            </a:r>
            <a:r>
              <a:rPr lang="zh-TW" altLang="en-US" dirty="0" smtClean="0"/>
              <a:t>維基百科</a:t>
            </a:r>
            <a:endParaRPr lang="en-US" altLang="zh-TW" dirty="0" smtClean="0"/>
          </a:p>
          <a:p>
            <a:r>
              <a:rPr lang="en-US" altLang="zh-TW" dirty="0" smtClean="0">
                <a:hlinkClick r:id="rId6"/>
              </a:rPr>
              <a:t>http://zh.wikipedia.org/wiki/Wikipedia:%E9%A6%96%E9%A1%B5</a:t>
            </a:r>
            <a:endParaRPr lang="en-US" altLang="zh-TW" dirty="0" smtClean="0"/>
          </a:p>
          <a:p>
            <a:r>
              <a:rPr lang="zh-TW" altLang="en-US" dirty="0" smtClean="0"/>
              <a:t>旅遊資訊王</a:t>
            </a:r>
            <a:endParaRPr lang="en-US" altLang="zh-TW" dirty="0" smtClean="0"/>
          </a:p>
          <a:p>
            <a:r>
              <a:rPr lang="en-US" altLang="zh-TW" dirty="0" smtClean="0">
                <a:hlinkClick r:id="rId7"/>
              </a:rPr>
              <a:t>http://travel.network.com.tw/tourguide/twnmap/pingtung.asp</a:t>
            </a:r>
            <a:endParaRPr lang="en-US" altLang="zh-TW" dirty="0" smtClean="0"/>
          </a:p>
          <a:p>
            <a:r>
              <a:rPr lang="zh-TW" altLang="en-US" dirty="0" smtClean="0"/>
              <a:t>交通部觀光局</a:t>
            </a:r>
            <a:endParaRPr lang="en-US" altLang="zh-TW" dirty="0" smtClean="0"/>
          </a:p>
          <a:p>
            <a:r>
              <a:rPr lang="en-US" altLang="zh-TW" dirty="0" smtClean="0">
                <a:hlinkClick r:id="rId8"/>
              </a:rPr>
              <a:t>http://taiwan.net.tw/m1.aspx?sNo=0001122</a:t>
            </a:r>
            <a:endParaRPr lang="en-US" altLang="zh-TW" dirty="0" smtClean="0"/>
          </a:p>
          <a:p>
            <a:r>
              <a:rPr lang="zh-TW" altLang="en-US" dirty="0" smtClean="0"/>
              <a:t>大屏東旅遊網</a:t>
            </a:r>
            <a:endParaRPr lang="en-US" altLang="zh-TW" dirty="0" smtClean="0"/>
          </a:p>
          <a:p>
            <a:r>
              <a:rPr lang="en-US" altLang="zh-TW" smtClean="0">
                <a:hlinkClick r:id="rId8"/>
              </a:rPr>
              <a:t>http://taiwan.net.tw/m1.aspx?sNo=0001122</a:t>
            </a:r>
            <a:endParaRPr lang="en-US" altLang="zh-TW" dirty="0" smtClean="0"/>
          </a:p>
          <a:p>
            <a:endParaRPr lang="en-US" altLang="zh-TW" dirty="0" smtClean="0"/>
          </a:p>
          <a:p>
            <a:endParaRPr lang="zh-TW"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0"/>
            <a:ext cx="7772400" cy="914400"/>
          </a:xfrm>
        </p:spPr>
        <p:txBody>
          <a:bodyPr/>
          <a:lstStyle/>
          <a:p>
            <a:endParaRPr lang="zh-TW" altLang="en-US" dirty="0"/>
          </a:p>
        </p:txBody>
      </p:sp>
      <p:sp>
        <p:nvSpPr>
          <p:cNvPr id="3" name="內容版面配置區 2"/>
          <p:cNvSpPr>
            <a:spLocks noGrp="1"/>
          </p:cNvSpPr>
          <p:nvPr>
            <p:ph idx="1"/>
          </p:nvPr>
        </p:nvSpPr>
        <p:spPr>
          <a:xfrm>
            <a:off x="0" y="908720"/>
            <a:ext cx="9144000" cy="5949280"/>
          </a:xfrm>
          <a:solidFill>
            <a:schemeClr val="tx2">
              <a:lumMod val="10000"/>
            </a:schemeClr>
          </a:solidFill>
          <a:ln>
            <a:solidFill>
              <a:srgbClr val="FFFF00"/>
            </a:solidFill>
          </a:ln>
        </p:spPr>
        <p:txBody>
          <a:bodyPr>
            <a:normAutofit lnSpcReduction="10000"/>
          </a:bodyPr>
          <a:lstStyle/>
          <a:p>
            <a:r>
              <a:rPr lang="zh-TW" altLang="zh-TW" sz="3600" b="1" dirty="0" smtClean="0">
                <a:ln w="18000">
                  <a:solidFill>
                    <a:schemeClr val="accent2">
                      <a:satMod val="140000"/>
                    </a:schemeClr>
                  </a:solidFill>
                  <a:prstDash val="solid"/>
                  <a:miter lim="800000"/>
                </a:ln>
                <a:solidFill>
                  <a:schemeClr val="accent4">
                    <a:lumMod val="40000"/>
                    <a:lumOff val="60000"/>
                  </a:schemeClr>
                </a:solidFill>
                <a:effectLst>
                  <a:outerShdw blurRad="25500" dist="23000" dir="7020000" algn="tl">
                    <a:srgbClr val="000000">
                      <a:alpha val="50000"/>
                    </a:srgbClr>
                  </a:outerShdw>
                </a:effectLst>
              </a:rPr>
              <a:t>「</a:t>
            </a:r>
            <a:r>
              <a:rPr lang="zh-TW" altLang="zh-TW" sz="3600" b="1" dirty="0" smtClean="0">
                <a:ln w="18000">
                  <a:solidFill>
                    <a:schemeClr val="accent2">
                      <a:satMod val="140000"/>
                    </a:schemeClr>
                  </a:solidFill>
                  <a:prstDash val="solid"/>
                  <a:miter lim="800000"/>
                </a:ln>
                <a:solidFill>
                  <a:schemeClr val="accent4">
                    <a:lumMod val="60000"/>
                    <a:lumOff val="40000"/>
                  </a:schemeClr>
                </a:solidFill>
                <a:effectLst>
                  <a:outerShdw blurRad="25500" dist="23000" dir="7020000" algn="tl">
                    <a:srgbClr val="000000">
                      <a:alpha val="50000"/>
                    </a:srgbClr>
                  </a:outerShdw>
                </a:effectLst>
              </a:rPr>
              <a:t>西北雨，一直落，鯽仔魚，要娶某」</a:t>
            </a:r>
            <a:r>
              <a:rPr lang="zh-TW" altLang="zh-TW" sz="3600" dirty="0" smtClean="0">
                <a:solidFill>
                  <a:schemeClr val="accent4">
                    <a:lumMod val="60000"/>
                    <a:lumOff val="40000"/>
                  </a:schemeClr>
                </a:solidFill>
              </a:rPr>
              <a:t>這首耳熟能詳的台灣童謠很許多人都能琅琅上口，而歌詞中所提到的</a:t>
            </a:r>
            <a:r>
              <a:rPr lang="zh-TW" altLang="zh-TW" sz="3600" b="1" dirty="0" smtClean="0">
                <a:ln w="18000">
                  <a:solidFill>
                    <a:schemeClr val="accent2">
                      <a:satMod val="140000"/>
                    </a:schemeClr>
                  </a:solidFill>
                  <a:prstDash val="solid"/>
                  <a:miter lim="800000"/>
                </a:ln>
                <a:solidFill>
                  <a:schemeClr val="accent4">
                    <a:lumMod val="60000"/>
                    <a:lumOff val="40000"/>
                  </a:schemeClr>
                </a:solidFill>
                <a:effectLst>
                  <a:outerShdw blurRad="25500" dist="23000" dir="7020000" algn="tl">
                    <a:srgbClr val="000000">
                      <a:alpha val="50000"/>
                    </a:srgbClr>
                  </a:outerShdw>
                </a:effectLst>
              </a:rPr>
              <a:t>『西北雨』</a:t>
            </a:r>
            <a:r>
              <a:rPr lang="zh-TW" altLang="zh-TW" sz="3600" dirty="0" smtClean="0">
                <a:solidFill>
                  <a:schemeClr val="accent4">
                    <a:lumMod val="60000"/>
                    <a:lumOff val="40000"/>
                  </a:schemeClr>
                </a:solidFill>
              </a:rPr>
              <a:t>就源自屏東平原。屏東全境皆在北回歸線以南，屏東有</a:t>
            </a:r>
            <a:r>
              <a:rPr lang="en-US" altLang="zh-TW" sz="3600" b="1" dirty="0" smtClean="0">
                <a:ln w="18000">
                  <a:solidFill>
                    <a:schemeClr val="accent2">
                      <a:satMod val="140000"/>
                    </a:schemeClr>
                  </a:solidFill>
                  <a:prstDash val="solid"/>
                  <a:miter lim="800000"/>
                </a:ln>
                <a:solidFill>
                  <a:schemeClr val="accent4">
                    <a:lumMod val="60000"/>
                    <a:lumOff val="40000"/>
                  </a:schemeClr>
                </a:solidFill>
                <a:effectLst>
                  <a:outerShdw blurRad="25500" dist="23000" dir="7020000" algn="tl">
                    <a:srgbClr val="000000">
                      <a:alpha val="50000"/>
                    </a:srgbClr>
                  </a:outerShdw>
                </a:effectLst>
              </a:rPr>
              <a:t>9</a:t>
            </a:r>
            <a:r>
              <a:rPr lang="zh-TW" altLang="zh-TW" sz="3600" b="1" dirty="0" smtClean="0">
                <a:ln w="18000">
                  <a:solidFill>
                    <a:schemeClr val="accent2">
                      <a:satMod val="140000"/>
                    </a:schemeClr>
                  </a:solidFill>
                  <a:prstDash val="solid"/>
                  <a:miter lim="800000"/>
                </a:ln>
                <a:solidFill>
                  <a:schemeClr val="accent4">
                    <a:lumMod val="60000"/>
                    <a:lumOff val="40000"/>
                  </a:schemeClr>
                </a:solidFill>
                <a:effectLst>
                  <a:outerShdw blurRad="25500" dist="23000" dir="7020000" algn="tl">
                    <a:srgbClr val="000000">
                      <a:alpha val="50000"/>
                    </a:srgbClr>
                  </a:outerShdw>
                </a:effectLst>
              </a:rPr>
              <a:t>個月</a:t>
            </a:r>
            <a:r>
              <a:rPr lang="zh-TW" altLang="zh-TW" sz="3600" dirty="0" smtClean="0">
                <a:solidFill>
                  <a:schemeClr val="accent4">
                    <a:lumMod val="60000"/>
                    <a:lumOff val="40000"/>
                  </a:schemeClr>
                </a:solidFill>
              </a:rPr>
              <a:t>都在夏天，所以有了</a:t>
            </a:r>
            <a:r>
              <a:rPr lang="zh-TW" altLang="zh-TW" sz="3600" b="1" dirty="0" smtClean="0">
                <a:ln w="18000">
                  <a:solidFill>
                    <a:schemeClr val="accent2">
                      <a:satMod val="140000"/>
                    </a:schemeClr>
                  </a:solidFill>
                  <a:prstDash val="solid"/>
                  <a:miter lim="800000"/>
                </a:ln>
                <a:solidFill>
                  <a:schemeClr val="accent4">
                    <a:lumMod val="60000"/>
                    <a:lumOff val="40000"/>
                  </a:schemeClr>
                </a:solidFill>
                <a:effectLst>
                  <a:outerShdw blurRad="25500" dist="23000" dir="7020000" algn="tl">
                    <a:srgbClr val="000000">
                      <a:alpha val="50000"/>
                    </a:srgbClr>
                  </a:outerShdw>
                </a:effectLst>
              </a:rPr>
              <a:t>「熱帶之都」</a:t>
            </a:r>
            <a:r>
              <a:rPr lang="zh-TW" altLang="zh-TW" sz="3600" dirty="0" smtClean="0">
                <a:solidFill>
                  <a:schemeClr val="accent4">
                    <a:lumMod val="60000"/>
                    <a:lumOff val="40000"/>
                  </a:schemeClr>
                </a:solidFill>
              </a:rPr>
              <a:t>之稱。因為太陽特別關照而成就了屏東地區一年三穫（兩季稻米、一季雜糧）的農業收成，也讓這塊豐腴的土地成為</a:t>
            </a:r>
            <a:r>
              <a:rPr lang="zh-TW" altLang="zh-TW" sz="3600" b="1" dirty="0" smtClean="0">
                <a:ln w="18000">
                  <a:solidFill>
                    <a:schemeClr val="accent2">
                      <a:satMod val="140000"/>
                    </a:schemeClr>
                  </a:solidFill>
                  <a:prstDash val="solid"/>
                  <a:miter lim="800000"/>
                </a:ln>
                <a:solidFill>
                  <a:schemeClr val="accent4">
                    <a:lumMod val="60000"/>
                    <a:lumOff val="40000"/>
                  </a:schemeClr>
                </a:solidFill>
                <a:effectLst>
                  <a:outerShdw blurRad="25500" dist="23000" dir="7020000" algn="tl">
                    <a:srgbClr val="000000">
                      <a:alpha val="50000"/>
                    </a:srgbClr>
                  </a:outerShdw>
                </a:effectLst>
              </a:rPr>
              <a:t>﹝水果的王國﹞</a:t>
            </a:r>
            <a:r>
              <a:rPr lang="zh-TW" altLang="zh-TW" sz="3600" dirty="0" smtClean="0">
                <a:solidFill>
                  <a:schemeClr val="accent4">
                    <a:lumMod val="60000"/>
                    <a:lumOff val="40000"/>
                  </a:schemeClr>
                </a:solidFill>
              </a:rPr>
              <a:t>，檸檬、蓮霧、椰子、芒果、香蕉、鳳梨等，一年四季都能嚐到各種水果的酸甜滋味</a:t>
            </a:r>
            <a:r>
              <a:rPr lang="zh-TW" altLang="zh-TW" dirty="0" smtClean="0">
                <a:solidFill>
                  <a:schemeClr val="accent4">
                    <a:lumMod val="60000"/>
                    <a:lumOff val="40000"/>
                  </a:schemeClr>
                </a:solidFill>
              </a:rPr>
              <a:t>。</a:t>
            </a:r>
            <a:endParaRPr lang="zh-TW" altLang="en-US" dirty="0">
              <a:solidFill>
                <a:schemeClr val="accent4">
                  <a:lumMod val="60000"/>
                  <a:lumOff val="40000"/>
                </a:schemeClr>
              </a:solidFill>
            </a:endParaRPr>
          </a:p>
        </p:txBody>
      </p:sp>
      <p:sp>
        <p:nvSpPr>
          <p:cNvPr id="4" name="矩形 3"/>
          <p:cNvSpPr/>
          <p:nvPr/>
        </p:nvSpPr>
        <p:spPr>
          <a:xfrm>
            <a:off x="0" y="0"/>
            <a:ext cx="9144000" cy="923330"/>
          </a:xfrm>
          <a:prstGeom prst="rect">
            <a:avLst/>
          </a:prstGeom>
          <a:solidFill>
            <a:schemeClr val="tx2">
              <a:lumMod val="10000"/>
            </a:schemeClr>
          </a:solidFill>
        </p:spPr>
        <p:txBody>
          <a:bodyPr wrap="square" lIns="91440" tIns="45720" rIns="91440" bIns="45720">
            <a:spAutoFit/>
          </a:bodyPr>
          <a:lstStyle/>
          <a:p>
            <a:pPr algn="ctr"/>
            <a:endParaRPr lang="zh-TW" altLang="en-US" sz="5400" b="1" cap="none" spc="0" dirty="0">
              <a:ln w="18000">
                <a:solidFill>
                  <a:schemeClr val="accent2">
                    <a:satMod val="140000"/>
                  </a:schemeClr>
                </a:solidFill>
                <a:prstDash val="solid"/>
                <a:miter lim="800000"/>
              </a:ln>
              <a:solidFill>
                <a:schemeClr val="accent4">
                  <a:lumMod val="75000"/>
                </a:schemeClr>
              </a:solidFill>
              <a:effectLst>
                <a:outerShdw blurRad="25500" dist="23000" dir="7020000" algn="tl">
                  <a:srgbClr val="000000">
                    <a:alpha val="50000"/>
                  </a:srgbClr>
                </a:outerShdw>
              </a:effectLst>
            </a:endParaRPr>
          </a:p>
        </p:txBody>
      </p:sp>
      <p:sp>
        <p:nvSpPr>
          <p:cNvPr id="6" name="矩形 5"/>
          <p:cNvSpPr/>
          <p:nvPr/>
        </p:nvSpPr>
        <p:spPr>
          <a:xfrm>
            <a:off x="2051720" y="0"/>
            <a:ext cx="4339650"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zh-TW" altLang="zh-TW"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壹、屏東氣候</a:t>
            </a:r>
            <a:endParaRPr lang="zh-TW" alt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255568" y="360040"/>
            <a:ext cx="3888432" cy="6497960"/>
          </a:xfrm>
          <a:solidFill>
            <a:schemeClr val="bg1"/>
          </a:solidFill>
        </p:spPr>
        <p:style>
          <a:lnRef idx="2">
            <a:schemeClr val="dk1"/>
          </a:lnRef>
          <a:fillRef idx="1">
            <a:schemeClr val="lt1"/>
          </a:fillRef>
          <a:effectRef idx="0">
            <a:schemeClr val="dk1"/>
          </a:effectRef>
          <a:fontRef idx="minor">
            <a:schemeClr val="dk1"/>
          </a:fontRef>
        </p:style>
        <p:txBody>
          <a:bodyPr/>
          <a:lstStyle/>
          <a:p>
            <a:r>
              <a:rPr lang="zh-TW" altLang="zh-TW" sz="3600" dirty="0" smtClean="0">
                <a:solidFill>
                  <a:schemeClr val="accent4">
                    <a:lumMod val="40000"/>
                    <a:lumOff val="60000"/>
                  </a:schemeClr>
                </a:solidFill>
              </a:rPr>
              <a:t>恆春半島因緊臨巴士海峽，所以常常有</a:t>
            </a:r>
            <a:r>
              <a:rPr lang="zh-TW" altLang="zh-TW" sz="3600" dirty="0" smtClean="0">
                <a:solidFill>
                  <a:srgbClr val="FF0000"/>
                </a:solidFill>
              </a:rPr>
              <a:t>颱風</a:t>
            </a:r>
            <a:r>
              <a:rPr lang="zh-TW" altLang="zh-TW" sz="3600" dirty="0" smtClean="0">
                <a:solidFill>
                  <a:schemeClr val="accent4">
                    <a:lumMod val="40000"/>
                    <a:lumOff val="60000"/>
                  </a:schemeClr>
                </a:solidFill>
              </a:rPr>
              <a:t>來作客，但有失必有得，颱風</a:t>
            </a:r>
            <a:r>
              <a:rPr lang="zh-TW" altLang="en-US" sz="3600" dirty="0" smtClean="0">
                <a:solidFill>
                  <a:schemeClr val="accent4">
                    <a:lumMod val="40000"/>
                    <a:lumOff val="60000"/>
                  </a:schemeClr>
                </a:solidFill>
              </a:rPr>
              <a:t>雖</a:t>
            </a:r>
            <a:r>
              <a:rPr lang="zh-TW" altLang="zh-TW" sz="3600" dirty="0" smtClean="0">
                <a:solidFill>
                  <a:schemeClr val="accent4">
                    <a:lumMod val="40000"/>
                    <a:lumOff val="60000"/>
                  </a:schemeClr>
                </a:solidFill>
              </a:rPr>
              <a:t>會帶來災害也將</a:t>
            </a:r>
            <a:r>
              <a:rPr lang="zh-TW" altLang="en-US" sz="3600" dirty="0" smtClean="0">
                <a:solidFill>
                  <a:schemeClr val="accent4">
                    <a:lumMod val="40000"/>
                    <a:lumOff val="60000"/>
                  </a:schemeClr>
                </a:solidFill>
              </a:rPr>
              <a:t>帶給</a:t>
            </a:r>
            <a:r>
              <a:rPr lang="zh-TW" altLang="zh-TW" sz="3600" dirty="0" smtClean="0">
                <a:solidFill>
                  <a:schemeClr val="accent4">
                    <a:lumMod val="40000"/>
                    <a:lumOff val="60000"/>
                  </a:schemeClr>
                </a:solidFill>
              </a:rPr>
              <a:t>屏東地區豐富的</a:t>
            </a:r>
            <a:r>
              <a:rPr lang="zh-TW" altLang="zh-TW" sz="3600" dirty="0" smtClean="0">
                <a:solidFill>
                  <a:srgbClr val="FF0000"/>
                </a:solidFill>
              </a:rPr>
              <a:t>水資源</a:t>
            </a:r>
            <a:r>
              <a:rPr lang="zh-TW" altLang="zh-TW" sz="3600" dirty="0" smtClean="0">
                <a:solidFill>
                  <a:schemeClr val="accent4">
                    <a:lumMod val="40000"/>
                    <a:lumOff val="60000"/>
                  </a:schemeClr>
                </a:solidFill>
              </a:rPr>
              <a:t>。</a:t>
            </a:r>
            <a:endParaRPr lang="en-US" altLang="zh-TW" sz="3600" dirty="0" smtClean="0">
              <a:solidFill>
                <a:schemeClr val="accent4">
                  <a:lumMod val="40000"/>
                  <a:lumOff val="60000"/>
                </a:schemeClr>
              </a:solidFill>
            </a:endParaRPr>
          </a:p>
          <a:p>
            <a:endParaRPr lang="zh-TW" altLang="en-US" dirty="0"/>
          </a:p>
        </p:txBody>
      </p:sp>
      <p:pic>
        <p:nvPicPr>
          <p:cNvPr id="4" name="圖片 3" descr="颱風.jpg"/>
          <p:cNvPicPr>
            <a:picLocks noChangeAspect="1"/>
          </p:cNvPicPr>
          <p:nvPr/>
        </p:nvPicPr>
        <p:blipFill>
          <a:blip r:embed="rId2" cstate="print"/>
          <a:stretch>
            <a:fillRect/>
          </a:stretch>
        </p:blipFill>
        <p:spPr>
          <a:xfrm>
            <a:off x="0" y="-1"/>
            <a:ext cx="5292080" cy="3789041"/>
          </a:xfrm>
          <a:prstGeom prst="rect">
            <a:avLst/>
          </a:prstGeom>
        </p:spPr>
      </p:pic>
      <p:pic>
        <p:nvPicPr>
          <p:cNvPr id="5" name="圖片 4" descr="水資源.jpg"/>
          <p:cNvPicPr>
            <a:picLocks noChangeAspect="1"/>
          </p:cNvPicPr>
          <p:nvPr/>
        </p:nvPicPr>
        <p:blipFill>
          <a:blip r:embed="rId3" cstate="print"/>
          <a:stretch>
            <a:fillRect/>
          </a:stretch>
        </p:blipFill>
        <p:spPr>
          <a:xfrm>
            <a:off x="0" y="3789040"/>
            <a:ext cx="5292080" cy="306896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rot="21295819">
            <a:off x="3635896" y="692696"/>
            <a:ext cx="2026568" cy="936104"/>
          </a:xfrm>
        </p:spPr>
        <p:txBody>
          <a:bodyPr>
            <a:prstTxWarp prst="textArchUp">
              <a:avLst/>
            </a:prstTxWarp>
            <a:noAutofit/>
            <a:scene3d>
              <a:camera prst="perspectiveRelaxed"/>
              <a:lightRig rig="threePt" dir="t">
                <a:rot lat="0" lon="0" rev="4800000"/>
              </a:lightRig>
            </a:scene3d>
            <a:sp3d prstMaterial="matte">
              <a:bevelT w="50800" h="10160"/>
            </a:sp3d>
          </a:bodyPr>
          <a:lstStyle/>
          <a:p>
            <a:r>
              <a:rPr lang="en-US" altLang="zh-TW" sz="7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altLang="zh-TW" sz="7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zh-TW" altLang="zh-TW" sz="7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落山風</a:t>
            </a:r>
            <a:r>
              <a:rPr lang="zh-TW" altLang="en-US" sz="7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zh-TW" altLang="en-US" sz="7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zh-TW" altLang="en-US" sz="7200" dirty="0"/>
          </a:p>
        </p:txBody>
      </p:sp>
      <p:sp>
        <p:nvSpPr>
          <p:cNvPr id="3" name="內容版面配置區 2"/>
          <p:cNvSpPr>
            <a:spLocks noGrp="1"/>
          </p:cNvSpPr>
          <p:nvPr>
            <p:ph idx="1"/>
          </p:nvPr>
        </p:nvSpPr>
        <p:spPr>
          <a:xfrm>
            <a:off x="4837471" y="3204307"/>
            <a:ext cx="4094849" cy="3573016"/>
          </a:xfrm>
          <a:noFill/>
        </p:spPr>
        <p:txBody>
          <a:bodyPr>
            <a:normAutofit/>
          </a:bodyPr>
          <a:lstStyle/>
          <a:p>
            <a:pPr>
              <a:buNone/>
            </a:pPr>
            <a:r>
              <a:rPr lang="zh-TW" altLang="zh-TW" sz="2800" dirty="0" smtClean="0">
                <a:solidFill>
                  <a:schemeClr val="accent1">
                    <a:lumMod val="40000"/>
                    <a:lumOff val="60000"/>
                  </a:schemeClr>
                </a:solidFill>
              </a:rPr>
              <a:t>坡的車城、牡丹、</a:t>
            </a:r>
            <a:endParaRPr lang="en-US" altLang="zh-TW" sz="2800" dirty="0" smtClean="0">
              <a:solidFill>
                <a:schemeClr val="accent1">
                  <a:lumMod val="40000"/>
                  <a:lumOff val="60000"/>
                </a:schemeClr>
              </a:solidFill>
            </a:endParaRPr>
          </a:p>
          <a:p>
            <a:pPr>
              <a:buNone/>
            </a:pPr>
            <a:r>
              <a:rPr lang="zh-TW" altLang="zh-TW" sz="2800" dirty="0" smtClean="0">
                <a:solidFill>
                  <a:schemeClr val="accent1">
                    <a:lumMod val="40000"/>
                    <a:lumOff val="60000"/>
                  </a:schemeClr>
                </a:solidFill>
              </a:rPr>
              <a:t>恆春等地區，也因此季</a:t>
            </a:r>
            <a:endParaRPr lang="en-US" altLang="zh-TW" sz="2800" dirty="0" smtClean="0">
              <a:solidFill>
                <a:schemeClr val="accent1">
                  <a:lumMod val="40000"/>
                  <a:lumOff val="60000"/>
                </a:schemeClr>
              </a:solidFill>
            </a:endParaRPr>
          </a:p>
          <a:p>
            <a:pPr>
              <a:buNone/>
            </a:pPr>
            <a:r>
              <a:rPr lang="zh-TW" altLang="zh-TW" sz="2800" dirty="0" smtClean="0">
                <a:solidFill>
                  <a:schemeClr val="accent1">
                    <a:lumMod val="40000"/>
                    <a:lumOff val="60000"/>
                  </a:schemeClr>
                </a:solidFill>
              </a:rPr>
              <a:t>風盛行期間，經常對恆</a:t>
            </a:r>
            <a:endParaRPr lang="en-US" altLang="zh-TW" sz="2800" dirty="0" smtClean="0">
              <a:solidFill>
                <a:schemeClr val="accent1">
                  <a:lumMod val="40000"/>
                  <a:lumOff val="60000"/>
                </a:schemeClr>
              </a:solidFill>
            </a:endParaRPr>
          </a:p>
          <a:p>
            <a:pPr>
              <a:buNone/>
            </a:pPr>
            <a:r>
              <a:rPr lang="zh-TW" altLang="zh-TW" sz="2800" dirty="0" smtClean="0">
                <a:solidFill>
                  <a:schemeClr val="accent1">
                    <a:lumMod val="40000"/>
                    <a:lumOff val="60000"/>
                  </a:schemeClr>
                </a:solidFill>
              </a:rPr>
              <a:t>春縱谷平原吹襲使路面</a:t>
            </a:r>
            <a:endParaRPr lang="en-US" altLang="zh-TW" sz="2800" dirty="0" smtClean="0">
              <a:solidFill>
                <a:schemeClr val="accent1">
                  <a:lumMod val="40000"/>
                  <a:lumOff val="60000"/>
                </a:schemeClr>
              </a:solidFill>
            </a:endParaRPr>
          </a:p>
          <a:p>
            <a:pPr>
              <a:buNone/>
            </a:pPr>
            <a:r>
              <a:rPr lang="zh-TW" altLang="zh-TW" sz="2800" dirty="0" smtClean="0">
                <a:solidFill>
                  <a:schemeClr val="accent1">
                    <a:lumMod val="40000"/>
                    <a:lumOff val="60000"/>
                  </a:schemeClr>
                </a:solidFill>
              </a:rPr>
              <a:t>塵起飛揚，更是使九棚</a:t>
            </a:r>
            <a:endParaRPr lang="en-US" altLang="zh-TW" sz="2800" dirty="0" smtClean="0">
              <a:solidFill>
                <a:schemeClr val="accent1">
                  <a:lumMod val="40000"/>
                  <a:lumOff val="60000"/>
                </a:schemeClr>
              </a:solidFill>
            </a:endParaRPr>
          </a:p>
          <a:p>
            <a:pPr>
              <a:buNone/>
            </a:pPr>
            <a:r>
              <a:rPr lang="zh-TW" altLang="zh-TW" sz="2800" dirty="0" smtClean="0">
                <a:solidFill>
                  <a:schemeClr val="accent1">
                    <a:lumMod val="40000"/>
                    <a:lumOff val="60000"/>
                  </a:schemeClr>
                </a:solidFill>
              </a:rPr>
              <a:t>沙漠、海口沙漠掀起</a:t>
            </a:r>
            <a:r>
              <a:rPr lang="zh-TW" altLang="zh-TW" sz="2800" dirty="0" smtClean="0">
                <a:solidFill>
                  <a:schemeClr val="accent3">
                    <a:lumMod val="75000"/>
                  </a:schemeClr>
                </a:solidFill>
              </a:rPr>
              <a:t>黃</a:t>
            </a:r>
            <a:endParaRPr lang="en-US" altLang="zh-TW" sz="2800" dirty="0" smtClean="0">
              <a:solidFill>
                <a:schemeClr val="accent3">
                  <a:lumMod val="75000"/>
                </a:schemeClr>
              </a:solidFill>
            </a:endParaRPr>
          </a:p>
          <a:p>
            <a:pPr>
              <a:buNone/>
            </a:pPr>
            <a:r>
              <a:rPr lang="zh-TW" altLang="zh-TW" sz="2800" dirty="0" smtClean="0">
                <a:solidFill>
                  <a:schemeClr val="accent3">
                    <a:lumMod val="75000"/>
                  </a:schemeClr>
                </a:solidFill>
              </a:rPr>
              <a:t>沙的景象</a:t>
            </a:r>
            <a:r>
              <a:rPr lang="zh-TW" altLang="zh-TW" dirty="0" smtClean="0">
                <a:solidFill>
                  <a:schemeClr val="accent3">
                    <a:lumMod val="75000"/>
                  </a:schemeClr>
                </a:solidFill>
              </a:rPr>
              <a:t>。</a:t>
            </a:r>
            <a:endParaRPr lang="zh-TW" altLang="en-US" dirty="0">
              <a:solidFill>
                <a:schemeClr val="accent3">
                  <a:lumMod val="75000"/>
                </a:schemeClr>
              </a:solidFill>
            </a:endParaRPr>
          </a:p>
        </p:txBody>
      </p:sp>
      <p:pic>
        <p:nvPicPr>
          <p:cNvPr id="5" name="圖片 4" descr="G017.jpg"/>
          <p:cNvPicPr>
            <a:picLocks noChangeAspect="1"/>
          </p:cNvPicPr>
          <p:nvPr/>
        </p:nvPicPr>
        <p:blipFill>
          <a:blip r:embed="rId2" cstate="print"/>
          <a:stretch>
            <a:fillRect/>
          </a:stretch>
        </p:blipFill>
        <p:spPr>
          <a:xfrm>
            <a:off x="0" y="3257600"/>
            <a:ext cx="4636879" cy="3600400"/>
          </a:xfrm>
          <a:prstGeom prst="rect">
            <a:avLst/>
          </a:prstGeom>
        </p:spPr>
      </p:pic>
      <p:sp>
        <p:nvSpPr>
          <p:cNvPr id="8" name="文字方塊 7"/>
          <p:cNvSpPr txBox="1"/>
          <p:nvPr/>
        </p:nvSpPr>
        <p:spPr>
          <a:xfrm>
            <a:off x="0" y="1628800"/>
            <a:ext cx="9144000" cy="1723549"/>
          </a:xfrm>
          <a:prstGeom prst="rect">
            <a:avLst/>
          </a:prstGeom>
          <a:noFill/>
        </p:spPr>
        <p:txBody>
          <a:bodyPr wrap="square" rtlCol="0">
            <a:spAutoFit/>
          </a:bodyPr>
          <a:lstStyle/>
          <a:p>
            <a:r>
              <a:rPr lang="zh-TW" altLang="zh-TW" sz="2600" dirty="0" smtClean="0">
                <a:solidFill>
                  <a:schemeClr val="accent1">
                    <a:lumMod val="40000"/>
                    <a:lumOff val="60000"/>
                  </a:schemeClr>
                </a:solidFill>
              </a:rPr>
              <a:t>「落山風」是</a:t>
            </a:r>
            <a:r>
              <a:rPr lang="zh-TW" altLang="zh-TW" sz="2600" dirty="0" smtClean="0">
                <a:solidFill>
                  <a:schemeClr val="accent3">
                    <a:lumMod val="75000"/>
                  </a:schemeClr>
                </a:solidFill>
              </a:rPr>
              <a:t>恆春半島</a:t>
            </a:r>
            <a:r>
              <a:rPr lang="zh-TW" altLang="zh-TW" sz="2600" dirty="0" smtClean="0">
                <a:solidFill>
                  <a:schemeClr val="accent1">
                    <a:lumMod val="40000"/>
                    <a:lumOff val="60000"/>
                  </a:schemeClr>
                </a:solidFill>
              </a:rPr>
              <a:t>一種獨特的天氣現象，也能說它是</a:t>
            </a:r>
            <a:r>
              <a:rPr lang="zh-TW" altLang="zh-TW" sz="2600" dirty="0" smtClean="0">
                <a:solidFill>
                  <a:schemeClr val="accent3">
                    <a:lumMod val="75000"/>
                  </a:schemeClr>
                </a:solidFill>
              </a:rPr>
              <a:t>東北季風</a:t>
            </a:r>
            <a:r>
              <a:rPr lang="zh-TW" altLang="zh-TW" sz="2600" dirty="0" smtClean="0">
                <a:solidFill>
                  <a:schemeClr val="accent1">
                    <a:lumMod val="40000"/>
                    <a:lumOff val="60000"/>
                  </a:schemeClr>
                </a:solidFill>
              </a:rPr>
              <a:t>的一種變化。恆春半島位於</a:t>
            </a:r>
            <a:r>
              <a:rPr lang="zh-TW" altLang="zh-TW" sz="2600" dirty="0" smtClean="0">
                <a:solidFill>
                  <a:schemeClr val="accent3">
                    <a:lumMod val="75000"/>
                  </a:schemeClr>
                </a:solidFill>
              </a:rPr>
              <a:t>中央山脈末端</a:t>
            </a:r>
            <a:r>
              <a:rPr lang="zh-TW" altLang="zh-TW" sz="2600" dirty="0" smtClean="0">
                <a:solidFill>
                  <a:schemeClr val="accent1">
                    <a:lumMod val="40000"/>
                    <a:lumOff val="60000"/>
                  </a:schemeClr>
                </a:solidFill>
              </a:rPr>
              <a:t>，地勢逐漸向</a:t>
            </a:r>
            <a:r>
              <a:rPr lang="zh-TW" altLang="zh-TW" sz="2600" dirty="0" smtClean="0">
                <a:solidFill>
                  <a:schemeClr val="accent3">
                    <a:lumMod val="75000"/>
                  </a:schemeClr>
                </a:solidFill>
              </a:rPr>
              <a:t>鵝鑾鼻下降</a:t>
            </a:r>
            <a:r>
              <a:rPr lang="zh-TW" altLang="zh-TW" sz="2600" dirty="0" smtClean="0">
                <a:solidFill>
                  <a:schemeClr val="accent1">
                    <a:lumMod val="40000"/>
                    <a:lumOff val="60000"/>
                  </a:schemeClr>
                </a:solidFill>
              </a:rPr>
              <a:t>，東北季風便容易翻越山脈，加上強風方向順著地形而改變，出了中央山脈山區地帶，</a:t>
            </a:r>
            <a:r>
              <a:rPr lang="zh-TW" altLang="zh-TW" sz="2800" dirty="0" smtClean="0">
                <a:solidFill>
                  <a:schemeClr val="accent1">
                    <a:lumMod val="40000"/>
                    <a:lumOff val="60000"/>
                  </a:schemeClr>
                </a:solidFill>
              </a:rPr>
              <a:t>便會出現湍流襲捲在背風</a:t>
            </a:r>
            <a:endParaRPr lang="zh-TW" altLang="en-US" sz="2600" dirty="0">
              <a:solidFill>
                <a:schemeClr val="accent1">
                  <a:lumMod val="40000"/>
                  <a:lumOff val="6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0" y="188640"/>
            <a:ext cx="8892480" cy="2636912"/>
          </a:xfrm>
          <a:solidFill>
            <a:schemeClr val="bg1"/>
          </a:solidFill>
        </p:spPr>
        <p:txBody>
          <a:bodyPr>
            <a:normAutofit/>
          </a:bodyPr>
          <a:lstStyle/>
          <a:p>
            <a:pPr>
              <a:buNone/>
            </a:pPr>
            <a:r>
              <a:rPr lang="en-US" altLang="zh-TW" dirty="0" smtClean="0"/>
              <a:t>	</a:t>
            </a:r>
            <a:r>
              <a:rPr lang="zh-TW" altLang="zh-TW" dirty="0" smtClean="0"/>
              <a:t>但落山風只是恆春半島對於東北季風的慣稱，詳細地來說，落山風是屬於</a:t>
            </a:r>
            <a:r>
              <a:rPr lang="zh-TW" altLang="zh-TW" dirty="0" smtClean="0">
                <a:solidFill>
                  <a:schemeClr val="accent3">
                    <a:lumMod val="75000"/>
                  </a:schemeClr>
                </a:solidFill>
              </a:rPr>
              <a:t>下坡風（山風）</a:t>
            </a:r>
            <a:r>
              <a:rPr lang="zh-TW" altLang="zh-TW" dirty="0" smtClean="0"/>
              <a:t>，且落山風並非只存在於恆春地區，只是對於東北季風稱呼不同，在新竹地區則稱九降風，在日日本則稱為</a:t>
            </a:r>
            <a:r>
              <a:rPr lang="ja-JP" altLang="zh-TW" b="1" dirty="0" smtClean="0"/>
              <a:t>颪</a:t>
            </a:r>
            <a:r>
              <a:rPr lang="en-US" altLang="zh-TW" b="1" dirty="0" smtClean="0"/>
              <a:t>(</a:t>
            </a:r>
            <a:r>
              <a:rPr lang="en-US" altLang="zh-TW" b="1" dirty="0" err="1" smtClean="0"/>
              <a:t>下坡風</a:t>
            </a:r>
            <a:r>
              <a:rPr lang="en-US" altLang="zh-TW" b="1" dirty="0" smtClean="0"/>
              <a:t>)。</a:t>
            </a:r>
            <a:endParaRPr lang="zh-TW" altLang="en-US" dirty="0"/>
          </a:p>
        </p:txBody>
      </p:sp>
      <p:pic>
        <p:nvPicPr>
          <p:cNvPr id="5" name="圖片 4" descr="13.jpg"/>
          <p:cNvPicPr>
            <a:picLocks noChangeAspect="1"/>
          </p:cNvPicPr>
          <p:nvPr/>
        </p:nvPicPr>
        <p:blipFill>
          <a:blip r:embed="rId2" cstate="print"/>
          <a:stretch>
            <a:fillRect/>
          </a:stretch>
        </p:blipFill>
        <p:spPr>
          <a:xfrm>
            <a:off x="0" y="2711186"/>
            <a:ext cx="6408712" cy="4146814"/>
          </a:xfrm>
          <a:prstGeom prst="rect">
            <a:avLst/>
          </a:prstGeom>
        </p:spPr>
      </p:pic>
      <p:sp>
        <p:nvSpPr>
          <p:cNvPr id="8" name="矩形 7"/>
          <p:cNvSpPr/>
          <p:nvPr/>
        </p:nvSpPr>
        <p:spPr>
          <a:xfrm rot="19315737">
            <a:off x="4778131" y="3516785"/>
            <a:ext cx="4788024" cy="2086982"/>
          </a:xfrm>
          <a:prstGeom prst="rect">
            <a:avLst/>
          </a:prstGeom>
          <a:noFill/>
        </p:spPr>
        <p:txBody>
          <a:bodyPr wrap="square" lIns="91440" tIns="45720" rIns="91440" bIns="45720">
            <a:prstTxWarp prst="textSlant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TW"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屏東落山風造成的特殊景觀</a:t>
            </a:r>
            <a:endParaRPr lang="zh-TW"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httpmypaper.pchome.com.twcarawayseed711post1322909779.jpg"/>
          <p:cNvPicPr>
            <a:picLocks noGrp="1" noChangeAspect="1"/>
          </p:cNvPicPr>
          <p:nvPr>
            <p:ph idx="1"/>
          </p:nvPr>
        </p:nvPicPr>
        <p:blipFill>
          <a:blip r:embed="rId2" cstate="print"/>
          <a:stretch>
            <a:fillRect/>
          </a:stretch>
        </p:blipFill>
        <p:spPr>
          <a:xfrm>
            <a:off x="395288" y="1628800"/>
            <a:ext cx="4187825" cy="4896544"/>
          </a:xfrm>
        </p:spPr>
      </p:pic>
      <p:pic>
        <p:nvPicPr>
          <p:cNvPr id="5" name="圖片 4" descr="http163.17.124.6plantp34.htm.JPG"/>
          <p:cNvPicPr>
            <a:picLocks noChangeAspect="1"/>
          </p:cNvPicPr>
          <p:nvPr/>
        </p:nvPicPr>
        <p:blipFill>
          <a:blip r:embed="rId3" cstate="print"/>
          <a:stretch>
            <a:fillRect/>
          </a:stretch>
        </p:blipFill>
        <p:spPr>
          <a:xfrm rot="5400000">
            <a:off x="4283967" y="2132855"/>
            <a:ext cx="4824535" cy="3960441"/>
          </a:xfrm>
          <a:prstGeom prst="rect">
            <a:avLst/>
          </a:prstGeom>
        </p:spPr>
      </p:pic>
      <p:sp>
        <p:nvSpPr>
          <p:cNvPr id="7" name="矩形 6"/>
          <p:cNvSpPr/>
          <p:nvPr/>
        </p:nvSpPr>
        <p:spPr>
          <a:xfrm>
            <a:off x="0" y="476672"/>
            <a:ext cx="8820472" cy="7848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zh-TW" altLang="zh-TW" sz="4500" b="1" cap="none" spc="150" dirty="0" smtClean="0">
                <a:ln w="11430"/>
                <a:solidFill>
                  <a:srgbClr val="F8F8F8"/>
                </a:solidFill>
                <a:effectLst>
                  <a:outerShdw blurRad="25400" algn="tl" rotWithShape="0">
                    <a:srgbClr val="000000">
                      <a:alpha val="43000"/>
                    </a:srgbClr>
                  </a:outerShdw>
                </a:effectLst>
              </a:rPr>
              <a:t>縣花</a:t>
            </a:r>
            <a:r>
              <a:rPr lang="zh-TW" altLang="en-US" sz="4500" b="1" cap="none" spc="150" dirty="0" smtClean="0">
                <a:ln w="11430"/>
                <a:solidFill>
                  <a:srgbClr val="F8F8F8"/>
                </a:solidFill>
                <a:effectLst>
                  <a:outerShdw blurRad="25400" algn="tl" rotWithShape="0">
                    <a:srgbClr val="000000">
                      <a:alpha val="43000"/>
                    </a:srgbClr>
                  </a:outerShdw>
                </a:effectLst>
              </a:rPr>
              <a:t>：九重葛       縣樹：椰</a:t>
            </a:r>
            <a:r>
              <a:rPr lang="zh-TW" altLang="zh-TW" sz="4500" b="1" cap="none" spc="150" dirty="0" smtClean="0">
                <a:ln w="11430"/>
                <a:solidFill>
                  <a:srgbClr val="F8F8F8"/>
                </a:solidFill>
                <a:effectLst>
                  <a:outerShdw blurRad="25400" algn="tl" rotWithShape="0">
                    <a:srgbClr val="000000">
                      <a:alpha val="43000"/>
                    </a:srgbClr>
                  </a:outerShdw>
                </a:effectLst>
              </a:rPr>
              <a:t>瓢</a:t>
            </a:r>
            <a:endParaRPr lang="zh-TW" altLang="en-US" sz="4500" b="1" cap="none" spc="150" dirty="0">
              <a:ln w="11430"/>
              <a:solidFill>
                <a:srgbClr val="F8F8F8"/>
              </a:solidFill>
              <a:effectLst>
                <a:outerShdw blurRad="25400" algn="tl" rotWithShape="0">
                  <a:srgbClr val="000000">
                    <a:alpha val="4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0"/>
            <a:ext cx="8229600" cy="1329336"/>
          </a:xfrm>
        </p:spPr>
        <p:txBody>
          <a:bodyPr/>
          <a:lstStyle/>
          <a:p>
            <a:r>
              <a:rPr lang="zh-TW" altLang="zh-TW" dirty="0" smtClean="0"/>
              <a:t>屏東歷史</a:t>
            </a:r>
            <a:endParaRPr lang="zh-TW" altLang="en-US" dirty="0"/>
          </a:p>
        </p:txBody>
      </p:sp>
      <p:sp>
        <p:nvSpPr>
          <p:cNvPr id="3" name="內容版面配置區 2"/>
          <p:cNvSpPr>
            <a:spLocks noGrp="1"/>
          </p:cNvSpPr>
          <p:nvPr>
            <p:ph idx="1"/>
          </p:nvPr>
        </p:nvSpPr>
        <p:spPr>
          <a:xfrm>
            <a:off x="0" y="1196752"/>
            <a:ext cx="9144000" cy="5661247"/>
          </a:xfrm>
          <a:solidFill>
            <a:schemeClr val="bg1"/>
          </a:solidFill>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r>
              <a:rPr lang="zh-TW" altLang="zh-TW" sz="3600" dirty="0" smtClean="0">
                <a:solidFill>
                  <a:schemeClr val="accent2">
                    <a:lumMod val="60000"/>
                    <a:lumOff val="40000"/>
                  </a:schemeClr>
                </a:solidFill>
              </a:rPr>
              <a:t>屏東縣與高雄市，在明鄭時期屬於萬年州，清朝時期則稱為鳳山縣。屏東縣早期是罪人流放的地帶</a:t>
            </a:r>
            <a:r>
              <a:rPr lang="zh-TW" altLang="en-US" sz="3600" dirty="0" smtClean="0">
                <a:solidFill>
                  <a:schemeClr val="accent2">
                    <a:lumMod val="60000"/>
                    <a:lumOff val="40000"/>
                  </a:schemeClr>
                </a:solidFill>
              </a:rPr>
              <a:t>，</a:t>
            </a:r>
            <a:r>
              <a:rPr lang="zh-TW" altLang="zh-TW" sz="3600" dirty="0" smtClean="0">
                <a:solidFill>
                  <a:schemeClr val="accent2">
                    <a:lumMod val="60000"/>
                    <a:lumOff val="40000"/>
                  </a:schemeClr>
                </a:solidFill>
              </a:rPr>
              <a:t>西元</a:t>
            </a:r>
            <a:r>
              <a:rPr lang="en-US" altLang="zh-TW" sz="3600" dirty="0" smtClean="0">
                <a:solidFill>
                  <a:schemeClr val="accent2">
                    <a:lumMod val="60000"/>
                    <a:lumOff val="40000"/>
                  </a:schemeClr>
                </a:solidFill>
              </a:rPr>
              <a:t>1664</a:t>
            </a:r>
            <a:r>
              <a:rPr lang="zh-TW" altLang="zh-TW" sz="3600" dirty="0" smtClean="0">
                <a:solidFill>
                  <a:schemeClr val="accent2">
                    <a:lumMod val="60000"/>
                    <a:lumOff val="40000"/>
                  </a:schemeClr>
                </a:solidFill>
              </a:rPr>
              <a:t>年</a:t>
            </a:r>
            <a:r>
              <a:rPr lang="zh-TW" altLang="en-US" sz="3600" dirty="0" smtClean="0">
                <a:solidFill>
                  <a:schemeClr val="accent2">
                    <a:lumMod val="60000"/>
                    <a:lumOff val="40000"/>
                  </a:schemeClr>
                </a:solidFill>
              </a:rPr>
              <a:t>在</a:t>
            </a:r>
            <a:r>
              <a:rPr lang="zh-TW" altLang="zh-TW" sz="3600" dirty="0" smtClean="0">
                <a:solidFill>
                  <a:schemeClr val="accent2">
                    <a:lumMod val="60000"/>
                    <a:lumOff val="40000"/>
                  </a:schemeClr>
                </a:solidFill>
              </a:rPr>
              <a:t>鄭經大力推行屯田之制</a:t>
            </a:r>
            <a:r>
              <a:rPr lang="zh-TW" altLang="en-US" sz="3600" dirty="0" smtClean="0">
                <a:solidFill>
                  <a:schemeClr val="accent2">
                    <a:lumMod val="60000"/>
                    <a:lumOff val="40000"/>
                  </a:schemeClr>
                </a:solidFill>
              </a:rPr>
              <a:t>下</a:t>
            </a:r>
            <a:r>
              <a:rPr lang="zh-TW" altLang="zh-TW" sz="3600" dirty="0" smtClean="0">
                <a:solidFill>
                  <a:schemeClr val="accent2">
                    <a:lumMod val="60000"/>
                    <a:lumOff val="40000"/>
                  </a:schemeClr>
                </a:solidFill>
              </a:rPr>
              <a:t>，有少</a:t>
            </a:r>
            <a:r>
              <a:rPr lang="zh-TW" altLang="zh-TW" sz="3600" dirty="0" smtClean="0">
                <a:solidFill>
                  <a:schemeClr val="accent3"/>
                </a:solidFill>
              </a:rPr>
              <a:t>士兵及廣東嘉應州</a:t>
            </a:r>
            <a:r>
              <a:rPr lang="zh-TW" altLang="en-US" sz="3600" dirty="0" smtClean="0">
                <a:solidFill>
                  <a:schemeClr val="accent3"/>
                </a:solidFill>
              </a:rPr>
              <a:t>、</a:t>
            </a:r>
            <a:r>
              <a:rPr lang="zh-TW" altLang="zh-TW" sz="3600" dirty="0" smtClean="0">
                <a:solidFill>
                  <a:schemeClr val="accent3"/>
                </a:solidFill>
              </a:rPr>
              <a:t>客家族民揚、張、鄭、古等四姓人家</a:t>
            </a:r>
            <a:r>
              <a:rPr lang="zh-TW" altLang="zh-TW" sz="3600" dirty="0" smtClean="0">
                <a:solidFill>
                  <a:schemeClr val="accent2">
                    <a:lumMod val="60000"/>
                    <a:lumOff val="40000"/>
                  </a:schemeClr>
                </a:solidFill>
              </a:rPr>
              <a:t>許前來拓墾。縣內最大都市屏東市舊名</a:t>
            </a:r>
            <a:r>
              <a:rPr lang="zh-TW" altLang="zh-TW" sz="3600" dirty="0" smtClean="0">
                <a:solidFill>
                  <a:schemeClr val="accent3"/>
                </a:solidFill>
              </a:rPr>
              <a:t>阿緱</a:t>
            </a:r>
            <a:r>
              <a:rPr lang="zh-TW" altLang="zh-TW" sz="3600" dirty="0" smtClean="0">
                <a:solidFill>
                  <a:schemeClr val="accent2">
                    <a:lumMod val="60000"/>
                    <a:lumOff val="40000"/>
                  </a:schemeClr>
                </a:solidFill>
              </a:rPr>
              <a:t>，原本為</a:t>
            </a:r>
            <a:r>
              <a:rPr lang="zh-TW" altLang="zh-TW" sz="3600" dirty="0" smtClean="0">
                <a:solidFill>
                  <a:schemeClr val="accent3"/>
                </a:solidFill>
              </a:rPr>
              <a:t>平埔族聚落</a:t>
            </a:r>
            <a:r>
              <a:rPr lang="zh-TW" altLang="zh-TW" sz="3600" dirty="0" smtClean="0">
                <a:solidFill>
                  <a:schemeClr val="accent2">
                    <a:lumMod val="60000"/>
                    <a:lumOff val="40000"/>
                  </a:schemeClr>
                </a:solidFill>
              </a:rPr>
              <a:t>，日治時期</a:t>
            </a:r>
            <a:r>
              <a:rPr lang="zh-TW" altLang="en-US" sz="3600" dirty="0" smtClean="0">
                <a:solidFill>
                  <a:schemeClr val="accent2">
                    <a:lumMod val="60000"/>
                    <a:lumOff val="40000"/>
                  </a:schemeClr>
                </a:solidFill>
              </a:rPr>
              <a:t>因</a:t>
            </a:r>
            <a:r>
              <a:rPr lang="zh-TW" altLang="zh-TW" sz="3600" dirty="0" smtClean="0">
                <a:solidFill>
                  <a:schemeClr val="accent2">
                    <a:lumMod val="60000"/>
                    <a:lumOff val="40000"/>
                  </a:schemeClr>
                </a:solidFill>
              </a:rPr>
              <a:t>在半屏山之東，改稱屏東。</a:t>
            </a:r>
          </a:p>
          <a:p>
            <a:r>
              <a:rPr lang="zh-TW" altLang="zh-TW" sz="3600" dirty="0" smtClean="0">
                <a:solidFill>
                  <a:schemeClr val="accent2">
                    <a:lumMod val="60000"/>
                    <a:lumOff val="40000"/>
                  </a:schemeClr>
                </a:solidFill>
              </a:rPr>
              <a:t>約於康熙二十三年開始有</a:t>
            </a:r>
            <a:r>
              <a:rPr lang="zh-TW" altLang="zh-TW" sz="3600" dirty="0" smtClean="0">
                <a:solidFill>
                  <a:schemeClr val="accent3"/>
                </a:solidFill>
              </a:rPr>
              <a:t>漢人</a:t>
            </a:r>
            <a:r>
              <a:rPr lang="zh-TW" altLang="zh-TW" sz="3600" dirty="0" smtClean="0">
                <a:solidFill>
                  <a:schemeClr val="accent2">
                    <a:lumMod val="60000"/>
                    <a:lumOff val="40000"/>
                  </a:schemeClr>
                </a:solidFill>
              </a:rPr>
              <a:t>在附近建立村落並進行開墾，第一批漢人拓荒者是福建海澄縣民，鳳山縣置下淡水巡檢分署於此。康熙六十年，藍鼎元隨堂兄南澳總兵藍廷珍奉令平台，事後，百餘宗族、</a:t>
            </a:r>
            <a:r>
              <a:rPr lang="zh-TW" altLang="zh-TW" sz="3600" dirty="0" smtClean="0">
                <a:solidFill>
                  <a:schemeClr val="accent3"/>
                </a:solidFill>
              </a:rPr>
              <a:t>兵員未返</a:t>
            </a:r>
            <a:r>
              <a:rPr lang="zh-TW" altLang="zh-TW" sz="3600" dirty="0" smtClean="0">
                <a:solidFill>
                  <a:schemeClr val="accent2">
                    <a:lumMod val="60000"/>
                    <a:lumOff val="40000"/>
                  </a:schemeClr>
                </a:solidFill>
              </a:rPr>
              <a:t>，落腳阿里港墾荒開發。雍正十二年屏東平原大部分開墾完成；乾隆二十九年，屏東市由村落發展為初具規模的市街；道光十六年，官民合力廷築城壘，共有東西南北四城門，至此屏東市街建築全部完成。</a:t>
            </a:r>
          </a:p>
          <a:p>
            <a:r>
              <a:rPr lang="zh-TW" altLang="zh-TW" sz="3600" dirty="0" smtClean="0">
                <a:solidFill>
                  <a:schemeClr val="accent2">
                    <a:lumMod val="60000"/>
                    <a:lumOff val="40000"/>
                  </a:schemeClr>
                </a:solidFill>
              </a:rPr>
              <a:t>而在屏東縣南邊的恆春半島地區，則在光緒元年從鳳山縣劃出恆春縣，建</a:t>
            </a:r>
            <a:r>
              <a:rPr lang="zh-TW" altLang="zh-TW" sz="3600" dirty="0" smtClean="0">
                <a:solidFill>
                  <a:schemeClr val="accent3"/>
                </a:solidFill>
              </a:rPr>
              <a:t>恆春縣城</a:t>
            </a:r>
            <a:r>
              <a:rPr lang="zh-TW" altLang="zh-TW" dirty="0" smtClean="0">
                <a:solidFill>
                  <a:schemeClr val="accent2">
                    <a:lumMod val="60000"/>
                    <a:lumOff val="40000"/>
                  </a:schemeClr>
                </a:solidFill>
              </a:rPr>
              <a:t>。</a:t>
            </a:r>
            <a:endParaRPr lang="zh-TW" altLang="zh-TW" dirty="0">
              <a:solidFill>
                <a:schemeClr val="accent2">
                  <a:lumMod val="60000"/>
                  <a:lumOff val="4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5448"/>
            <a:ext cx="8229600" cy="1329336"/>
          </a:xfrm>
        </p:spPr>
        <p:txBody>
          <a:bodyPr/>
          <a:lstStyle/>
          <a:p>
            <a:r>
              <a:rPr lang="zh-TW" altLang="zh-TW" dirty="0" smtClean="0"/>
              <a:t>屏東交通</a:t>
            </a:r>
            <a:endParaRPr lang="zh-TW" altLang="en-US" dirty="0"/>
          </a:p>
        </p:txBody>
      </p:sp>
      <p:pic>
        <p:nvPicPr>
          <p:cNvPr id="4" name="內容版面配置區 3" descr="Pingtung.jpg"/>
          <p:cNvPicPr>
            <a:picLocks noGrp="1" noChangeAspect="1"/>
          </p:cNvPicPr>
          <p:nvPr>
            <p:ph idx="1"/>
          </p:nvPr>
        </p:nvPicPr>
        <p:blipFill>
          <a:blip r:embed="rId2" cstate="print"/>
          <a:stretch>
            <a:fillRect/>
          </a:stretch>
        </p:blipFill>
        <p:spPr>
          <a:xfrm>
            <a:off x="323528" y="1412776"/>
            <a:ext cx="3478775" cy="4916487"/>
          </a:xfrm>
        </p:spPr>
      </p:pic>
      <p:sp>
        <p:nvSpPr>
          <p:cNvPr id="5" name="文字方塊 4"/>
          <p:cNvSpPr txBox="1"/>
          <p:nvPr/>
        </p:nvSpPr>
        <p:spPr>
          <a:xfrm>
            <a:off x="4139952" y="1844824"/>
            <a:ext cx="3672408" cy="369332"/>
          </a:xfrm>
          <a:prstGeom prst="rect">
            <a:avLst/>
          </a:prstGeom>
          <a:noFill/>
        </p:spPr>
        <p:txBody>
          <a:bodyPr wrap="square" rtlCol="0">
            <a:spAutoFit/>
          </a:bodyPr>
          <a:lstStyle/>
          <a:p>
            <a:endParaRPr lang="zh-TW" altLang="en-US" dirty="0"/>
          </a:p>
        </p:txBody>
      </p:sp>
      <p:sp>
        <p:nvSpPr>
          <p:cNvPr id="11265" name="Rectangle 1"/>
          <p:cNvSpPr>
            <a:spLocks noChangeArrowheads="1"/>
          </p:cNvSpPr>
          <p:nvPr/>
        </p:nvSpPr>
        <p:spPr bwMode="auto">
          <a:xfrm>
            <a:off x="4103440" y="188640"/>
            <a:ext cx="5040560" cy="510909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tab pos="3543300" algn="l"/>
              </a:tabLst>
            </a:pPr>
            <a:r>
              <a:rPr kumimoji="1" lang="zh-TW" sz="2800" b="0" i="0" u="none" strike="noStrike" cap="none" normalizeH="0" baseline="0" dirty="0" smtClean="0">
                <a:ln>
                  <a:noFill/>
                </a:ln>
                <a:solidFill>
                  <a:srgbClr val="000000"/>
                </a:solidFill>
                <a:effectLst/>
                <a:latin typeface="標楷體" pitchFamily="65" charset="-120"/>
                <a:ea typeface="標楷體" pitchFamily="65" charset="-120"/>
                <a:cs typeface="Arial" pitchFamily="34" charset="0"/>
              </a:rPr>
              <a:t>如果從空中俯瞰屏東縣，你會發現它形狀如大十字，而它就是屏東縣公路的大動脈。橫的從頭前溪開始，往三地門去，進入山地，經霧台到達台東縣的知本。縱線就是屏鵝公路，通往國立墾丁國家公園的觀光大道，至終點站鵝鑾鼻。而那十字的上頭就是台三線，從屏東市經里港，可通高雄縣的旗山、美濃，和台南縣的關廟。</a:t>
            </a:r>
            <a:r>
              <a:rPr kumimoji="1" lang="zh-TW" altLang="en-US" sz="2800" b="0" i="0" u="none" strike="noStrike" cap="none" normalizeH="0" baseline="0" dirty="0" smtClean="0">
                <a:ln>
                  <a:noFill/>
                </a:ln>
                <a:solidFill>
                  <a:srgbClr val="000000"/>
                </a:solidFill>
                <a:effectLst/>
                <a:latin typeface="Arial"/>
                <a:ea typeface="標楷體" pitchFamily="65" charset="-120"/>
                <a:cs typeface="Arial" pitchFamily="34" charset="0"/>
              </a:rPr>
              <a:t> </a:t>
            </a:r>
            <a:endParaRPr kumimoji="1" lang="zh-TW" altLang="en-US" sz="2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a:p>
            <a:pPr marL="0" marR="0" lvl="0" indent="323850" algn="l" defTabSz="914400" rtl="0" eaLnBrk="0" fontAlgn="base" latinLnBrk="0" hangingPunct="0">
              <a:lnSpc>
                <a:spcPct val="100000"/>
              </a:lnSpc>
              <a:spcBef>
                <a:spcPct val="0"/>
              </a:spcBef>
              <a:spcAft>
                <a:spcPct val="0"/>
              </a:spcAft>
              <a:buClrTx/>
              <a:buSzTx/>
              <a:buFontTx/>
              <a:buNone/>
              <a:tabLst>
                <a:tab pos="3543300" algn="l"/>
              </a:tabLst>
            </a:pPr>
            <a:endParaRPr kumimoji="1" lang="zh-TW" altLang="en-US"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0" y="0"/>
            <a:ext cx="5868144" cy="6858000"/>
          </a:xfrm>
        </p:spPr>
        <p:style>
          <a:lnRef idx="2">
            <a:schemeClr val="dk1">
              <a:shade val="50000"/>
            </a:schemeClr>
          </a:lnRef>
          <a:fillRef idx="1">
            <a:schemeClr val="dk1"/>
          </a:fillRef>
          <a:effectRef idx="0">
            <a:schemeClr val="dk1"/>
          </a:effectRef>
          <a:fontRef idx="minor">
            <a:schemeClr val="lt1"/>
          </a:fontRef>
        </p:style>
        <p:txBody>
          <a:bodyPr>
            <a:normAutofit lnSpcReduction="10000"/>
          </a:bodyPr>
          <a:lstStyle/>
          <a:p>
            <a:pPr marL="0" lvl="0" indent="323850" eaLnBrk="0" fontAlgn="base" hangingPunct="0">
              <a:spcBef>
                <a:spcPct val="0"/>
              </a:spcBef>
              <a:spcAft>
                <a:spcPct val="0"/>
              </a:spcAft>
              <a:buClrTx/>
              <a:buSzTx/>
              <a:buNone/>
              <a:tabLst>
                <a:tab pos="3543300" algn="l"/>
              </a:tabLst>
            </a:pPr>
            <a:r>
              <a:rPr kumimoji="1" lang="zh-TW" altLang="en-US" dirty="0" smtClean="0">
                <a:latin typeface="標楷體" pitchFamily="65" charset="-120"/>
                <a:ea typeface="標楷體" pitchFamily="65" charset="-120"/>
                <a:cs typeface="Arial" pitchFamily="34" charset="0"/>
              </a:rPr>
              <a:t>另外一條很迷人的觀光要道就是從鵝鑾鼻到台東交界的</a:t>
            </a:r>
            <a:r>
              <a:rPr kumimoji="1" lang="zh-TW" altLang="en-US" dirty="0" smtClean="0">
                <a:latin typeface="標楷體" pitchFamily="65" charset="-120"/>
                <a:ea typeface="標楷體" pitchFamily="65" charset="-120"/>
                <a:cs typeface="Arial" pitchFamily="34" charset="0"/>
              </a:rPr>
              <a:t>觀音山。</a:t>
            </a:r>
            <a:r>
              <a:rPr kumimoji="1" lang="zh-TW" altLang="en-US" dirty="0" smtClean="0">
                <a:latin typeface="標楷體" pitchFamily="65" charset="-120"/>
                <a:ea typeface="標楷體" pitchFamily="65" charset="-120"/>
                <a:cs typeface="Arial" pitchFamily="34" charset="0"/>
              </a:rPr>
              <a:t>這條沿著海岸或山坡的中途，有佳樂水、出風口、南仁</a:t>
            </a:r>
            <a:r>
              <a:rPr kumimoji="1" lang="zh-TW" altLang="en-US" dirty="0" smtClean="0">
                <a:latin typeface="標楷體" pitchFamily="65" charset="-120"/>
                <a:ea typeface="標楷體" pitchFamily="65" charset="-120"/>
                <a:cs typeface="Arial" pitchFamily="34" charset="0"/>
              </a:rPr>
              <a:t>湖等</a:t>
            </a:r>
            <a:r>
              <a:rPr kumimoji="1" lang="zh-TW" altLang="en-US" dirty="0" smtClean="0">
                <a:latin typeface="標楷體" pitchFamily="65" charset="-120"/>
                <a:ea typeface="標楷體" pitchFamily="65" charset="-120"/>
                <a:cs typeface="Arial" pitchFamily="34" charset="0"/>
              </a:rPr>
              <a:t>聞名國際的風景區。</a:t>
            </a:r>
            <a:endParaRPr kumimoji="1" lang="zh-TW" altLang="en-US" sz="2800" dirty="0" smtClean="0">
              <a:latin typeface="Arial" pitchFamily="34" charset="0"/>
              <a:ea typeface="新細明體" pitchFamily="18" charset="-120"/>
              <a:cs typeface="新細明體" pitchFamily="18" charset="-120"/>
            </a:endParaRPr>
          </a:p>
          <a:p>
            <a:pPr marL="0" lvl="0" indent="323850" eaLnBrk="0" fontAlgn="base" hangingPunct="0">
              <a:spcBef>
                <a:spcPct val="0"/>
              </a:spcBef>
              <a:spcAft>
                <a:spcPct val="0"/>
              </a:spcAft>
              <a:buClrTx/>
              <a:buSzTx/>
              <a:buNone/>
              <a:tabLst>
                <a:tab pos="3543300" algn="l"/>
              </a:tabLst>
            </a:pPr>
            <a:r>
              <a:rPr kumimoji="1" lang="zh-TW" altLang="en-US" dirty="0" smtClean="0">
                <a:latin typeface="標楷體" pitchFamily="65" charset="-120"/>
                <a:ea typeface="標楷體" pitchFamily="65" charset="-120"/>
                <a:cs typeface="Arial" pitchFamily="34" charset="0"/>
              </a:rPr>
              <a:t>屏東的將在</a:t>
            </a:r>
            <a:r>
              <a:rPr kumimoji="1" lang="en-US" altLang="zh-TW" dirty="0" smtClean="0">
                <a:latin typeface="標楷體" pitchFamily="65" charset="-120"/>
                <a:ea typeface="標楷體" pitchFamily="65" charset="-120"/>
                <a:cs typeface="Arial" pitchFamily="34" charset="0"/>
              </a:rPr>
              <a:t>105</a:t>
            </a:r>
            <a:r>
              <a:rPr kumimoji="1" lang="zh-TW" altLang="en-US" dirty="0" smtClean="0">
                <a:latin typeface="標楷體" pitchFamily="65" charset="-120"/>
                <a:ea typeface="標楷體" pitchFamily="65" charset="-120"/>
                <a:cs typeface="Arial" pitchFamily="34" charset="0"/>
              </a:rPr>
              <a:t>年全線完成鐵路高架化後，潮州火車站將成為屏東始發站，往來其間的班次將增加為</a:t>
            </a:r>
            <a:r>
              <a:rPr kumimoji="1" lang="en-US" altLang="zh-TW" dirty="0" smtClean="0">
                <a:latin typeface="標楷體" pitchFamily="65" charset="-120"/>
                <a:ea typeface="標楷體" pitchFamily="65" charset="-120"/>
                <a:cs typeface="Arial" pitchFamily="34" charset="0"/>
              </a:rPr>
              <a:t>178</a:t>
            </a:r>
            <a:r>
              <a:rPr kumimoji="1" lang="zh-TW" altLang="en-US" dirty="0" smtClean="0">
                <a:latin typeface="標楷體" pitchFamily="65" charset="-120"/>
                <a:ea typeface="標楷體" pitchFamily="65" charset="-120"/>
                <a:cs typeface="Arial" pitchFamily="34" charset="0"/>
              </a:rPr>
              <a:t>班次，而高架化的軌道旅遊，迎接而來的是屏東最美麗的山巒大武山。</a:t>
            </a:r>
            <a:endParaRPr kumimoji="1" lang="zh-TW" altLang="en-US" sz="2800" dirty="0" smtClean="0">
              <a:latin typeface="Arial" pitchFamily="34" charset="0"/>
              <a:ea typeface="新細明體" pitchFamily="18" charset="-120"/>
              <a:cs typeface="新細明體" pitchFamily="18" charset="-120"/>
            </a:endParaRPr>
          </a:p>
          <a:p>
            <a:pPr marL="0" lvl="0" indent="323850" eaLnBrk="0" fontAlgn="base" hangingPunct="0">
              <a:spcBef>
                <a:spcPct val="0"/>
              </a:spcBef>
              <a:spcAft>
                <a:spcPct val="0"/>
              </a:spcAft>
              <a:buClrTx/>
              <a:buSzTx/>
              <a:buNone/>
              <a:tabLst>
                <a:tab pos="3543300" algn="l"/>
              </a:tabLst>
            </a:pPr>
            <a:r>
              <a:rPr kumimoji="1" lang="zh-TW" altLang="en-US" dirty="0" smtClean="0">
                <a:latin typeface="標楷體" pitchFamily="65" charset="-120"/>
                <a:ea typeface="標楷體" pitchFamily="65" charset="-120"/>
                <a:cs typeface="Arial" pitchFamily="34" charset="0"/>
              </a:rPr>
              <a:t>屏東縣除了美麗的山巒，更有清澈與絕美的海岸，在公路方面，墾丁街車每日往來恆春半島著名景</a:t>
            </a:r>
            <a:r>
              <a:rPr kumimoji="1" lang="zh-TW" altLang="en-US" dirty="0" smtClean="0">
                <a:latin typeface="標楷體" pitchFamily="65" charset="-120"/>
                <a:ea typeface="標楷體" pitchFamily="65" charset="-120"/>
                <a:cs typeface="Arial" pitchFamily="34" charset="0"/>
              </a:rPr>
              <a:t>點。</a:t>
            </a:r>
            <a:endParaRPr kumimoji="1" lang="zh-TW" altLang="en-US" sz="2800" dirty="0" smtClean="0">
              <a:latin typeface="Arial" pitchFamily="34" charset="0"/>
              <a:ea typeface="新細明體" pitchFamily="18" charset="-120"/>
              <a:cs typeface="新細明體" pitchFamily="18" charset="-120"/>
            </a:endParaRPr>
          </a:p>
          <a:p>
            <a:endParaRPr lang="zh-TW" altLang="en-US" dirty="0"/>
          </a:p>
        </p:txBody>
      </p:sp>
      <p:pic>
        <p:nvPicPr>
          <p:cNvPr id="4" name="圖片 3" descr="httpchurch.chhs.com.twPTCHLive.aspPageNo=1&amp;Att_Num=13296&amp;Item1_Disnum=14鵝鸞鼻.jpg"/>
          <p:cNvPicPr>
            <a:picLocks noChangeAspect="1"/>
          </p:cNvPicPr>
          <p:nvPr/>
        </p:nvPicPr>
        <p:blipFill>
          <a:blip r:embed="rId2" cstate="print"/>
          <a:stretch>
            <a:fillRect/>
          </a:stretch>
        </p:blipFill>
        <p:spPr>
          <a:xfrm>
            <a:off x="5724128" y="0"/>
            <a:ext cx="3419872" cy="68580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模組">
  <a:themeElements>
    <a:clrScheme name="模組">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模組">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模組">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407</TotalTime>
  <Words>955</Words>
  <Application>Microsoft Office PowerPoint</Application>
  <PresentationFormat>如螢幕大小 (4:3)</PresentationFormat>
  <Paragraphs>57</Paragraphs>
  <Slides>19</Slides>
  <Notes>0</Notes>
  <HiddenSlides>0</HiddenSlides>
  <MMClips>1</MMClips>
  <ScaleCrop>false</ScaleCrop>
  <HeadingPairs>
    <vt:vector size="4" baseType="variant">
      <vt:variant>
        <vt:lpstr>佈景主題</vt:lpstr>
      </vt:variant>
      <vt:variant>
        <vt:i4>1</vt:i4>
      </vt:variant>
      <vt:variant>
        <vt:lpstr>投影片標題</vt:lpstr>
      </vt:variant>
      <vt:variant>
        <vt:i4>19</vt:i4>
      </vt:variant>
    </vt:vector>
  </HeadingPairs>
  <TitlesOfParts>
    <vt:vector size="20" baseType="lpstr">
      <vt:lpstr>模組</vt:lpstr>
      <vt:lpstr> 國 境 之 南 — 屏 東 簡 介</vt:lpstr>
      <vt:lpstr>投影片 2</vt:lpstr>
      <vt:lpstr>投影片 3</vt:lpstr>
      <vt:lpstr> 落山風 </vt:lpstr>
      <vt:lpstr>投影片 5</vt:lpstr>
      <vt:lpstr>投影片 6</vt:lpstr>
      <vt:lpstr>屏東歷史</vt:lpstr>
      <vt:lpstr>屏東交通</vt:lpstr>
      <vt:lpstr>投影片 9</vt:lpstr>
      <vt:lpstr>屏東小吃-正老牌肉圓</vt:lpstr>
      <vt:lpstr>屏東小吃-侯家滷味</vt:lpstr>
      <vt:lpstr>屏東文化-三地門</vt:lpstr>
      <vt:lpstr>屏東鄉土藝術館 </vt:lpstr>
      <vt:lpstr>黑鮪魚文化觀光季 (東港三寶黑鮪魚)</vt:lpstr>
      <vt:lpstr>墾丁</vt:lpstr>
      <vt:lpstr>  </vt:lpstr>
      <vt:lpstr>投影片 17</vt:lpstr>
      <vt:lpstr>屏東海洋博物館</vt:lpstr>
      <vt:lpstr>引注</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國境之南屏—屏東簡介</dc:title>
  <dc:creator>user</dc:creator>
  <cp:lastModifiedBy>user</cp:lastModifiedBy>
  <cp:revision>51</cp:revision>
  <dcterms:created xsi:type="dcterms:W3CDTF">2013-09-25T16:33:59Z</dcterms:created>
  <dcterms:modified xsi:type="dcterms:W3CDTF">2013-09-26T18:49:41Z</dcterms:modified>
</cp:coreProperties>
</file>