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96" r:id="rId3"/>
    <p:sldId id="280" r:id="rId4"/>
    <p:sldId id="287" r:id="rId5"/>
    <p:sldId id="291" r:id="rId6"/>
    <p:sldId id="290" r:id="rId7"/>
    <p:sldId id="289" r:id="rId8"/>
    <p:sldId id="288" r:id="rId9"/>
    <p:sldId id="292" r:id="rId10"/>
    <p:sldId id="293" r:id="rId11"/>
    <p:sldId id="294" r:id="rId12"/>
    <p:sldId id="295" r:id="rId13"/>
    <p:sldId id="297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BC42F739-A593-4B74-B143-341CE96F0A88}">
          <p14:sldIdLst>
            <p14:sldId id="256"/>
            <p14:sldId id="296"/>
            <p14:sldId id="280"/>
            <p14:sldId id="287"/>
            <p14:sldId id="291"/>
            <p14:sldId id="290"/>
            <p14:sldId id="289"/>
            <p14:sldId id="288"/>
            <p14:sldId id="292"/>
            <p14:sldId id="293"/>
            <p14:sldId id="294"/>
            <p14:sldId id="295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192D6E-FAAF-4725-9E19-EF87D8E0B2ED}" type="doc">
      <dgm:prSet loTypeId="urn:microsoft.com/office/officeart/2005/8/layout/radial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876F32B-8724-45E4-9579-B1C1644CAAA6}">
      <dgm:prSet phldrT="[文字]"/>
      <dgm:spPr/>
      <dgm:t>
        <a:bodyPr/>
        <a:lstStyle/>
        <a:p>
          <a:r>
            <a:rPr lang="zh-TW" altLang="en-US" dirty="0" smtClean="0"/>
            <a:t>大學</a:t>
          </a:r>
          <a:endParaRPr lang="zh-TW" altLang="en-US" dirty="0"/>
        </a:p>
      </dgm:t>
    </dgm:pt>
    <dgm:pt modelId="{821B85EA-14FF-46E8-80B7-6A00192B4A6D}" type="parTrans" cxnId="{44DAE942-1CC8-4F97-8E22-1405707AB2A8}">
      <dgm:prSet/>
      <dgm:spPr/>
      <dgm:t>
        <a:bodyPr/>
        <a:lstStyle/>
        <a:p>
          <a:endParaRPr lang="zh-TW" altLang="en-US"/>
        </a:p>
      </dgm:t>
    </dgm:pt>
    <dgm:pt modelId="{F45E2FA9-E27C-4306-9E57-3D526EC84EBC}" type="sibTrans" cxnId="{44DAE942-1CC8-4F97-8E22-1405707AB2A8}">
      <dgm:prSet/>
      <dgm:spPr/>
      <dgm:t>
        <a:bodyPr/>
        <a:lstStyle/>
        <a:p>
          <a:endParaRPr lang="zh-TW" altLang="en-US"/>
        </a:p>
      </dgm:t>
    </dgm:pt>
    <dgm:pt modelId="{70246B6E-4E5A-4891-B273-5CB5C5994348}">
      <dgm:prSet phldrT="[文字]"/>
      <dgm:spPr/>
      <dgm:t>
        <a:bodyPr/>
        <a:lstStyle/>
        <a:p>
          <a:r>
            <a:rPr lang="zh-TW" altLang="en-US" dirty="0" smtClean="0"/>
            <a:t>課程</a:t>
          </a:r>
          <a:endParaRPr lang="zh-TW" altLang="en-US" dirty="0"/>
        </a:p>
      </dgm:t>
    </dgm:pt>
    <dgm:pt modelId="{F65C3A50-551F-41F5-B5BA-B1564090CBE0}" type="parTrans" cxnId="{63925F07-2884-4D7C-932D-96B86554216C}">
      <dgm:prSet/>
      <dgm:spPr/>
      <dgm:t>
        <a:bodyPr/>
        <a:lstStyle/>
        <a:p>
          <a:endParaRPr lang="zh-TW" altLang="en-US"/>
        </a:p>
      </dgm:t>
    </dgm:pt>
    <dgm:pt modelId="{813F9FE0-C082-4286-BD5A-2C785D1E436A}" type="sibTrans" cxnId="{63925F07-2884-4D7C-932D-96B86554216C}">
      <dgm:prSet/>
      <dgm:spPr/>
      <dgm:t>
        <a:bodyPr/>
        <a:lstStyle/>
        <a:p>
          <a:endParaRPr lang="zh-TW" altLang="en-US"/>
        </a:p>
      </dgm:t>
    </dgm:pt>
    <dgm:pt modelId="{B77A3B77-C981-4437-A6FE-8BE274E56B15}">
      <dgm:prSet phldrT="[文字]"/>
      <dgm:spPr/>
      <dgm:t>
        <a:bodyPr/>
        <a:lstStyle/>
        <a:p>
          <a:r>
            <a:rPr lang="zh-TW" altLang="en-US" dirty="0" smtClean="0"/>
            <a:t>人際關係</a:t>
          </a:r>
          <a:endParaRPr lang="zh-TW" altLang="en-US" dirty="0"/>
        </a:p>
      </dgm:t>
    </dgm:pt>
    <dgm:pt modelId="{81595562-808C-4DD0-A7E9-90623C7EBB0A}" type="parTrans" cxnId="{17E29FC5-7041-4334-98D8-C356EAF2F253}">
      <dgm:prSet/>
      <dgm:spPr/>
      <dgm:t>
        <a:bodyPr/>
        <a:lstStyle/>
        <a:p>
          <a:endParaRPr lang="zh-TW" altLang="en-US"/>
        </a:p>
      </dgm:t>
    </dgm:pt>
    <dgm:pt modelId="{E3424847-8B23-4500-AAD3-93C627C41B66}" type="sibTrans" cxnId="{17E29FC5-7041-4334-98D8-C356EAF2F253}">
      <dgm:prSet/>
      <dgm:spPr/>
      <dgm:t>
        <a:bodyPr/>
        <a:lstStyle/>
        <a:p>
          <a:endParaRPr lang="zh-TW" altLang="en-US"/>
        </a:p>
      </dgm:t>
    </dgm:pt>
    <dgm:pt modelId="{6A182E5C-D103-4F69-B12E-EE60ECEB91B7}">
      <dgm:prSet phldrT="[文字]"/>
      <dgm:spPr/>
      <dgm:t>
        <a:bodyPr/>
        <a:lstStyle/>
        <a:p>
          <a:r>
            <a:rPr lang="zh-TW" altLang="en-US" dirty="0" smtClean="0"/>
            <a:t>校外實習</a:t>
          </a:r>
          <a:endParaRPr lang="zh-TW" altLang="en-US" dirty="0"/>
        </a:p>
      </dgm:t>
    </dgm:pt>
    <dgm:pt modelId="{5445E111-C951-4787-ACC6-F8DC7F3F78E1}" type="parTrans" cxnId="{CE804597-8004-4A72-8679-33912D2BA708}">
      <dgm:prSet/>
      <dgm:spPr/>
      <dgm:t>
        <a:bodyPr/>
        <a:lstStyle/>
        <a:p>
          <a:endParaRPr lang="zh-TW" altLang="en-US"/>
        </a:p>
      </dgm:t>
    </dgm:pt>
    <dgm:pt modelId="{72C1DA5B-F0B1-4128-87DD-BF5E19DC9EFD}" type="sibTrans" cxnId="{CE804597-8004-4A72-8679-33912D2BA708}">
      <dgm:prSet/>
      <dgm:spPr/>
      <dgm:t>
        <a:bodyPr/>
        <a:lstStyle/>
        <a:p>
          <a:endParaRPr lang="zh-TW" altLang="en-US"/>
        </a:p>
      </dgm:t>
    </dgm:pt>
    <dgm:pt modelId="{77B56471-A275-4435-BC44-E12176CDEC50}">
      <dgm:prSet phldrT="[文字]"/>
      <dgm:spPr/>
      <dgm:t>
        <a:bodyPr/>
        <a:lstStyle/>
        <a:p>
          <a:r>
            <a:rPr lang="zh-TW" altLang="en-US" dirty="0" smtClean="0"/>
            <a:t>專業證照</a:t>
          </a:r>
          <a:endParaRPr lang="zh-TW" altLang="en-US" dirty="0"/>
        </a:p>
      </dgm:t>
    </dgm:pt>
    <dgm:pt modelId="{33E1A71D-E613-436C-8B28-9FEF1AEC81AE}" type="parTrans" cxnId="{C4936ABF-0EDC-4593-80D0-34EC813E7827}">
      <dgm:prSet/>
      <dgm:spPr/>
      <dgm:t>
        <a:bodyPr/>
        <a:lstStyle/>
        <a:p>
          <a:endParaRPr lang="zh-TW" altLang="en-US"/>
        </a:p>
      </dgm:t>
    </dgm:pt>
    <dgm:pt modelId="{506BF5CF-B23D-4D31-8C10-E7B769FAA5D4}" type="sibTrans" cxnId="{C4936ABF-0EDC-4593-80D0-34EC813E7827}">
      <dgm:prSet/>
      <dgm:spPr/>
      <dgm:t>
        <a:bodyPr/>
        <a:lstStyle/>
        <a:p>
          <a:endParaRPr lang="zh-TW" altLang="en-US"/>
        </a:p>
      </dgm:t>
    </dgm:pt>
    <dgm:pt modelId="{7C10CA8A-D58C-49F6-927A-2E3C90C1FC13}" type="pres">
      <dgm:prSet presAssocID="{9E192D6E-FAAF-4725-9E19-EF87D8E0B2E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1EF52E5-51B1-483A-A1A5-4C1D3A969314}" type="pres">
      <dgm:prSet presAssocID="{3876F32B-8724-45E4-9579-B1C1644CAAA6}" presName="centerShape" presStyleLbl="node0" presStyleIdx="0" presStyleCnt="1" custLinFactNeighborX="-2907" custLinFactNeighborY="-4011"/>
      <dgm:spPr/>
      <dgm:t>
        <a:bodyPr/>
        <a:lstStyle/>
        <a:p>
          <a:endParaRPr lang="zh-TW" altLang="en-US"/>
        </a:p>
      </dgm:t>
    </dgm:pt>
    <dgm:pt modelId="{F8E0854A-3D20-4DC4-91FB-0841FEAEDB97}" type="pres">
      <dgm:prSet presAssocID="{70246B6E-4E5A-4891-B273-5CB5C5994348}" presName="node" presStyleLbl="node1" presStyleIdx="0" presStyleCnt="4" custRadScaleRad="110626" custRadScaleInc="16031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2E13419-B43D-41BA-931A-33752804DEF6}" type="pres">
      <dgm:prSet presAssocID="{70246B6E-4E5A-4891-B273-5CB5C5994348}" presName="dummy" presStyleCnt="0"/>
      <dgm:spPr/>
    </dgm:pt>
    <dgm:pt modelId="{C9B09D0E-9599-48FB-9374-FDCD8DE0FF24}" type="pres">
      <dgm:prSet presAssocID="{813F9FE0-C082-4286-BD5A-2C785D1E436A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DF350E99-24CF-4233-8766-2D857A7ECE5C}" type="pres">
      <dgm:prSet presAssocID="{B77A3B77-C981-4437-A6FE-8BE274E56B15}" presName="node" presStyleLbl="node1" presStyleIdx="1" presStyleCnt="4" custRadScaleRad="104991" custRadScaleInc="12293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FDBD616-AC6B-4A1D-B36D-F632AC6D02F2}" type="pres">
      <dgm:prSet presAssocID="{B77A3B77-C981-4437-A6FE-8BE274E56B15}" presName="dummy" presStyleCnt="0"/>
      <dgm:spPr/>
    </dgm:pt>
    <dgm:pt modelId="{E5C5A663-76D6-4BE2-946A-4E41EED85159}" type="pres">
      <dgm:prSet presAssocID="{E3424847-8B23-4500-AAD3-93C627C41B66}" presName="sibTrans" presStyleLbl="sibTrans2D1" presStyleIdx="1" presStyleCnt="4" custLinFactNeighborX="0" custLinFactNeighborY="-8346"/>
      <dgm:spPr/>
      <dgm:t>
        <a:bodyPr/>
        <a:lstStyle/>
        <a:p>
          <a:endParaRPr lang="zh-TW" altLang="en-US"/>
        </a:p>
      </dgm:t>
    </dgm:pt>
    <dgm:pt modelId="{022E3CE4-25FA-4126-95D6-1E69C1DFAA04}" type="pres">
      <dgm:prSet presAssocID="{6A182E5C-D103-4F69-B12E-EE60ECEB91B7}" presName="node" presStyleLbl="node1" presStyleIdx="2" presStyleCnt="4" custRadScaleRad="116064" custRadScaleInc="19116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411EE7A-B6B2-4805-8EF2-87FB4F775454}" type="pres">
      <dgm:prSet presAssocID="{6A182E5C-D103-4F69-B12E-EE60ECEB91B7}" presName="dummy" presStyleCnt="0"/>
      <dgm:spPr/>
    </dgm:pt>
    <dgm:pt modelId="{6DD6011E-7356-4650-90EE-0CB63AF18EDD}" type="pres">
      <dgm:prSet presAssocID="{72C1DA5B-F0B1-4128-87DD-BF5E19DC9EFD}" presName="sibTrans" presStyleLbl="sibTrans2D1" presStyleIdx="2" presStyleCnt="4" custLinFactNeighborX="1565" custLinFactNeighborY="-261"/>
      <dgm:spPr/>
      <dgm:t>
        <a:bodyPr/>
        <a:lstStyle/>
        <a:p>
          <a:endParaRPr lang="zh-TW" altLang="en-US"/>
        </a:p>
      </dgm:t>
    </dgm:pt>
    <dgm:pt modelId="{779D050B-53C2-4C1F-B4EC-405671023AF3}" type="pres">
      <dgm:prSet presAssocID="{77B56471-A275-4435-BC44-E12176CDEC50}" presName="node" presStyleLbl="node1" presStyleIdx="3" presStyleCnt="4" custRadScaleRad="119121" custRadScaleInc="12738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8105A1F-98BF-41FC-A05F-1BC091106126}" type="pres">
      <dgm:prSet presAssocID="{77B56471-A275-4435-BC44-E12176CDEC50}" presName="dummy" presStyleCnt="0"/>
      <dgm:spPr/>
    </dgm:pt>
    <dgm:pt modelId="{CF93B4D9-2827-4EAA-90AA-630EFDF6400A}" type="pres">
      <dgm:prSet presAssocID="{506BF5CF-B23D-4D31-8C10-E7B769FAA5D4}" presName="sibTrans" presStyleLbl="sibTrans2D1" presStyleIdx="3" presStyleCnt="4" custLinFactNeighborX="261" custLinFactNeighborY="3651"/>
      <dgm:spPr/>
      <dgm:t>
        <a:bodyPr/>
        <a:lstStyle/>
        <a:p>
          <a:endParaRPr lang="zh-TW" altLang="en-US"/>
        </a:p>
      </dgm:t>
    </dgm:pt>
  </dgm:ptLst>
  <dgm:cxnLst>
    <dgm:cxn modelId="{75464B22-B8DD-415E-94E5-4CB5D9205D3C}" type="presOf" srcId="{813F9FE0-C082-4286-BD5A-2C785D1E436A}" destId="{C9B09D0E-9599-48FB-9374-FDCD8DE0FF24}" srcOrd="0" destOrd="0" presId="urn:microsoft.com/office/officeart/2005/8/layout/radial6"/>
    <dgm:cxn modelId="{187D888C-67F4-46CC-BB8C-3F5FF5611E16}" type="presOf" srcId="{B77A3B77-C981-4437-A6FE-8BE274E56B15}" destId="{DF350E99-24CF-4233-8766-2D857A7ECE5C}" srcOrd="0" destOrd="0" presId="urn:microsoft.com/office/officeart/2005/8/layout/radial6"/>
    <dgm:cxn modelId="{093FC0D9-5B46-46C5-997F-DD0318B9D2C9}" type="presOf" srcId="{77B56471-A275-4435-BC44-E12176CDEC50}" destId="{779D050B-53C2-4C1F-B4EC-405671023AF3}" srcOrd="0" destOrd="0" presId="urn:microsoft.com/office/officeart/2005/8/layout/radial6"/>
    <dgm:cxn modelId="{44DAE942-1CC8-4F97-8E22-1405707AB2A8}" srcId="{9E192D6E-FAAF-4725-9E19-EF87D8E0B2ED}" destId="{3876F32B-8724-45E4-9579-B1C1644CAAA6}" srcOrd="0" destOrd="0" parTransId="{821B85EA-14FF-46E8-80B7-6A00192B4A6D}" sibTransId="{F45E2FA9-E27C-4306-9E57-3D526EC84EBC}"/>
    <dgm:cxn modelId="{C48D8AE8-8360-4A01-B55F-9D4EE6972263}" type="presOf" srcId="{6A182E5C-D103-4F69-B12E-EE60ECEB91B7}" destId="{022E3CE4-25FA-4126-95D6-1E69C1DFAA04}" srcOrd="0" destOrd="0" presId="urn:microsoft.com/office/officeart/2005/8/layout/radial6"/>
    <dgm:cxn modelId="{C4936ABF-0EDC-4593-80D0-34EC813E7827}" srcId="{3876F32B-8724-45E4-9579-B1C1644CAAA6}" destId="{77B56471-A275-4435-BC44-E12176CDEC50}" srcOrd="3" destOrd="0" parTransId="{33E1A71D-E613-436C-8B28-9FEF1AEC81AE}" sibTransId="{506BF5CF-B23D-4D31-8C10-E7B769FAA5D4}"/>
    <dgm:cxn modelId="{E0683CED-85FF-400C-BDF8-DA6EC024D4B8}" type="presOf" srcId="{9E192D6E-FAAF-4725-9E19-EF87D8E0B2ED}" destId="{7C10CA8A-D58C-49F6-927A-2E3C90C1FC13}" srcOrd="0" destOrd="0" presId="urn:microsoft.com/office/officeart/2005/8/layout/radial6"/>
    <dgm:cxn modelId="{2B2F4BFB-1E57-42A1-8585-B1745E252213}" type="presOf" srcId="{72C1DA5B-F0B1-4128-87DD-BF5E19DC9EFD}" destId="{6DD6011E-7356-4650-90EE-0CB63AF18EDD}" srcOrd="0" destOrd="0" presId="urn:microsoft.com/office/officeart/2005/8/layout/radial6"/>
    <dgm:cxn modelId="{F8E20DC2-7C66-4708-A3F2-FFC05592234E}" type="presOf" srcId="{70246B6E-4E5A-4891-B273-5CB5C5994348}" destId="{F8E0854A-3D20-4DC4-91FB-0841FEAEDB97}" srcOrd="0" destOrd="0" presId="urn:microsoft.com/office/officeart/2005/8/layout/radial6"/>
    <dgm:cxn modelId="{B73EDA8B-9F87-47DB-8F6C-B96CA1263EFD}" type="presOf" srcId="{E3424847-8B23-4500-AAD3-93C627C41B66}" destId="{E5C5A663-76D6-4BE2-946A-4E41EED85159}" srcOrd="0" destOrd="0" presId="urn:microsoft.com/office/officeart/2005/8/layout/radial6"/>
    <dgm:cxn modelId="{90F11C97-E124-4018-8953-0ABC39748594}" type="presOf" srcId="{3876F32B-8724-45E4-9579-B1C1644CAAA6}" destId="{61EF52E5-51B1-483A-A1A5-4C1D3A969314}" srcOrd="0" destOrd="0" presId="urn:microsoft.com/office/officeart/2005/8/layout/radial6"/>
    <dgm:cxn modelId="{CE804597-8004-4A72-8679-33912D2BA708}" srcId="{3876F32B-8724-45E4-9579-B1C1644CAAA6}" destId="{6A182E5C-D103-4F69-B12E-EE60ECEB91B7}" srcOrd="2" destOrd="0" parTransId="{5445E111-C951-4787-ACC6-F8DC7F3F78E1}" sibTransId="{72C1DA5B-F0B1-4128-87DD-BF5E19DC9EFD}"/>
    <dgm:cxn modelId="{63925F07-2884-4D7C-932D-96B86554216C}" srcId="{3876F32B-8724-45E4-9579-B1C1644CAAA6}" destId="{70246B6E-4E5A-4891-B273-5CB5C5994348}" srcOrd="0" destOrd="0" parTransId="{F65C3A50-551F-41F5-B5BA-B1564090CBE0}" sibTransId="{813F9FE0-C082-4286-BD5A-2C785D1E436A}"/>
    <dgm:cxn modelId="{13928456-87F9-4E59-8ABC-741CE4A6CD84}" type="presOf" srcId="{506BF5CF-B23D-4D31-8C10-E7B769FAA5D4}" destId="{CF93B4D9-2827-4EAA-90AA-630EFDF6400A}" srcOrd="0" destOrd="0" presId="urn:microsoft.com/office/officeart/2005/8/layout/radial6"/>
    <dgm:cxn modelId="{17E29FC5-7041-4334-98D8-C356EAF2F253}" srcId="{3876F32B-8724-45E4-9579-B1C1644CAAA6}" destId="{B77A3B77-C981-4437-A6FE-8BE274E56B15}" srcOrd="1" destOrd="0" parTransId="{81595562-808C-4DD0-A7E9-90623C7EBB0A}" sibTransId="{E3424847-8B23-4500-AAD3-93C627C41B66}"/>
    <dgm:cxn modelId="{0399967A-03D8-4BAE-8256-E9BC819D3CE6}" type="presParOf" srcId="{7C10CA8A-D58C-49F6-927A-2E3C90C1FC13}" destId="{61EF52E5-51B1-483A-A1A5-4C1D3A969314}" srcOrd="0" destOrd="0" presId="urn:microsoft.com/office/officeart/2005/8/layout/radial6"/>
    <dgm:cxn modelId="{E7D2D281-19B4-408D-906B-03BE65AE140F}" type="presParOf" srcId="{7C10CA8A-D58C-49F6-927A-2E3C90C1FC13}" destId="{F8E0854A-3D20-4DC4-91FB-0841FEAEDB97}" srcOrd="1" destOrd="0" presId="urn:microsoft.com/office/officeart/2005/8/layout/radial6"/>
    <dgm:cxn modelId="{9706A87B-DBEA-4501-BA22-56E50BC3CA29}" type="presParOf" srcId="{7C10CA8A-D58C-49F6-927A-2E3C90C1FC13}" destId="{42E13419-B43D-41BA-931A-33752804DEF6}" srcOrd="2" destOrd="0" presId="urn:microsoft.com/office/officeart/2005/8/layout/radial6"/>
    <dgm:cxn modelId="{98432114-0698-4B49-9DCD-EA9AF7891F2C}" type="presParOf" srcId="{7C10CA8A-D58C-49F6-927A-2E3C90C1FC13}" destId="{C9B09D0E-9599-48FB-9374-FDCD8DE0FF24}" srcOrd="3" destOrd="0" presId="urn:microsoft.com/office/officeart/2005/8/layout/radial6"/>
    <dgm:cxn modelId="{030B4E0C-9A13-4244-B363-D336C4E74BF3}" type="presParOf" srcId="{7C10CA8A-D58C-49F6-927A-2E3C90C1FC13}" destId="{DF350E99-24CF-4233-8766-2D857A7ECE5C}" srcOrd="4" destOrd="0" presId="urn:microsoft.com/office/officeart/2005/8/layout/radial6"/>
    <dgm:cxn modelId="{AA8D5E3F-89A0-47B0-AE5C-CCD9D7B8C995}" type="presParOf" srcId="{7C10CA8A-D58C-49F6-927A-2E3C90C1FC13}" destId="{0FDBD616-AC6B-4A1D-B36D-F632AC6D02F2}" srcOrd="5" destOrd="0" presId="urn:microsoft.com/office/officeart/2005/8/layout/radial6"/>
    <dgm:cxn modelId="{02D506E6-BD48-44E5-94E2-0F617905D034}" type="presParOf" srcId="{7C10CA8A-D58C-49F6-927A-2E3C90C1FC13}" destId="{E5C5A663-76D6-4BE2-946A-4E41EED85159}" srcOrd="6" destOrd="0" presId="urn:microsoft.com/office/officeart/2005/8/layout/radial6"/>
    <dgm:cxn modelId="{7AB6976E-A0AD-4896-8723-B263A4ABA0E1}" type="presParOf" srcId="{7C10CA8A-D58C-49F6-927A-2E3C90C1FC13}" destId="{022E3CE4-25FA-4126-95D6-1E69C1DFAA04}" srcOrd="7" destOrd="0" presId="urn:microsoft.com/office/officeart/2005/8/layout/radial6"/>
    <dgm:cxn modelId="{E608B10C-1A79-4B17-9BF6-8D30581EB184}" type="presParOf" srcId="{7C10CA8A-D58C-49F6-927A-2E3C90C1FC13}" destId="{C411EE7A-B6B2-4805-8EF2-87FB4F775454}" srcOrd="8" destOrd="0" presId="urn:microsoft.com/office/officeart/2005/8/layout/radial6"/>
    <dgm:cxn modelId="{677BD27B-2187-466B-B129-6A271677D796}" type="presParOf" srcId="{7C10CA8A-D58C-49F6-927A-2E3C90C1FC13}" destId="{6DD6011E-7356-4650-90EE-0CB63AF18EDD}" srcOrd="9" destOrd="0" presId="urn:microsoft.com/office/officeart/2005/8/layout/radial6"/>
    <dgm:cxn modelId="{CB0200B9-FA69-4899-B5EA-560FCEF61862}" type="presParOf" srcId="{7C10CA8A-D58C-49F6-927A-2E3C90C1FC13}" destId="{779D050B-53C2-4C1F-B4EC-405671023AF3}" srcOrd="10" destOrd="0" presId="urn:microsoft.com/office/officeart/2005/8/layout/radial6"/>
    <dgm:cxn modelId="{D298FB2B-B34B-4D7F-9E05-CFD4CBD39AC9}" type="presParOf" srcId="{7C10CA8A-D58C-49F6-927A-2E3C90C1FC13}" destId="{58105A1F-98BF-41FC-A05F-1BC091106126}" srcOrd="11" destOrd="0" presId="urn:microsoft.com/office/officeart/2005/8/layout/radial6"/>
    <dgm:cxn modelId="{63EDF3D3-8ED2-422C-9316-1FE190F02B9F}" type="presParOf" srcId="{7C10CA8A-D58C-49F6-927A-2E3C90C1FC13}" destId="{CF93B4D9-2827-4EAA-90AA-630EFDF6400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3B4D9-2827-4EAA-90AA-630EFDF6400A}">
      <dsp:nvSpPr>
        <dsp:cNvPr id="0" name=""/>
        <dsp:cNvSpPr/>
      </dsp:nvSpPr>
      <dsp:spPr>
        <a:xfrm>
          <a:off x="1536008" y="274022"/>
          <a:ext cx="4716345" cy="4716345"/>
        </a:xfrm>
        <a:prstGeom prst="blockArc">
          <a:avLst>
            <a:gd name="adj1" fmla="val 12500330"/>
            <a:gd name="adj2" fmla="val 19892015"/>
            <a:gd name="adj3" fmla="val 4637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D6011E-7356-4650-90EE-0CB63AF18EDD}">
      <dsp:nvSpPr>
        <dsp:cNvPr id="0" name=""/>
        <dsp:cNvSpPr/>
      </dsp:nvSpPr>
      <dsp:spPr>
        <a:xfrm>
          <a:off x="1206677" y="617079"/>
          <a:ext cx="4716345" cy="4716345"/>
        </a:xfrm>
        <a:prstGeom prst="blockArc">
          <a:avLst>
            <a:gd name="adj1" fmla="val 8324716"/>
            <a:gd name="adj2" fmla="val 13483528"/>
            <a:gd name="adj3" fmla="val 4637"/>
          </a:avLst>
        </a:prstGeom>
        <a:solidFill>
          <a:schemeClr val="accent4">
            <a:hueOff val="-5514574"/>
            <a:satOff val="30963"/>
            <a:lumOff val="-14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C5A663-76D6-4BE2-946A-4E41EED85159}">
      <dsp:nvSpPr>
        <dsp:cNvPr id="0" name=""/>
        <dsp:cNvSpPr/>
      </dsp:nvSpPr>
      <dsp:spPr>
        <a:xfrm>
          <a:off x="1495950" y="796672"/>
          <a:ext cx="4716345" cy="4716345"/>
        </a:xfrm>
        <a:prstGeom prst="blockArc">
          <a:avLst>
            <a:gd name="adj1" fmla="val 1489351"/>
            <a:gd name="adj2" fmla="val 9325422"/>
            <a:gd name="adj3" fmla="val 4637"/>
          </a:avLst>
        </a:prstGeom>
        <a:solidFill>
          <a:schemeClr val="accent4">
            <a:hueOff val="-2757287"/>
            <a:satOff val="15482"/>
            <a:lumOff val="-71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B09D0E-9599-48FB-9374-FDCD8DE0FF24}">
      <dsp:nvSpPr>
        <dsp:cNvPr id="0" name=""/>
        <dsp:cNvSpPr/>
      </dsp:nvSpPr>
      <dsp:spPr>
        <a:xfrm>
          <a:off x="1888594" y="600804"/>
          <a:ext cx="4716345" cy="4716345"/>
        </a:xfrm>
        <a:prstGeom prst="blockArc">
          <a:avLst>
            <a:gd name="adj1" fmla="val 18966676"/>
            <a:gd name="adj2" fmla="val 2550611"/>
            <a:gd name="adj3" fmla="val 463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EF52E5-51B1-483A-A1A5-4C1D3A969314}">
      <dsp:nvSpPr>
        <dsp:cNvPr id="0" name=""/>
        <dsp:cNvSpPr/>
      </dsp:nvSpPr>
      <dsp:spPr>
        <a:xfrm>
          <a:off x="2791570" y="1794432"/>
          <a:ext cx="2169644" cy="216964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400" kern="1200" dirty="0" smtClean="0"/>
            <a:t>大學</a:t>
          </a:r>
          <a:endParaRPr lang="zh-TW" altLang="en-US" sz="5400" kern="1200" dirty="0"/>
        </a:p>
      </dsp:txBody>
      <dsp:txXfrm>
        <a:off x="3109307" y="2112169"/>
        <a:ext cx="1534170" cy="1534170"/>
      </dsp:txXfrm>
    </dsp:sp>
    <dsp:sp modelId="{F8E0854A-3D20-4DC4-91FB-0841FEAEDB97}">
      <dsp:nvSpPr>
        <dsp:cNvPr id="0" name=""/>
        <dsp:cNvSpPr/>
      </dsp:nvSpPr>
      <dsp:spPr>
        <a:xfrm>
          <a:off x="5147493" y="602678"/>
          <a:ext cx="1518751" cy="151875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課程</a:t>
          </a:r>
          <a:endParaRPr lang="zh-TW" altLang="en-US" sz="3200" kern="1200" dirty="0"/>
        </a:p>
      </dsp:txBody>
      <dsp:txXfrm>
        <a:off x="5369909" y="825094"/>
        <a:ext cx="1073919" cy="1073919"/>
      </dsp:txXfrm>
    </dsp:sp>
    <dsp:sp modelId="{DF350E99-24CF-4233-8766-2D857A7ECE5C}">
      <dsp:nvSpPr>
        <dsp:cNvPr id="0" name=""/>
        <dsp:cNvSpPr/>
      </dsp:nvSpPr>
      <dsp:spPr>
        <a:xfrm>
          <a:off x="5185431" y="3756123"/>
          <a:ext cx="1518751" cy="1518751"/>
        </a:xfrm>
        <a:prstGeom prst="ellipse">
          <a:avLst/>
        </a:prstGeom>
        <a:solidFill>
          <a:schemeClr val="accent4">
            <a:hueOff val="-2757287"/>
            <a:satOff val="15482"/>
            <a:lumOff val="-71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人際關係</a:t>
          </a:r>
          <a:endParaRPr lang="zh-TW" altLang="en-US" sz="3200" kern="1200" dirty="0"/>
        </a:p>
      </dsp:txBody>
      <dsp:txXfrm>
        <a:off x="5407847" y="3978539"/>
        <a:ext cx="1073919" cy="1073919"/>
      </dsp:txXfrm>
    </dsp:sp>
    <dsp:sp modelId="{022E3CE4-25FA-4126-95D6-1E69C1DFAA04}">
      <dsp:nvSpPr>
        <dsp:cNvPr id="0" name=""/>
        <dsp:cNvSpPr/>
      </dsp:nvSpPr>
      <dsp:spPr>
        <a:xfrm>
          <a:off x="999927" y="3747130"/>
          <a:ext cx="1518751" cy="1518751"/>
        </a:xfrm>
        <a:prstGeom prst="ellipse">
          <a:avLst/>
        </a:prstGeom>
        <a:solidFill>
          <a:schemeClr val="accent4">
            <a:hueOff val="-5514574"/>
            <a:satOff val="30963"/>
            <a:lumOff val="-14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校外實習</a:t>
          </a:r>
          <a:endParaRPr lang="zh-TW" altLang="en-US" sz="3200" kern="1200" dirty="0"/>
        </a:p>
      </dsp:txBody>
      <dsp:txXfrm>
        <a:off x="1222343" y="3969546"/>
        <a:ext cx="1073919" cy="1073919"/>
      </dsp:txXfrm>
    </dsp:sp>
    <dsp:sp modelId="{779D050B-53C2-4C1F-B4EC-405671023AF3}">
      <dsp:nvSpPr>
        <dsp:cNvPr id="0" name=""/>
        <dsp:cNvSpPr/>
      </dsp:nvSpPr>
      <dsp:spPr>
        <a:xfrm>
          <a:off x="1095059" y="607190"/>
          <a:ext cx="1518751" cy="1518751"/>
        </a:xfrm>
        <a:prstGeom prst="ellipse">
          <a:avLst/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專業證照</a:t>
          </a:r>
          <a:endParaRPr lang="zh-TW" altLang="en-US" sz="3200" kern="1200" dirty="0"/>
        </a:p>
      </dsp:txBody>
      <dsp:txXfrm>
        <a:off x="1317475" y="829606"/>
        <a:ext cx="1073919" cy="107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523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859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8910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6642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4570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044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171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164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625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05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789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228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627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05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87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317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56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C63378B-EB87-45DB-AA12-71B019CF50CD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7DDF2B1-3F0F-487B-87A4-F75A560CA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619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/>
          <a:srcRect l="11305" t="20188" r="20468" b="26459"/>
          <a:stretch/>
        </p:blipFill>
        <p:spPr>
          <a:xfrm>
            <a:off x="6042524" y="2271419"/>
            <a:ext cx="6149476" cy="4586581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547446" y="1069145"/>
            <a:ext cx="93972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b="1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未來四年的學習規劃</a:t>
            </a:r>
            <a:endParaRPr lang="zh-TW" altLang="en-US" sz="7200" b="1" dirty="0">
              <a:solidFill>
                <a:schemeClr val="accent5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99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內容版面配置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4567586"/>
              </p:ext>
            </p:extLst>
          </p:nvPr>
        </p:nvGraphicFramePr>
        <p:xfrm>
          <a:off x="2266367" y="1155031"/>
          <a:ext cx="7527338" cy="46120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13328"/>
                <a:gridCol w="3814010"/>
              </a:tblGrid>
              <a:tr h="6160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四年級下學期</a:t>
                      </a:r>
                      <a:endParaRPr lang="en-US" altLang="zh-TW" sz="3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dirty="0" smtClean="0"/>
                    </a:p>
                  </a:txBody>
                  <a:tcPr/>
                </a:tc>
              </a:tr>
              <a:tr h="5601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/>
                        <a:t>必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選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8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dirty="0" smtClean="0"/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會計資料庫管理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會計師業務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休閒事業會計及財務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政府會計人員普考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企業價值評估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內部控制與稽核</a:t>
                      </a:r>
                      <a:endParaRPr lang="zh-TW" alt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12" name="圖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7906" y="3264039"/>
            <a:ext cx="1072813" cy="29515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4496" y="3458885"/>
            <a:ext cx="1361573" cy="36835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084" y="3695410"/>
            <a:ext cx="1657345" cy="42851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1598" y="3974027"/>
            <a:ext cx="2024318" cy="44054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6081" y="4258490"/>
            <a:ext cx="2408850" cy="50310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9441" y="4570120"/>
            <a:ext cx="2899611" cy="631149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2153652" y="264695"/>
            <a:ext cx="569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校內課程規劃</a:t>
            </a:r>
            <a:endParaRPr lang="zh-TW" altLang="en-US" sz="4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589" y="4953063"/>
            <a:ext cx="3501189" cy="75385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893" y="5329989"/>
            <a:ext cx="4047666" cy="770022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8296" y="1752110"/>
            <a:ext cx="1967620" cy="1511929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 rot="951173">
            <a:off x="9487397" y="1226099"/>
            <a:ext cx="1657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\</a:t>
            </a:r>
            <a:r>
              <a:rPr lang="zh-TW" altLang="en-US" sz="4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專業</a:t>
            </a:r>
            <a:r>
              <a:rPr lang="en-US" altLang="zh-TW" sz="4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endParaRPr lang="zh-TW" altLang="en-US" sz="40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71296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Click="0" advTm="4000">
        <p15:prstTrans prst="curtains"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9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9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9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9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方塊 13"/>
          <p:cNvSpPr txBox="1"/>
          <p:nvPr/>
        </p:nvSpPr>
        <p:spPr>
          <a:xfrm>
            <a:off x="2153651" y="285014"/>
            <a:ext cx="569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活動規劃</a:t>
            </a:r>
            <a:endParaRPr lang="zh-TW" altLang="en-US" sz="4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圓角矩形 14"/>
          <p:cNvSpPr>
            <a:spLocks/>
          </p:cNvSpPr>
          <p:nvPr/>
        </p:nvSpPr>
        <p:spPr>
          <a:xfrm>
            <a:off x="1727431" y="1272306"/>
            <a:ext cx="1726599" cy="15220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>
              <a:solidFill>
                <a:srgbClr val="00B050"/>
              </a:solidFill>
            </a:endParaRPr>
          </a:p>
        </p:txBody>
      </p:sp>
      <p:sp>
        <p:nvSpPr>
          <p:cNvPr id="16" name="向右箭號 15"/>
          <p:cNvSpPr>
            <a:spLocks/>
          </p:cNvSpPr>
          <p:nvPr/>
        </p:nvSpPr>
        <p:spPr>
          <a:xfrm>
            <a:off x="3926555" y="1806959"/>
            <a:ext cx="657225" cy="542925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7" name="文字方塊 60"/>
          <p:cNvSpPr txBox="1">
            <a:spLocks/>
          </p:cNvSpPr>
          <p:nvPr/>
        </p:nvSpPr>
        <p:spPr>
          <a:xfrm>
            <a:off x="4999119" y="992900"/>
            <a:ext cx="6334627" cy="1846553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20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　</a:t>
            </a:r>
            <a:r>
              <a:rPr lang="zh-TW" sz="22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　先鞏固基本的共同課程，學思並用，在講求效率的時代，將所學的資料加以分類整理，從大一開始做起筆記，方便以後考取證照或複習時達到事半功倍的效果。另外安排適度的運動，提早養成運動的習慣，對身體有益無害，畢竟健康是無法取代的。</a:t>
            </a:r>
            <a:endParaRPr lang="zh-TW" sz="2200" kern="150" dirty="0"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430" y="3498869"/>
            <a:ext cx="1932599" cy="1713124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853" y="1627595"/>
            <a:ext cx="1377815" cy="859611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2085405" y="4063043"/>
            <a:ext cx="1227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大</a:t>
            </a:r>
            <a:r>
              <a:rPr lang="zh-TW" altLang="en-US" sz="3200" dirty="0"/>
              <a:t>二</a:t>
            </a:r>
          </a:p>
        </p:txBody>
      </p:sp>
      <p:sp>
        <p:nvSpPr>
          <p:cNvPr id="18" name="文字方塊 57"/>
          <p:cNvSpPr txBox="1">
            <a:spLocks/>
          </p:cNvSpPr>
          <p:nvPr/>
        </p:nvSpPr>
        <p:spPr>
          <a:xfrm>
            <a:off x="5004004" y="3377086"/>
            <a:ext cx="6329742" cy="206118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22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　　朝多</a:t>
            </a:r>
            <a:r>
              <a:rPr lang="zh-TW" sz="2200" kern="15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益、全民英檢方向測試</a:t>
            </a:r>
            <a:r>
              <a:rPr lang="zh-TW" sz="22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自己的英文能力</a:t>
            </a:r>
            <a:r>
              <a:rPr lang="zh-TW" sz="2200" kern="15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，注意</a:t>
            </a:r>
            <a:r>
              <a:rPr lang="zh-TW" sz="22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有關會計資訊系的證照，並計畫考取會計事務乙級、</a:t>
            </a:r>
            <a:r>
              <a:rPr lang="en-US" sz="22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word</a:t>
            </a:r>
            <a:r>
              <a:rPr lang="zh-TW" sz="22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、é</a:t>
            </a:r>
            <a:r>
              <a:rPr lang="en-US" sz="2200" kern="150" dirty="0" err="1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xcel</a:t>
            </a:r>
            <a:r>
              <a:rPr lang="zh-TW" sz="22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、</a:t>
            </a:r>
            <a:r>
              <a:rPr lang="en-US" sz="22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power point</a:t>
            </a:r>
            <a:r>
              <a:rPr lang="zh-TW" sz="22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電腦方面證照，善用課餘時間安排休閒運動或社團活動，以培養溝通能力，擴展人際關係，與新同學的互動也是我再次學習的。</a:t>
            </a:r>
            <a:endParaRPr lang="zh-TW" sz="2200" kern="150" dirty="0"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  <p:pic>
        <p:nvPicPr>
          <p:cNvPr id="19" name="圖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6555" y="4063043"/>
            <a:ext cx="682811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6938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8000">
        <p15:prstTrans prst="airplane"/>
      </p:transition>
    </mc:Choice>
    <mc:Fallback>
      <p:transition spd="slow"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方塊 13"/>
          <p:cNvSpPr txBox="1"/>
          <p:nvPr/>
        </p:nvSpPr>
        <p:spPr>
          <a:xfrm>
            <a:off x="2153651" y="285014"/>
            <a:ext cx="569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活動規劃</a:t>
            </a:r>
            <a:endParaRPr lang="zh-TW" altLang="en-US" sz="4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圓角矩形 14"/>
          <p:cNvSpPr>
            <a:spLocks/>
          </p:cNvSpPr>
          <p:nvPr/>
        </p:nvSpPr>
        <p:spPr>
          <a:xfrm>
            <a:off x="1727431" y="1272306"/>
            <a:ext cx="1726599" cy="15220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>
              <a:solidFill>
                <a:srgbClr val="00B050"/>
              </a:solidFill>
            </a:endParaRPr>
          </a:p>
        </p:txBody>
      </p:sp>
      <p:sp>
        <p:nvSpPr>
          <p:cNvPr id="16" name="向右箭號 15"/>
          <p:cNvSpPr>
            <a:spLocks/>
          </p:cNvSpPr>
          <p:nvPr/>
        </p:nvSpPr>
        <p:spPr>
          <a:xfrm>
            <a:off x="3926555" y="1806959"/>
            <a:ext cx="657225" cy="542925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430" y="3498869"/>
            <a:ext cx="1932599" cy="1713124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2065918" y="1713351"/>
            <a:ext cx="1227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大三</a:t>
            </a:r>
            <a:endParaRPr lang="zh-TW" altLang="en-US" sz="3200" dirty="0"/>
          </a:p>
        </p:txBody>
      </p:sp>
      <p:pic>
        <p:nvPicPr>
          <p:cNvPr id="19" name="圖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555" y="4063043"/>
            <a:ext cx="682811" cy="597460"/>
          </a:xfrm>
          <a:prstGeom prst="rect">
            <a:avLst/>
          </a:prstGeom>
        </p:spPr>
      </p:pic>
      <p:sp>
        <p:nvSpPr>
          <p:cNvPr id="12" name="文字方塊 56"/>
          <p:cNvSpPr txBox="1">
            <a:spLocks/>
          </p:cNvSpPr>
          <p:nvPr/>
        </p:nvSpPr>
        <p:spPr>
          <a:xfrm>
            <a:off x="5001561" y="1129068"/>
            <a:ext cx="6334627" cy="180146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13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　</a:t>
            </a:r>
            <a:r>
              <a:rPr lang="zh-TW" sz="22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　提升專業能力，並利用課餘時間，多閱讀英文書籍，善用豐富的圖書資源或旁聽相關演講、課程，吸取知識，拓展會計研究視野。並複習大一大二所作的筆記，安排考取記帳士或財務金融類和會計的相關證照。</a:t>
            </a:r>
            <a:endParaRPr lang="zh-TW" sz="2200" kern="150" dirty="0"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089982" y="4063043"/>
            <a:ext cx="1038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大四</a:t>
            </a:r>
            <a:endParaRPr lang="zh-TW" altLang="en-US" sz="3200" dirty="0"/>
          </a:p>
        </p:txBody>
      </p:sp>
      <p:sp>
        <p:nvSpPr>
          <p:cNvPr id="20" name="文字方塊 59"/>
          <p:cNvSpPr txBox="1">
            <a:spLocks/>
          </p:cNvSpPr>
          <p:nvPr/>
        </p:nvSpPr>
        <p:spPr>
          <a:xfrm>
            <a:off x="5001561" y="3498869"/>
            <a:ext cx="6334627" cy="1713124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22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　　增加實務經驗，多看時事新聞，注意會計方面的新資訊、社會、世界上會計應用之趨勢，並確認未來發展方向，以考取會計師證照為目標，將大一到大三的筆記與圖書資料做結合，準備考取研究所</a:t>
            </a:r>
            <a:r>
              <a:rPr lang="zh-TW" sz="1300" kern="15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Mangal" panose="02040503050203030202" pitchFamily="18" charset="0"/>
              </a:rPr>
              <a:t>。</a:t>
            </a:r>
            <a:endParaRPr lang="zh-TW" sz="1200" kern="150" dirty="0"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1857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8000">
        <p15:prstTrans prst="fallOver"/>
      </p:transition>
    </mc:Choice>
    <mc:Fallback>
      <p:transition spd="slow"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84311" y="1239253"/>
            <a:ext cx="9897564" cy="4551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/>
              <a:t>          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以上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是我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的學習規劃，在屏商的四年，努力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專研課程內容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，做好時間管理，培養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專業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技能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配合課程考取相關專業證照，利用課餘時間參與社團或安排休閒活動，參與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團隊合作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並以考取會計師執照為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目標。屏商會計系四年的課程，可以使我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更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了解會計方面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的專業知識與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技能，為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未來服務人群或追求更高深的學問打好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基礎。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52754" y="1155032"/>
            <a:ext cx="1716088" cy="101511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/>
            </a:prstTxWarp>
            <a:spAutoFit/>
          </a:bodyPr>
          <a:lstStyle/>
          <a:p>
            <a:pPr algn="ctr"/>
            <a:r>
              <a:rPr lang="zh-TW" altLang="en-US" sz="5400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結語</a:t>
            </a:r>
            <a:endParaRPr lang="zh-TW" altLang="en-US" sz="540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2128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6000"/>
    </mc:Choice>
    <mc:Fallback>
      <p:transition spd="slow" advClick="0" advTm="6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943314"/>
              </p:ext>
            </p:extLst>
          </p:nvPr>
        </p:nvGraphicFramePr>
        <p:xfrm>
          <a:off x="2278395" y="421106"/>
          <a:ext cx="8020637" cy="6128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13524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4000">
        <p15:prstTrans prst="peelOff"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458168"/>
              </p:ext>
            </p:extLst>
          </p:nvPr>
        </p:nvGraphicFramePr>
        <p:xfrm>
          <a:off x="2266367" y="1155031"/>
          <a:ext cx="7527338" cy="46120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13328"/>
                <a:gridCol w="3814010"/>
              </a:tblGrid>
              <a:tr h="6160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一年級上學期</a:t>
                      </a:r>
                      <a:endParaRPr lang="en-US" altLang="zh-TW" sz="3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dirty="0" smtClean="0"/>
                    </a:p>
                  </a:txBody>
                  <a:tcPr/>
                </a:tc>
              </a:tr>
              <a:tr h="5601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/>
                        <a:t>必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選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8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商業通用軟體會計應用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全民</a:t>
                      </a:r>
                      <a:r>
                        <a:rPr lang="zh-TW" altLang="en-US" sz="2400" dirty="0" smtClean="0"/>
                        <a:t>國防教育軍事訓練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一</a:t>
                      </a:r>
                      <a:r>
                        <a:rPr lang="en-US" altLang="zh-TW" sz="2400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英文選讀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經濟學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憲法與人權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民法概要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微積分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通識課程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體育</a:t>
                      </a:r>
                      <a:endParaRPr lang="en-US" altLang="zh-TW" sz="2400" dirty="0" smtClean="0"/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會計職涯</a:t>
                      </a:r>
                      <a:endParaRPr lang="zh-TW" alt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2153652" y="264695"/>
            <a:ext cx="569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校內課程規劃</a:t>
            </a:r>
            <a:endParaRPr lang="zh-TW" altLang="en-US" sz="4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9893" y="5329989"/>
            <a:ext cx="4047666" cy="77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44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4000">
        <p14:ripple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內容版面配置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992330"/>
              </p:ext>
            </p:extLst>
          </p:nvPr>
        </p:nvGraphicFramePr>
        <p:xfrm>
          <a:off x="2266367" y="1155031"/>
          <a:ext cx="7527338" cy="46120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13328"/>
                <a:gridCol w="3814010"/>
              </a:tblGrid>
              <a:tr h="6160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一年級下學期</a:t>
                      </a:r>
                      <a:endParaRPr lang="en-US" altLang="zh-TW" sz="3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dirty="0" smtClean="0"/>
                    </a:p>
                  </a:txBody>
                  <a:tcPr/>
                </a:tc>
              </a:tr>
              <a:tr h="5601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/>
                        <a:t>必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選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8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全民國防教育軍事訓練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二</a:t>
                      </a:r>
                      <a:r>
                        <a:rPr lang="en-US" altLang="zh-TW" sz="2400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英文選讀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通識課程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體育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台灣開發史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經濟學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商事法 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會計資訊系統 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中級會計學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一</a:t>
                      </a:r>
                      <a:r>
                        <a:rPr lang="en-US" altLang="zh-TW" sz="2400" dirty="0" smtClean="0"/>
                        <a:t>)</a:t>
                      </a:r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行銷學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專門職業道德與倫理</a:t>
                      </a:r>
                      <a:endParaRPr lang="zh-TW" alt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2153652" y="264695"/>
            <a:ext cx="569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校內課程規劃</a:t>
            </a:r>
            <a:endParaRPr lang="zh-TW" altLang="en-US" sz="4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589" y="4953063"/>
            <a:ext cx="3501189" cy="75385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893" y="5329989"/>
            <a:ext cx="4047666" cy="77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9837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4000">
        <p15:prstTrans prst="prestige"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內容版面配置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049850"/>
              </p:ext>
            </p:extLst>
          </p:nvPr>
        </p:nvGraphicFramePr>
        <p:xfrm>
          <a:off x="2266367" y="1155031"/>
          <a:ext cx="7527338" cy="46120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13328"/>
                <a:gridCol w="3814010"/>
              </a:tblGrid>
              <a:tr h="6160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二年級上學期</a:t>
                      </a:r>
                      <a:endParaRPr lang="en-US" altLang="zh-TW" sz="3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dirty="0" smtClean="0"/>
                    </a:p>
                  </a:txBody>
                  <a:tcPr/>
                </a:tc>
              </a:tr>
              <a:tr h="5601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/>
                        <a:t>必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選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8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中國文學名篇欣賞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邏輯思維與推理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通識課程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統計學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稅務法規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中級會計學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二</a:t>
                      </a:r>
                      <a:r>
                        <a:rPr lang="en-US" altLang="zh-TW" sz="2400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成本會計</a:t>
                      </a:r>
                      <a:endParaRPr lang="en-US" altLang="zh-TW" sz="2400" dirty="0" smtClean="0"/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商業心理學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個體經濟學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會計套裝軟體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體育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9441" y="4570120"/>
            <a:ext cx="2899611" cy="631149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2153652" y="264695"/>
            <a:ext cx="569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校內課程規劃</a:t>
            </a:r>
            <a:endParaRPr lang="zh-TW" altLang="en-US" sz="4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589" y="4953063"/>
            <a:ext cx="3501189" cy="75385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893" y="5329989"/>
            <a:ext cx="4047666" cy="77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895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4000">
        <p14:vortex dir="r"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內容版面配置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797485"/>
              </p:ext>
            </p:extLst>
          </p:nvPr>
        </p:nvGraphicFramePr>
        <p:xfrm>
          <a:off x="2266367" y="1155031"/>
          <a:ext cx="7527338" cy="46120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13328"/>
                <a:gridCol w="3814010"/>
              </a:tblGrid>
              <a:tr h="6160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二年級下學期</a:t>
                      </a:r>
                      <a:endParaRPr lang="en-US" altLang="zh-TW" sz="3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dirty="0" smtClean="0"/>
                    </a:p>
                  </a:txBody>
                  <a:tcPr/>
                </a:tc>
              </a:tr>
              <a:tr h="5601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/>
                        <a:t>必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選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8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中國文學名篇欣賞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統計學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成本會計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稅務會計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中級會計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三</a:t>
                      </a:r>
                      <a:r>
                        <a:rPr lang="en-US" altLang="zh-TW" sz="2400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dirty="0" smtClean="0"/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投資學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銀行會計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總體經濟學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商務談判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體育</a:t>
                      </a:r>
                      <a:endParaRPr lang="zh-TW" alt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6081" y="4258490"/>
            <a:ext cx="2408850" cy="50310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9441" y="4570120"/>
            <a:ext cx="2899611" cy="631149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2153652" y="264695"/>
            <a:ext cx="569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校內課程規劃</a:t>
            </a:r>
            <a:endParaRPr lang="zh-TW" altLang="en-US" sz="4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589" y="4953063"/>
            <a:ext cx="3501189" cy="75385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893" y="5329989"/>
            <a:ext cx="4047666" cy="77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926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內容版面配置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554237"/>
              </p:ext>
            </p:extLst>
          </p:nvPr>
        </p:nvGraphicFramePr>
        <p:xfrm>
          <a:off x="2266367" y="1155031"/>
          <a:ext cx="7527338" cy="46120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13328"/>
                <a:gridCol w="3814010"/>
              </a:tblGrid>
              <a:tr h="6160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三年級上學期</a:t>
                      </a:r>
                      <a:endParaRPr lang="en-US" altLang="zh-TW" sz="3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dirty="0" smtClean="0"/>
                    </a:p>
                  </a:txBody>
                  <a:tcPr/>
                </a:tc>
              </a:tr>
              <a:tr h="5601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/>
                        <a:t>必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選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8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管理會計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高級會計學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通識課程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財務管理</a:t>
                      </a:r>
                      <a:endParaRPr lang="en-US" altLang="zh-TW" sz="2400" dirty="0" smtClean="0"/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網際網路會計應用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貨幣銀行學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商業會計法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國際金融與匯兌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1598" y="3974027"/>
            <a:ext cx="2024318" cy="44054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6081" y="4258490"/>
            <a:ext cx="2408850" cy="50310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9441" y="4570120"/>
            <a:ext cx="2899611" cy="631149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2153652" y="264695"/>
            <a:ext cx="569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校內課程規劃</a:t>
            </a:r>
            <a:endParaRPr lang="zh-TW" altLang="en-US" sz="4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589" y="4953063"/>
            <a:ext cx="3501189" cy="75385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893" y="5329989"/>
            <a:ext cx="4047666" cy="77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512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4000">
        <p14:switch dir="r"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內容版面配置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357945"/>
              </p:ext>
            </p:extLst>
          </p:nvPr>
        </p:nvGraphicFramePr>
        <p:xfrm>
          <a:off x="2266367" y="1155031"/>
          <a:ext cx="7527338" cy="46120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13328"/>
                <a:gridCol w="3814010"/>
              </a:tblGrid>
              <a:tr h="6160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三年級下學期</a:t>
                      </a:r>
                      <a:endParaRPr lang="en-US" altLang="zh-TW" sz="3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dirty="0" smtClean="0"/>
                    </a:p>
                  </a:txBody>
                  <a:tcPr/>
                </a:tc>
              </a:tr>
              <a:tr h="5601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/>
                        <a:t>必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選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8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管理會計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高級會計學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審計學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財務會計準則公報研討</a:t>
                      </a:r>
                      <a:endParaRPr lang="en-US" altLang="zh-TW" sz="2400" dirty="0" smtClean="0"/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電子商務與會計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政府會計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財政學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會計實務</a:t>
                      </a:r>
                      <a:endParaRPr lang="zh-TW" alt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084" y="3695410"/>
            <a:ext cx="1657345" cy="42851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1598" y="3974027"/>
            <a:ext cx="2024318" cy="44054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6081" y="4258490"/>
            <a:ext cx="2408850" cy="50310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9441" y="4570120"/>
            <a:ext cx="2899611" cy="631149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2153652" y="264695"/>
            <a:ext cx="569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校內課程規劃</a:t>
            </a:r>
            <a:endParaRPr lang="zh-TW" altLang="en-US" sz="4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589" y="4953063"/>
            <a:ext cx="3501189" cy="75385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893" y="5329989"/>
            <a:ext cx="4047666" cy="77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38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4000">
        <p14:doors dir="vert"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內容版面配置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5743194"/>
              </p:ext>
            </p:extLst>
          </p:nvPr>
        </p:nvGraphicFramePr>
        <p:xfrm>
          <a:off x="2266367" y="1155031"/>
          <a:ext cx="7527338" cy="46120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13328"/>
                <a:gridCol w="3814010"/>
              </a:tblGrid>
              <a:tr h="6160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四年級上學期</a:t>
                      </a:r>
                      <a:endParaRPr lang="en-US" altLang="zh-TW" sz="3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dirty="0" smtClean="0"/>
                    </a:p>
                  </a:txBody>
                  <a:tcPr/>
                </a:tc>
              </a:tr>
              <a:tr h="5601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/>
                        <a:t>必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選  修</a:t>
                      </a:r>
                    </a:p>
                  </a:txBody>
                  <a:tcPr>
                    <a:lnB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8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審計學</a:t>
                      </a:r>
                      <a:endParaRPr lang="en-US" altLang="zh-TW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財務報告分析</a:t>
                      </a:r>
                      <a:endParaRPr lang="en-US" altLang="zh-TW" sz="2400" dirty="0" smtClean="0"/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電腦審計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理財規劃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記帳士專技普考</a:t>
                      </a:r>
                      <a:endParaRPr lang="en-US" altLang="zh-TW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政府會計人員初考</a:t>
                      </a:r>
                      <a:endParaRPr lang="zh-TW" alt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76200" cap="flat" cmpd="sng" algn="ctr">
                      <a:solidFill>
                        <a:srgbClr val="8BD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4496" y="3458885"/>
            <a:ext cx="1361573" cy="36835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084" y="3695410"/>
            <a:ext cx="1657345" cy="42851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1598" y="3974027"/>
            <a:ext cx="2024318" cy="44054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6081" y="4258490"/>
            <a:ext cx="2408850" cy="50310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9441" y="4570120"/>
            <a:ext cx="2899611" cy="631149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2153652" y="264695"/>
            <a:ext cx="569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校內課程規劃</a:t>
            </a:r>
            <a:endParaRPr lang="zh-TW" altLang="en-US" sz="4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589" y="4953063"/>
            <a:ext cx="3501189" cy="75385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893" y="5329989"/>
            <a:ext cx="4047666" cy="77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97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機器人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機器人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末端陰影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TC103457496[[fn=視差]]</Template>
  <TotalTime>386</TotalTime>
  <Words>406</Words>
  <Application>Microsoft Office PowerPoint</Application>
  <PresentationFormat>寬螢幕</PresentationFormat>
  <Paragraphs>120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2" baseType="lpstr">
      <vt:lpstr>Microsoft YaHei</vt:lpstr>
      <vt:lpstr>微軟正黑體</vt:lpstr>
      <vt:lpstr>新細明體</vt:lpstr>
      <vt:lpstr>標楷體</vt:lpstr>
      <vt:lpstr>Arial</vt:lpstr>
      <vt:lpstr>Corbel</vt:lpstr>
      <vt:lpstr>Mangal</vt:lpstr>
      <vt:lpstr>Times New Roman</vt:lpstr>
      <vt:lpstr>機器人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•請同學根據第一次作業所撰寫的內容，轉成一份PPT簡報檔案。 •請在簡報檔中盡可能用到本次授課所學到的 PowerPoint 各項功能。 •簡報以「首頁投影片」、「內文投影片」依序排列。內文投影片(須包含表格、圖片、圖案、SmartArt圖形及文字藝術師文字)至少需有10頁(滿頁)，最多勿超過30頁。若單一頁面內容以漸層效果分成多頁展示，則該多頁內容以1頁計算。 •本項作業檔案請於第三次上課(2013/9/27)日以電子郵件附加檔案方式繳交。 ◦四會一甲同學(孔憲成老師授課)，請寄至：lobster1018@gmail.com ◦四會一乙同學(周國華老師授課)，請寄至：AssignmentByCKH@gmail.com ◦電子郵件主旨：請以[學號+姓名+商會第二次作業]作為郵件主旨 ◦作業檔名：請以[學號+商會二]作為檔案名稱  </dc:title>
  <dc:creator>張幼頻</dc:creator>
  <cp:lastModifiedBy>張幼頻</cp:lastModifiedBy>
  <cp:revision>53</cp:revision>
  <dcterms:created xsi:type="dcterms:W3CDTF">2013-09-19T07:07:43Z</dcterms:created>
  <dcterms:modified xsi:type="dcterms:W3CDTF">2013-09-26T12:50:04Z</dcterms:modified>
</cp:coreProperties>
</file>