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8" r:id="rId3"/>
    <p:sldId id="265" r:id="rId4"/>
    <p:sldId id="269" r:id="rId5"/>
    <p:sldId id="264" r:id="rId6"/>
    <p:sldId id="267" r:id="rId7"/>
    <p:sldId id="263" r:id="rId8"/>
    <p:sldId id="262" r:id="rId9"/>
    <p:sldId id="261" r:id="rId10"/>
    <p:sldId id="260" r:id="rId11"/>
    <p:sldId id="257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65968" y="188640"/>
            <a:ext cx="6962416" cy="790947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zh-TW" altLang="en-US" b="1" dirty="0" smtClean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國境之南</a:t>
            </a:r>
            <a:r>
              <a:rPr lang="en-US" altLang="zh-TW" b="1" dirty="0" smtClean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-</a:t>
            </a:r>
            <a:r>
              <a:rPr lang="zh-TW" altLang="en-US" b="1" dirty="0" smtClean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屏東簡介</a:t>
            </a:r>
            <a:endParaRPr lang="zh-TW" altLang="en-US" b="1" dirty="0">
              <a:ln w="11430"/>
              <a:solidFill>
                <a:schemeClr val="tx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47664" y="5373216"/>
            <a:ext cx="6120680" cy="1224136"/>
          </a:xfrm>
        </p:spPr>
        <p:txBody>
          <a:bodyPr>
            <a:normAutofit/>
          </a:bodyPr>
          <a:lstStyle/>
          <a:p>
            <a:r>
              <a:rPr lang="zh-TW" altLang="en-US" sz="2000" dirty="0" smtClean="0">
                <a:solidFill>
                  <a:schemeClr val="tx1"/>
                </a:solidFill>
                <a:latin typeface="+mn-ea"/>
              </a:rPr>
              <a:t>班級</a:t>
            </a:r>
            <a:r>
              <a:rPr lang="en-US" altLang="zh-TW" sz="2000" dirty="0" smtClean="0">
                <a:solidFill>
                  <a:schemeClr val="tx1"/>
                </a:solidFill>
                <a:latin typeface="+mn-ea"/>
              </a:rPr>
              <a:t>:</a:t>
            </a:r>
            <a:r>
              <a:rPr lang="zh-TW" altLang="en-US" sz="2000" dirty="0" smtClean="0">
                <a:solidFill>
                  <a:schemeClr val="tx1"/>
                </a:solidFill>
                <a:latin typeface="+mn-ea"/>
              </a:rPr>
              <a:t>四會一乙</a:t>
            </a:r>
            <a:endParaRPr lang="en-US" altLang="zh-TW" sz="2000" dirty="0" smtClean="0">
              <a:solidFill>
                <a:schemeClr val="tx1"/>
              </a:solidFill>
              <a:latin typeface="+mn-ea"/>
            </a:endParaRPr>
          </a:p>
          <a:p>
            <a:r>
              <a:rPr lang="zh-TW" altLang="en-US" sz="2000" dirty="0">
                <a:solidFill>
                  <a:schemeClr val="tx1"/>
                </a:solidFill>
                <a:latin typeface="+mn-ea"/>
              </a:rPr>
              <a:t>姓名</a:t>
            </a:r>
            <a:r>
              <a:rPr lang="en-US" altLang="zh-TW" sz="2000" dirty="0">
                <a:solidFill>
                  <a:schemeClr val="tx1"/>
                </a:solidFill>
                <a:latin typeface="+mn-ea"/>
              </a:rPr>
              <a:t>:</a:t>
            </a:r>
            <a:r>
              <a:rPr lang="zh-TW" altLang="en-US" sz="2000" dirty="0">
                <a:solidFill>
                  <a:schemeClr val="tx1"/>
                </a:solidFill>
                <a:latin typeface="+mn-ea"/>
              </a:rPr>
              <a:t>蔡孟</a:t>
            </a:r>
            <a:r>
              <a:rPr lang="zh-TW" altLang="en-US" sz="2000" dirty="0" smtClean="0">
                <a:solidFill>
                  <a:schemeClr val="tx1"/>
                </a:solidFill>
                <a:latin typeface="+mn-ea"/>
              </a:rPr>
              <a:t>紘</a:t>
            </a:r>
            <a:endParaRPr lang="en-US" altLang="zh-TW" sz="2000" dirty="0" smtClean="0">
              <a:solidFill>
                <a:schemeClr val="tx1"/>
              </a:solidFill>
              <a:latin typeface="+mn-ea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latin typeface="+mn-ea"/>
              </a:rPr>
              <a:t>學號</a:t>
            </a:r>
            <a:r>
              <a:rPr lang="en-US" altLang="zh-TW" sz="2000" dirty="0" smtClean="0">
                <a:solidFill>
                  <a:schemeClr val="tx1"/>
                </a:solidFill>
                <a:latin typeface="+mn-ea"/>
              </a:rPr>
              <a:t>:102404239</a:t>
            </a:r>
            <a:endParaRPr lang="zh-TW" altLang="en-US" sz="2000" dirty="0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465" y="1054604"/>
            <a:ext cx="6373887" cy="424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928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墾丁森林遊樂園區</a:t>
            </a:r>
            <a:endParaRPr lang="zh-TW" altLang="en-US" dirty="0"/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767" y="2276872"/>
            <a:ext cx="4386273" cy="2880320"/>
          </a:xfrm>
        </p:spPr>
      </p:pic>
      <p:sp>
        <p:nvSpPr>
          <p:cNvPr id="6" name="內容版面配置區 5"/>
          <p:cNvSpPr>
            <a:spLocks noGrp="1"/>
          </p:cNvSpPr>
          <p:nvPr>
            <p:ph sz="quarter" idx="14"/>
          </p:nvPr>
        </p:nvSpPr>
        <p:spPr>
          <a:xfrm>
            <a:off x="4716016" y="2276872"/>
            <a:ext cx="3822192" cy="4311384"/>
          </a:xfrm>
        </p:spPr>
        <p:txBody>
          <a:bodyPr>
            <a:noAutofit/>
          </a:bodyPr>
          <a:lstStyle/>
          <a:p>
            <a:r>
              <a:rPr lang="en-US" altLang="zh-TW" sz="2000" dirty="0" smtClean="0">
                <a:solidFill>
                  <a:schemeClr val="tx1"/>
                </a:solidFill>
                <a:latin typeface="+mn-ea"/>
              </a:rPr>
              <a:t>	</a:t>
            </a:r>
            <a:r>
              <a:rPr lang="zh-TW" altLang="zh-TW" sz="2000" dirty="0">
                <a:solidFill>
                  <a:schemeClr val="tx1"/>
                </a:solidFill>
                <a:latin typeface="+mn-ea"/>
              </a:rPr>
              <a:t>墾</a:t>
            </a:r>
            <a:r>
              <a:rPr lang="zh-TW" altLang="zh-TW" sz="2000" dirty="0" smtClean="0">
                <a:solidFill>
                  <a:schemeClr val="tx1"/>
                </a:solidFill>
                <a:latin typeface="+mn-ea"/>
              </a:rPr>
              <a:t>丁森林</a:t>
            </a:r>
            <a:r>
              <a:rPr lang="zh-TW" altLang="zh-TW" sz="2000" dirty="0">
                <a:solidFill>
                  <a:schemeClr val="tx1"/>
                </a:solidFill>
                <a:latin typeface="+mn-ea"/>
              </a:rPr>
              <a:t>遊樂區面積</a:t>
            </a:r>
            <a:r>
              <a:rPr lang="en-US" altLang="zh-TW" sz="2000" dirty="0">
                <a:solidFill>
                  <a:schemeClr val="tx1"/>
                </a:solidFill>
                <a:latin typeface="+mn-ea"/>
              </a:rPr>
              <a:t>466.8</a:t>
            </a:r>
            <a:r>
              <a:rPr lang="zh-TW" altLang="zh-TW" sz="2000" dirty="0">
                <a:solidFill>
                  <a:schemeClr val="tx1"/>
                </a:solidFill>
                <a:latin typeface="+mn-ea"/>
              </a:rPr>
              <a:t>公頃，是全台唯一的熱帶植物園，也是世界十大熱帶植物園之一，由台灣第一座熱帶植物標本區整建而成。珊瑚礁岩形成的峽谷、洞穴、鐘乳石及石筍為本區主要的地形景觀，處處展現大自然演化的奇趣。現有熱帶植物千餘種，鳥類、蝴蝶、爬蟲類及其它昆蟲資源尤為豐富；每年秋冬造訪的紅尾伯勞、灰面鷲，吸引許多賞鳥族追蹤觀賞，儼然已成另一超人氣景點。</a:t>
            </a:r>
            <a:endParaRPr lang="zh-TW" altLang="en-US" sz="20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18777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50" autoRev="1" fill="remov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" dur="250" autoRev="1" fill="remov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" autoRev="1" fill="remov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08083" y="1628800"/>
            <a:ext cx="7408333" cy="4896544"/>
          </a:xfrm>
        </p:spPr>
        <p:txBody>
          <a:bodyPr>
            <a:noAutofit/>
          </a:bodyPr>
          <a:lstStyle/>
          <a:p>
            <a:r>
              <a:rPr lang="zh-TW" altLang="en-US" sz="2000" dirty="0" smtClean="0">
                <a:solidFill>
                  <a:schemeClr val="tx1"/>
                </a:solidFill>
                <a:latin typeface="+mn-ea"/>
              </a:rPr>
              <a:t>屏東概述</a:t>
            </a:r>
            <a:r>
              <a:rPr lang="en-US" altLang="zh-TW" sz="2000" dirty="0" smtClean="0">
                <a:solidFill>
                  <a:schemeClr val="tx1"/>
                </a:solidFill>
                <a:latin typeface="+mn-ea"/>
              </a:rPr>
              <a:t>:</a:t>
            </a:r>
          </a:p>
          <a:p>
            <a:r>
              <a:rPr lang="en-US" altLang="zh-TW" sz="2000" dirty="0" smtClean="0">
                <a:solidFill>
                  <a:schemeClr val="tx1"/>
                </a:solidFill>
                <a:latin typeface="+mn-ea"/>
              </a:rPr>
              <a:t>http</a:t>
            </a:r>
            <a:r>
              <a:rPr lang="en-US" altLang="zh-TW" sz="2000" dirty="0">
                <a:solidFill>
                  <a:schemeClr val="tx1"/>
                </a:solidFill>
                <a:latin typeface="+mn-ea"/>
              </a:rPr>
              <a:t>://yuminghui.pixnet.net/</a:t>
            </a:r>
          </a:p>
          <a:p>
            <a:r>
              <a:rPr lang="en-US" altLang="zh-TW" sz="2000" dirty="0">
                <a:solidFill>
                  <a:schemeClr val="tx1"/>
                </a:solidFill>
                <a:latin typeface="+mn-ea"/>
              </a:rPr>
              <a:t>http://big5.elong.com/gate/big5/trip.elong.com/pingdong/jianjie/</a:t>
            </a:r>
          </a:p>
          <a:p>
            <a:r>
              <a:rPr lang="zh-TW" altLang="en-US" sz="2000" dirty="0" smtClean="0">
                <a:solidFill>
                  <a:schemeClr val="tx1"/>
                </a:solidFill>
                <a:latin typeface="+mn-ea"/>
              </a:rPr>
              <a:t>景點介紹</a:t>
            </a:r>
            <a:r>
              <a:rPr lang="en-US" altLang="zh-TW" sz="2000" dirty="0" smtClean="0">
                <a:solidFill>
                  <a:schemeClr val="tx1"/>
                </a:solidFill>
                <a:latin typeface="+mn-ea"/>
              </a:rPr>
              <a:t>:</a:t>
            </a:r>
          </a:p>
          <a:p>
            <a:r>
              <a:rPr lang="en-US" altLang="zh-TW" sz="2000" dirty="0" smtClean="0">
                <a:solidFill>
                  <a:schemeClr val="tx1"/>
                </a:solidFill>
                <a:latin typeface="+mn-ea"/>
              </a:rPr>
              <a:t>http</a:t>
            </a:r>
            <a:r>
              <a:rPr lang="en-US" altLang="zh-TW" sz="2000" dirty="0">
                <a:solidFill>
                  <a:schemeClr val="tx1"/>
                </a:solidFill>
                <a:latin typeface="+mn-ea"/>
              </a:rPr>
              <a:t>://blog.yam.com/rex520/article/1485648</a:t>
            </a:r>
          </a:p>
          <a:p>
            <a:r>
              <a:rPr lang="zh-TW" altLang="en-US" sz="2000" dirty="0" smtClean="0">
                <a:solidFill>
                  <a:schemeClr val="tx1"/>
                </a:solidFill>
                <a:latin typeface="+mn-ea"/>
              </a:rPr>
              <a:t>圖片</a:t>
            </a:r>
            <a:r>
              <a:rPr lang="en-US" altLang="zh-TW" sz="2000" dirty="0" smtClean="0">
                <a:solidFill>
                  <a:schemeClr val="tx1"/>
                </a:solidFill>
                <a:latin typeface="+mn-ea"/>
              </a:rPr>
              <a:t>:</a:t>
            </a:r>
          </a:p>
          <a:p>
            <a:r>
              <a:rPr lang="en-US" altLang="zh-TW" sz="2000" dirty="0" smtClean="0">
                <a:solidFill>
                  <a:schemeClr val="tx1"/>
                </a:solidFill>
                <a:latin typeface="+mn-ea"/>
              </a:rPr>
              <a:t>http</a:t>
            </a:r>
            <a:r>
              <a:rPr lang="en-US" altLang="zh-TW" sz="2000" dirty="0">
                <a:solidFill>
                  <a:schemeClr val="tx1"/>
                </a:solidFill>
                <a:latin typeface="+mn-ea"/>
              </a:rPr>
              <a:t>://museum.moc.gov.tw/frontsite/museum/museumListAction.do?method=doMuseumDetail&amp;museumI</a:t>
            </a:r>
            <a:endParaRPr lang="zh-TW" altLang="en-US" sz="2000" dirty="0">
              <a:solidFill>
                <a:schemeClr val="tx1"/>
              </a:solidFill>
              <a:latin typeface="+mn-ea"/>
            </a:endParaRPr>
          </a:p>
          <a:p>
            <a:r>
              <a:rPr lang="en-US" altLang="zh-TW" sz="2000" dirty="0">
                <a:solidFill>
                  <a:schemeClr val="tx1"/>
                </a:solidFill>
                <a:latin typeface="+mn-ea"/>
              </a:rPr>
              <a:t>http://www.cultural.pthg.gov.tw/home01_3.aspx?ID=$1021&amp;IDK=2&amp;EXEC=L&amp;DATA=3827&amp;AP=$1021_HISTORY-0</a:t>
            </a:r>
          </a:p>
          <a:p>
            <a:r>
              <a:rPr lang="en-US" altLang="zh-TW" sz="2000" dirty="0" smtClean="0">
                <a:solidFill>
                  <a:schemeClr val="tx1"/>
                </a:solidFill>
                <a:latin typeface="+mn-ea"/>
              </a:rPr>
              <a:t>http</a:t>
            </a:r>
            <a:r>
              <a:rPr lang="en-US" altLang="zh-TW" sz="2000" dirty="0">
                <a:solidFill>
                  <a:schemeClr val="tx1"/>
                </a:solidFill>
                <a:latin typeface="+mn-ea"/>
              </a:rPr>
              <a:t>://tw.myblog.yahoo.com/edjimy/article?mid=11121</a:t>
            </a:r>
          </a:p>
          <a:p>
            <a:r>
              <a:rPr lang="en-US" altLang="zh-TW" sz="2000" dirty="0" smtClean="0">
                <a:solidFill>
                  <a:schemeClr val="tx1"/>
                </a:solidFill>
                <a:latin typeface="+mn-ea"/>
              </a:rPr>
              <a:t>http</a:t>
            </a:r>
            <a:r>
              <a:rPr lang="en-US" altLang="zh-TW" sz="2000" dirty="0">
                <a:solidFill>
                  <a:schemeClr val="tx1"/>
                </a:solidFill>
                <a:latin typeface="+mn-ea"/>
              </a:rPr>
              <a:t>://</a:t>
            </a:r>
            <a:r>
              <a:rPr lang="en-US" altLang="zh-TW" sz="2000" dirty="0" smtClean="0">
                <a:solidFill>
                  <a:schemeClr val="tx1"/>
                </a:solidFill>
                <a:latin typeface="+mn-ea"/>
              </a:rPr>
              <a:t>www.ktnp.gov.tw/cht/theme.aspx?type=2&amp;themeTourID=25</a:t>
            </a:r>
            <a:endParaRPr lang="en-US" altLang="zh-TW" sz="20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資料來源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3006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3635896" y="260648"/>
            <a:ext cx="1666528" cy="6591680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屏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en-US" dirty="0" smtClean="0">
                <a:solidFill>
                  <a:schemeClr val="tx1"/>
                </a:solidFill>
              </a:rPr>
              <a:t>東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en-US" dirty="0" smtClean="0">
                <a:solidFill>
                  <a:schemeClr val="tx1"/>
                </a:solidFill>
              </a:rPr>
              <a:t>概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en-US" dirty="0" smtClean="0">
                <a:solidFill>
                  <a:schemeClr val="tx1"/>
                </a:solidFill>
              </a:rPr>
              <a:t>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7475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1700808"/>
            <a:ext cx="7488832" cy="3960440"/>
          </a:xfrm>
        </p:spPr>
        <p:txBody>
          <a:bodyPr>
            <a:noAutofit/>
          </a:bodyPr>
          <a:lstStyle/>
          <a:p>
            <a:r>
              <a:rPr lang="en-US" altLang="zh-TW" sz="2000" dirty="0" smtClean="0">
                <a:latin typeface="+mn-ea"/>
              </a:rPr>
              <a:t>	</a:t>
            </a:r>
            <a:r>
              <a:rPr lang="zh-TW" altLang="en-US" sz="2000" dirty="0" smtClean="0">
                <a:solidFill>
                  <a:schemeClr val="tx1"/>
                </a:solidFill>
                <a:latin typeface="+mn-ea"/>
              </a:rPr>
              <a:t>屏</a:t>
            </a:r>
            <a:r>
              <a:rPr lang="zh-TW" altLang="zh-TW" sz="2000" dirty="0" smtClean="0">
                <a:solidFill>
                  <a:schemeClr val="tx1"/>
                </a:solidFill>
                <a:latin typeface="+mn-ea"/>
              </a:rPr>
              <a:t>東</a:t>
            </a:r>
            <a:r>
              <a:rPr lang="zh-TW" altLang="zh-TW" sz="2000" dirty="0">
                <a:solidFill>
                  <a:schemeClr val="tx1"/>
                </a:solidFill>
                <a:latin typeface="+mn-ea"/>
              </a:rPr>
              <a:t>是台灣最南的縣，終年長夏，但因有季風的調節，氣候並不酷熱，素有“台灣的南洋”之稱</a:t>
            </a:r>
            <a:r>
              <a:rPr lang="zh-TW" altLang="zh-TW" sz="2000" dirty="0" smtClean="0">
                <a:solidFill>
                  <a:schemeClr val="tx1"/>
                </a:solidFill>
                <a:latin typeface="+mn-ea"/>
              </a:rPr>
              <a:t>。</a:t>
            </a:r>
            <a:endParaRPr lang="en-US" altLang="zh-TW" sz="20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zh-TW" sz="2000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zh-TW" sz="2000" dirty="0">
                <a:solidFill>
                  <a:schemeClr val="tx1"/>
                </a:solidFill>
                <a:latin typeface="+mn-ea"/>
              </a:rPr>
            </a:br>
            <a:r>
              <a:rPr lang="en-US" altLang="zh-TW" sz="2000" dirty="0">
                <a:solidFill>
                  <a:schemeClr val="tx1"/>
                </a:solidFill>
                <a:latin typeface="+mn-ea"/>
              </a:rPr>
              <a:t>	</a:t>
            </a:r>
            <a:r>
              <a:rPr lang="zh-TW" altLang="zh-TW" sz="2000" dirty="0" smtClean="0">
                <a:solidFill>
                  <a:schemeClr val="tx1"/>
                </a:solidFill>
                <a:latin typeface="+mn-ea"/>
              </a:rPr>
              <a:t>屏東</a:t>
            </a:r>
            <a:r>
              <a:rPr lang="zh-TW" altLang="zh-TW" sz="2000" dirty="0">
                <a:solidFill>
                  <a:schemeClr val="tx1"/>
                </a:solidFill>
                <a:latin typeface="+mn-ea"/>
              </a:rPr>
              <a:t>開發甚早，早期有魯凱、排灣及西拉雅等原住民族居住在此，接著又有閩、客移民前來拓墾，在不同時期留下了不同的足跡：佳冬蕭宅、屏東孔廟、萬金天主堂、舊好茶部落、恒春古城、鵝鑾鼻燈塔等，皆是著名的古跡。目前，閩南人多分佈在平原地帶，萬巒、佳冬、內埔等地為客家人聚集區，原住民則多分佈在東側的山區。親走一遭霧臺、三地門，欣賞原住民擅長的手工藝，或深入內埔、萬巒體會客家風情，或直驅東港、小琉球來趟水鄉之旅，都是不錯的旅遊選擇</a:t>
            </a:r>
            <a:r>
              <a:rPr lang="zh-TW" altLang="zh-TW" sz="2000" dirty="0" smtClean="0">
                <a:solidFill>
                  <a:schemeClr val="tx1"/>
                </a:solidFill>
                <a:latin typeface="+mn-ea"/>
              </a:rPr>
              <a:t>。</a:t>
            </a:r>
            <a:endParaRPr lang="en-US" altLang="zh-TW" sz="2000" dirty="0" smtClean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25635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27584" y="1844824"/>
            <a:ext cx="7408333" cy="3450696"/>
          </a:xfrm>
        </p:spPr>
        <p:txBody>
          <a:bodyPr>
            <a:normAutofit/>
          </a:bodyPr>
          <a:lstStyle/>
          <a:p>
            <a:r>
              <a:rPr lang="zh-TW" altLang="en-US" sz="2000" dirty="0" smtClean="0">
                <a:solidFill>
                  <a:schemeClr val="tx1"/>
                </a:solidFill>
                <a:latin typeface="+mn-ea"/>
              </a:rPr>
              <a:t>    </a:t>
            </a:r>
            <a:r>
              <a:rPr lang="zh-TW" altLang="zh-TW" sz="2000" dirty="0" smtClean="0">
                <a:solidFill>
                  <a:schemeClr val="tx1"/>
                </a:solidFill>
                <a:latin typeface="+mn-ea"/>
              </a:rPr>
              <a:t>東部</a:t>
            </a:r>
            <a:r>
              <a:rPr lang="zh-TW" altLang="zh-TW" sz="2000" dirty="0">
                <a:solidFill>
                  <a:schemeClr val="tx1"/>
                </a:solidFill>
                <a:latin typeface="+mn-ea"/>
              </a:rPr>
              <a:t>山區蘊藏著許多山林、瀑布美景，尤其林邊溪上游的來義鄉，更有</a:t>
            </a:r>
            <a:r>
              <a:rPr lang="en-US" altLang="zh-TW" sz="2000" dirty="0">
                <a:solidFill>
                  <a:schemeClr val="tx1"/>
                </a:solidFill>
                <a:latin typeface="+mn-ea"/>
              </a:rPr>
              <a:t>"</a:t>
            </a:r>
            <a:r>
              <a:rPr lang="zh-TW" altLang="zh-TW" sz="2000" dirty="0">
                <a:solidFill>
                  <a:schemeClr val="tx1"/>
                </a:solidFill>
                <a:latin typeface="+mn-ea"/>
              </a:rPr>
              <a:t>瀑布之鄉</a:t>
            </a:r>
            <a:r>
              <a:rPr lang="en-US" altLang="zh-TW" sz="2000" dirty="0">
                <a:solidFill>
                  <a:schemeClr val="tx1"/>
                </a:solidFill>
                <a:latin typeface="+mn-ea"/>
              </a:rPr>
              <a:t>"</a:t>
            </a:r>
            <a:r>
              <a:rPr lang="zh-TW" altLang="zh-TW" sz="2000" dirty="0">
                <a:solidFill>
                  <a:schemeClr val="tx1"/>
                </a:solidFill>
                <a:latin typeface="+mn-ea"/>
              </a:rPr>
              <a:t>美稱。座落在恒春半島東側的牡丹、旭海，則以亮麗的草原和遼闊的海景</a:t>
            </a:r>
            <a:r>
              <a:rPr lang="zh-TW" altLang="zh-TW" sz="2000" dirty="0" smtClean="0">
                <a:solidFill>
                  <a:schemeClr val="tx1"/>
                </a:solidFill>
                <a:latin typeface="+mn-ea"/>
              </a:rPr>
              <a:t>，嶄露頭角。</a:t>
            </a:r>
            <a:endParaRPr lang="en-US" altLang="zh-TW" sz="2000" dirty="0" smtClean="0">
              <a:solidFill>
                <a:schemeClr val="tx1"/>
              </a:solidFill>
              <a:latin typeface="+mn-ea"/>
            </a:endParaRPr>
          </a:p>
          <a:p>
            <a:endParaRPr lang="zh-TW" altLang="en-US" sz="2000" dirty="0"/>
          </a:p>
          <a:p>
            <a:r>
              <a:rPr lang="zh-TW" altLang="en-US" sz="2000" dirty="0" smtClean="0">
                <a:solidFill>
                  <a:schemeClr val="tx1"/>
                </a:solidFill>
                <a:latin typeface="+mn-ea"/>
              </a:rPr>
              <a:t>    </a:t>
            </a:r>
            <a:r>
              <a:rPr lang="zh-TW" altLang="zh-TW" sz="2000" dirty="0" smtClean="0">
                <a:solidFill>
                  <a:schemeClr val="tx1"/>
                </a:solidFill>
                <a:latin typeface="+mn-ea"/>
              </a:rPr>
              <a:t>境內結合</a:t>
            </a:r>
            <a:r>
              <a:rPr lang="zh-TW" altLang="zh-TW" sz="2000" dirty="0">
                <a:solidFill>
                  <a:schemeClr val="tx1"/>
                </a:solidFill>
                <a:latin typeface="+mn-ea"/>
              </a:rPr>
              <a:t>自然生態與觀光遊覽首推墾丁公園，除了擁有珍貴的生態資源外，耀眼的陽光、碧綠的海洋，令北部人羨慕不已；綿延的沙灘、五彩的珊瑚礁，更洋溢著南太平洋島嶼般的慵懶氣氛。加上每年</a:t>
            </a:r>
            <a:r>
              <a:rPr lang="en-US" altLang="zh-TW" sz="2000" dirty="0">
                <a:solidFill>
                  <a:schemeClr val="tx1"/>
                </a:solidFill>
                <a:latin typeface="+mn-ea"/>
              </a:rPr>
              <a:t>10</a:t>
            </a:r>
            <a:r>
              <a:rPr lang="zh-TW" altLang="zh-TW" sz="2000" dirty="0">
                <a:solidFill>
                  <a:schemeClr val="tx1"/>
                </a:solidFill>
                <a:latin typeface="+mn-ea"/>
              </a:rPr>
              <a:t>月于滿州、社頂過境的赤腹鷹、灰麵鷲，或冬春二季避寒于龍鑾潭的雁鴨，讓墾丁更成了名聞遐邇的觀鳥聖地。屏東景觀豐富，全年都很適合旅行，且季季主題不同。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54752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9592" y="1052736"/>
            <a:ext cx="7344816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2000" dirty="0"/>
              <a:t/>
            </a:r>
            <a:br>
              <a:rPr lang="en-US" altLang="zh-TW" sz="2000" dirty="0"/>
            </a:br>
            <a:r>
              <a:rPr lang="zh-TW" altLang="en-US" sz="2000" dirty="0" smtClean="0"/>
              <a:t>         </a:t>
            </a:r>
            <a:r>
              <a:rPr lang="en-US" altLang="zh-TW" sz="2000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zh-TW" sz="2000" dirty="0">
                <a:solidFill>
                  <a:schemeClr val="tx1"/>
                </a:solidFill>
                <a:latin typeface="+mn-ea"/>
              </a:rPr>
            </a:br>
            <a:r>
              <a:rPr lang="zh-TW" altLang="en-US" sz="2000" dirty="0">
                <a:solidFill>
                  <a:schemeClr val="tx1"/>
                </a:solidFill>
                <a:latin typeface="+mn-ea"/>
              </a:rPr>
              <a:t> </a:t>
            </a:r>
            <a:r>
              <a:rPr lang="zh-TW" altLang="en-US" sz="2000" dirty="0" smtClean="0">
                <a:solidFill>
                  <a:schemeClr val="tx1"/>
                </a:solidFill>
                <a:latin typeface="+mn-ea"/>
              </a:rPr>
              <a:t>   </a:t>
            </a:r>
            <a:r>
              <a:rPr lang="zh-TW" altLang="zh-TW" sz="2000" dirty="0" smtClean="0">
                <a:solidFill>
                  <a:schemeClr val="tx1"/>
                </a:solidFill>
                <a:latin typeface="+mn-ea"/>
              </a:rPr>
              <a:t>春季</a:t>
            </a:r>
            <a:r>
              <a:rPr lang="zh-TW" altLang="zh-TW" sz="2000" dirty="0">
                <a:solidFill>
                  <a:schemeClr val="tx1"/>
                </a:solidFill>
                <a:latin typeface="+mn-ea"/>
              </a:rPr>
              <a:t>是節慶和美食的季節，著名的“春天吶喊”音樂會就在</a:t>
            </a:r>
            <a:r>
              <a:rPr lang="en-US" altLang="zh-TW" sz="2000" dirty="0">
                <a:solidFill>
                  <a:schemeClr val="tx1"/>
                </a:solidFill>
                <a:latin typeface="+mn-ea"/>
              </a:rPr>
              <a:t>4</a:t>
            </a:r>
            <a:r>
              <a:rPr lang="zh-TW" altLang="zh-TW" sz="2000" dirty="0">
                <a:solidFill>
                  <a:schemeClr val="tx1"/>
                </a:solidFill>
                <a:latin typeface="+mn-ea"/>
              </a:rPr>
              <a:t>月裏于墾丁沙灘上，面對大海，暢快開場。</a:t>
            </a:r>
            <a:r>
              <a:rPr lang="en-US" altLang="zh-TW" sz="2000" dirty="0">
                <a:solidFill>
                  <a:schemeClr val="tx1"/>
                </a:solidFill>
                <a:latin typeface="+mn-ea"/>
              </a:rPr>
              <a:t>4-5</a:t>
            </a:r>
            <a:r>
              <a:rPr lang="zh-TW" altLang="zh-TW" sz="2000" dirty="0">
                <a:solidFill>
                  <a:schemeClr val="tx1"/>
                </a:solidFill>
                <a:latin typeface="+mn-ea"/>
              </a:rPr>
              <a:t>月是飛魚的盛產期，</a:t>
            </a:r>
            <a:r>
              <a:rPr lang="en-US" altLang="zh-TW" sz="2000" dirty="0">
                <a:solidFill>
                  <a:schemeClr val="tx1"/>
                </a:solidFill>
                <a:latin typeface="+mn-ea"/>
              </a:rPr>
              <a:t>5-7</a:t>
            </a:r>
            <a:r>
              <a:rPr lang="zh-TW" altLang="zh-TW" sz="2000" dirty="0">
                <a:solidFill>
                  <a:schemeClr val="tx1"/>
                </a:solidFill>
                <a:latin typeface="+mn-ea"/>
              </a:rPr>
              <a:t>月則是東港盛大的黑鮪魚季，此時正是品嘗海鮮的好時節。</a:t>
            </a:r>
            <a:r>
              <a:rPr lang="en-US" altLang="zh-TW" sz="2000" dirty="0">
                <a:solidFill>
                  <a:schemeClr val="tx1"/>
                </a:solidFill>
                <a:latin typeface="+mn-ea"/>
              </a:rPr>
              <a:t>6-9</a:t>
            </a:r>
            <a:r>
              <a:rPr lang="zh-TW" altLang="zh-TW" sz="2000" dirty="0">
                <a:solidFill>
                  <a:schemeClr val="tx1"/>
                </a:solidFill>
                <a:latin typeface="+mn-ea"/>
              </a:rPr>
              <a:t>月的夏季可在墾丁、小琉球、南灣等充滿熱帶風情的海濱享受沙灘嘉年華，此時也是肯定的旺季，房價和消費都會上浮。</a:t>
            </a:r>
            <a:r>
              <a:rPr lang="en-US" altLang="zh-TW" sz="2000" dirty="0">
                <a:solidFill>
                  <a:schemeClr val="tx1"/>
                </a:solidFill>
                <a:latin typeface="+mn-ea"/>
              </a:rPr>
              <a:t>8</a:t>
            </a:r>
            <a:r>
              <a:rPr lang="zh-TW" altLang="zh-TW" sz="2000" dirty="0">
                <a:solidFill>
                  <a:schemeClr val="tx1"/>
                </a:solidFill>
                <a:latin typeface="+mn-ea"/>
              </a:rPr>
              <a:t>月還會舉行海洋運動嘉年華。秋冬的屏東則各路候鳥過境，可觀賞到壯觀的候鳥聚集的景象。</a:t>
            </a:r>
          </a:p>
          <a:p>
            <a:endParaRPr lang="zh-TW" altLang="zh-TW" sz="2000" dirty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r>
              <a:rPr lang="zh-TW" altLang="en-US" sz="2000" dirty="0">
                <a:solidFill>
                  <a:schemeClr val="tx1"/>
                </a:solidFill>
                <a:latin typeface="+mn-ea"/>
              </a:rPr>
              <a:t> </a:t>
            </a:r>
            <a:r>
              <a:rPr lang="zh-TW" altLang="en-US" sz="2000" dirty="0" smtClean="0">
                <a:solidFill>
                  <a:schemeClr val="tx1"/>
                </a:solidFill>
                <a:latin typeface="+mn-ea"/>
              </a:rPr>
              <a:t>   </a:t>
            </a:r>
            <a:r>
              <a:rPr lang="zh-TW" altLang="zh-TW" sz="2000" dirty="0" smtClean="0">
                <a:solidFill>
                  <a:schemeClr val="tx1"/>
                </a:solidFill>
                <a:latin typeface="+mn-ea"/>
              </a:rPr>
              <a:t>其中</a:t>
            </a:r>
            <a:r>
              <a:rPr lang="en-US" altLang="zh-TW" sz="2000" dirty="0">
                <a:solidFill>
                  <a:schemeClr val="tx1"/>
                </a:solidFill>
                <a:latin typeface="+mn-ea"/>
              </a:rPr>
              <a:t>9</a:t>
            </a:r>
            <a:r>
              <a:rPr lang="zh-TW" altLang="zh-TW" sz="2000" dirty="0">
                <a:solidFill>
                  <a:schemeClr val="tx1"/>
                </a:solidFill>
                <a:latin typeface="+mn-ea"/>
              </a:rPr>
              <a:t>月至</a:t>
            </a:r>
            <a:r>
              <a:rPr lang="en-US" altLang="zh-TW" sz="2000" dirty="0">
                <a:solidFill>
                  <a:schemeClr val="tx1"/>
                </a:solidFill>
                <a:latin typeface="+mn-ea"/>
              </a:rPr>
              <a:t>10</a:t>
            </a:r>
            <a:r>
              <a:rPr lang="zh-TW" altLang="zh-TW" sz="2000" dirty="0">
                <a:solidFill>
                  <a:schemeClr val="tx1"/>
                </a:solidFill>
                <a:latin typeface="+mn-ea"/>
              </a:rPr>
              <a:t>月是候鳥過境的高峰期，可見紅尾伯勞、赤腹鷹和灰麵鵟鷹大量過境世界級的自然生態景觀，而</a:t>
            </a:r>
            <a:r>
              <a:rPr lang="en-US" altLang="zh-TW" sz="2000" dirty="0">
                <a:solidFill>
                  <a:schemeClr val="tx1"/>
                </a:solidFill>
                <a:latin typeface="+mn-ea"/>
              </a:rPr>
              <a:t>11</a:t>
            </a:r>
            <a:r>
              <a:rPr lang="zh-TW" altLang="zh-TW" sz="2000" dirty="0">
                <a:solidFill>
                  <a:schemeClr val="tx1"/>
                </a:solidFill>
                <a:latin typeface="+mn-ea"/>
              </a:rPr>
              <a:t>、</a:t>
            </a:r>
            <a:r>
              <a:rPr lang="en-US" altLang="zh-TW" sz="2000" dirty="0">
                <a:solidFill>
                  <a:schemeClr val="tx1"/>
                </a:solidFill>
                <a:latin typeface="+mn-ea"/>
              </a:rPr>
              <a:t>12</a:t>
            </a:r>
            <a:r>
              <a:rPr lang="zh-TW" altLang="zh-TW" sz="2000" dirty="0">
                <a:solidFill>
                  <a:schemeClr val="tx1"/>
                </a:solidFill>
                <a:latin typeface="+mn-ea"/>
              </a:rPr>
              <a:t>月則可觀賞鷺鷥群及水鳥進駐龍鑾潭渡冬。此外，恒春半島藝術節則從</a:t>
            </a:r>
            <a:r>
              <a:rPr lang="en-US" altLang="zh-TW" sz="2000" dirty="0">
                <a:solidFill>
                  <a:schemeClr val="tx1"/>
                </a:solidFill>
                <a:latin typeface="+mn-ea"/>
              </a:rPr>
              <a:t>10</a:t>
            </a:r>
            <a:r>
              <a:rPr lang="zh-TW" altLang="zh-TW" sz="2000" dirty="0">
                <a:solidFill>
                  <a:schemeClr val="tx1"/>
                </a:solidFill>
                <a:latin typeface="+mn-ea"/>
              </a:rPr>
              <a:t>月一直舉辦到來年的</a:t>
            </a:r>
            <a:r>
              <a:rPr lang="en-US" altLang="zh-TW" sz="200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TW" altLang="zh-TW" sz="2000" dirty="0">
                <a:solidFill>
                  <a:schemeClr val="tx1"/>
                </a:solidFill>
                <a:latin typeface="+mn-ea"/>
              </a:rPr>
              <a:t>月。</a:t>
            </a:r>
            <a:endParaRPr lang="zh-TW" altLang="en-US" sz="20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08732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3203848" y="1484784"/>
            <a:ext cx="2448272" cy="3744416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屏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en-US" dirty="0" smtClean="0">
                <a:solidFill>
                  <a:schemeClr val="tx1"/>
                </a:solidFill>
              </a:rPr>
              <a:t>東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en-US" dirty="0" smtClean="0">
                <a:solidFill>
                  <a:schemeClr val="tx1"/>
                </a:solidFill>
              </a:rPr>
              <a:t>景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>
                <a:solidFill>
                  <a:schemeClr val="tx1"/>
                </a:solidFill>
              </a:rPr>
              <a:t>點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en-US" dirty="0" smtClean="0">
                <a:solidFill>
                  <a:schemeClr val="tx1"/>
                </a:solidFill>
              </a:rPr>
              <a:t>介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en-US" dirty="0" smtClean="0">
                <a:solidFill>
                  <a:schemeClr val="tx1"/>
                </a:solidFill>
              </a:rPr>
              <a:t>紹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737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204864"/>
            <a:ext cx="4000000" cy="2990476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台灣排灣族雕刻館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2667684"/>
            <a:ext cx="38164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latin typeface="+mn-ea"/>
              </a:rPr>
              <a:t> </a:t>
            </a:r>
            <a:r>
              <a:rPr lang="zh-TW" altLang="en-US" sz="2000" dirty="0" smtClean="0">
                <a:latin typeface="+mn-ea"/>
              </a:rPr>
              <a:t>   </a:t>
            </a:r>
            <a:r>
              <a:rPr lang="zh-TW" altLang="zh-TW" sz="2000" dirty="0">
                <a:latin typeface="+mn-ea"/>
              </a:rPr>
              <a:t>排</a:t>
            </a:r>
            <a:r>
              <a:rPr lang="zh-TW" altLang="zh-TW" sz="2000" dirty="0">
                <a:latin typeface="+mn-ea"/>
              </a:rPr>
              <a:t>灣族素有藝術民族之稱，藝術成就也極為多樣且豐富，位於屏東市區的屏東縣排灣族雕刻館雖名為雕刻館，但並非完全以雕刻為限，還同時展示琉璃珠和陶甕等排灣族的特色工藝，將雕刻館提升為排灣族地方特色館，展現排灣族的藝術精華。雕刻館內還有一座代表排灣族傲人建築藝術的實體石板屋，更能身歷其境的對排灣族文明有著深入的體會。</a:t>
            </a:r>
            <a:endParaRPr lang="zh-TW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1753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屏東鄉土藝術館</a:t>
            </a:r>
            <a:endParaRPr lang="zh-TW" altLang="en-US" dirty="0"/>
          </a:p>
        </p:txBody>
      </p:sp>
      <p:pic>
        <p:nvPicPr>
          <p:cNvPr id="12" name="內容版面配置區 11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362" y="2060848"/>
            <a:ext cx="4690686" cy="3528392"/>
          </a:xfrm>
        </p:spPr>
      </p:pic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>
          <a:xfrm>
            <a:off x="4998280" y="2564904"/>
            <a:ext cx="3822192" cy="40621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000" dirty="0" smtClean="0">
                <a:solidFill>
                  <a:schemeClr val="tx1"/>
                </a:solidFill>
                <a:latin typeface="+mn-ea"/>
              </a:rPr>
              <a:t>    </a:t>
            </a:r>
            <a:r>
              <a:rPr lang="zh-TW" altLang="zh-TW" sz="2000" dirty="0" smtClean="0">
                <a:solidFill>
                  <a:schemeClr val="tx1"/>
                </a:solidFill>
                <a:latin typeface="+mn-ea"/>
              </a:rPr>
              <a:t>屏東縣</a:t>
            </a:r>
            <a:r>
              <a:rPr lang="zh-TW" altLang="zh-TW" sz="2000" dirty="0">
                <a:solidFill>
                  <a:schemeClr val="tx1"/>
                </a:solidFill>
                <a:latin typeface="+mn-ea"/>
              </a:rPr>
              <a:t>鄉土藝術館東西向長</a:t>
            </a:r>
            <a:r>
              <a:rPr lang="en-US" altLang="zh-TW" sz="2000" dirty="0">
                <a:solidFill>
                  <a:schemeClr val="tx1"/>
                </a:solidFill>
                <a:latin typeface="+mn-ea"/>
              </a:rPr>
              <a:t>29</a:t>
            </a:r>
            <a:r>
              <a:rPr lang="zh-TW" altLang="zh-TW" sz="2000" dirty="0">
                <a:solidFill>
                  <a:schemeClr val="tx1"/>
                </a:solidFill>
                <a:latin typeface="+mn-ea"/>
              </a:rPr>
              <a:t>公尺，南足底向長</a:t>
            </a:r>
            <a:r>
              <a:rPr lang="en-US" altLang="zh-TW" sz="2000" dirty="0">
                <a:solidFill>
                  <a:schemeClr val="tx1"/>
                </a:solidFill>
                <a:latin typeface="+mn-ea"/>
              </a:rPr>
              <a:t>24</a:t>
            </a:r>
            <a:r>
              <a:rPr lang="zh-TW" altLang="zh-TW" sz="2000" dirty="0">
                <a:solidFill>
                  <a:schemeClr val="tx1"/>
                </a:solidFill>
                <a:latin typeface="+mn-ea"/>
              </a:rPr>
              <a:t>公尺，呈「四字型」，屬「二堂二橫」的四合院屋，前堂、後堂、過廊所圍的中庭為整棟建築的中心，另外配置往左右添加的橫屋、過廊間、天井，組合成完整格局，是市區難得一見的典型窗家傳統建築。老宅第的裝飾藝術包括木雕、塑造類、洗石子、書法、彩繪五大部份，也都值得細細品味，令人流連忘返。</a:t>
            </a:r>
            <a:endParaRPr lang="zh-TW" altLang="en-US" sz="20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02467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涼山瀑布</a:t>
            </a:r>
            <a:endParaRPr lang="zh-TW" altLang="en-US" dirty="0"/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988840"/>
            <a:ext cx="3096344" cy="4663169"/>
          </a:xfrm>
        </p:spPr>
      </p:pic>
      <p:sp>
        <p:nvSpPr>
          <p:cNvPr id="6" name="內容版面配置區 5"/>
          <p:cNvSpPr>
            <a:spLocks noGrp="1"/>
          </p:cNvSpPr>
          <p:nvPr>
            <p:ph sz="quarter" idx="14"/>
          </p:nvPr>
        </p:nvSpPr>
        <p:spPr>
          <a:xfrm>
            <a:off x="4206192" y="2679192"/>
            <a:ext cx="3822192" cy="3447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000" dirty="0">
                <a:solidFill>
                  <a:schemeClr val="tx1"/>
                </a:solidFill>
                <a:latin typeface="+mn-ea"/>
              </a:rPr>
              <a:t> </a:t>
            </a:r>
            <a:r>
              <a:rPr lang="zh-TW" altLang="en-US" sz="2000" dirty="0" smtClean="0">
                <a:solidFill>
                  <a:schemeClr val="tx1"/>
                </a:solidFill>
                <a:latin typeface="+mn-ea"/>
              </a:rPr>
              <a:t>   </a:t>
            </a:r>
            <a:r>
              <a:rPr lang="zh-TW" altLang="zh-TW" sz="2000" dirty="0" smtClean="0">
                <a:solidFill>
                  <a:schemeClr val="tx1"/>
                </a:solidFill>
                <a:latin typeface="+mn-ea"/>
              </a:rPr>
              <a:t>涼山</a:t>
            </a:r>
            <a:r>
              <a:rPr lang="zh-TW" altLang="zh-TW" sz="2000" dirty="0">
                <a:solidFill>
                  <a:schemeClr val="tx1"/>
                </a:solidFill>
                <a:latin typeface="+mn-ea"/>
              </a:rPr>
              <a:t>瀑布位於屏東縣瑪家鄉的涼山村，也是茂林國家風景區所屬範圍。涼山瀑布分為內外三層，外層瀑布約十五公尺高，瀑布下方匯集的水潭，水質清澈冰涼，成為戲水消暑的好去處；內層瀑布有四、五十公尺高，雨季時更顯得氣勢磅礡。兩瀑布之間步行約四十分鐘，沿途林木蒼鬱，鳥語啾啾，是最佳的森林浴場。</a:t>
            </a:r>
            <a:endParaRPr lang="zh-TW" altLang="en-US" sz="20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36768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55</TotalTime>
  <Words>556</Words>
  <Application>Microsoft Office PowerPoint</Application>
  <PresentationFormat>如螢幕大小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波形</vt:lpstr>
      <vt:lpstr>國境之南-屏東簡介</vt:lpstr>
      <vt:lpstr>屏 東 概 述</vt:lpstr>
      <vt:lpstr>PowerPoint 簡報</vt:lpstr>
      <vt:lpstr>PowerPoint 簡報</vt:lpstr>
      <vt:lpstr>PowerPoint 簡報</vt:lpstr>
      <vt:lpstr>屏 東 景 點 介 紹</vt:lpstr>
      <vt:lpstr>台灣排灣族雕刻館</vt:lpstr>
      <vt:lpstr>屏東鄉土藝術館</vt:lpstr>
      <vt:lpstr>涼山瀑布</vt:lpstr>
      <vt:lpstr>墾丁森林遊樂園區</vt:lpstr>
      <vt:lpstr>資料來源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國境之南-屏東簡介</dc:title>
  <dc:creator>lenovo</dc:creator>
  <cp:lastModifiedBy>lenovo</cp:lastModifiedBy>
  <cp:revision>24</cp:revision>
  <dcterms:created xsi:type="dcterms:W3CDTF">2013-09-25T12:04:46Z</dcterms:created>
  <dcterms:modified xsi:type="dcterms:W3CDTF">2013-09-26T12:25:55Z</dcterms:modified>
</cp:coreProperties>
</file>