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D9AE0-584F-400D-8326-9E7DE1E5C4E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D85C83D-EEE6-4B86-B189-4438BF924C0C}">
      <dgm:prSet phldrT="[文字]"/>
      <dgm:spPr/>
      <dgm:t>
        <a:bodyPr/>
        <a:lstStyle/>
        <a:p>
          <a:r>
            <a:rPr lang="zh-TW" altLang="en-US" dirty="0" smtClean="0"/>
            <a:t>瑯嶠</a:t>
          </a:r>
          <a:r>
            <a:rPr lang="en-US" altLang="en-US" dirty="0" smtClean="0"/>
            <a:t>(</a:t>
          </a:r>
          <a:r>
            <a:rPr lang="zh-TW" altLang="en-US" dirty="0" smtClean="0"/>
            <a:t>恆春</a:t>
          </a:r>
          <a:r>
            <a:rPr lang="en-US" altLang="en-US" dirty="0" smtClean="0"/>
            <a:t>) </a:t>
          </a:r>
          <a:endParaRPr lang="zh-TW" altLang="en-US" dirty="0"/>
        </a:p>
      </dgm:t>
    </dgm:pt>
    <dgm:pt modelId="{3214EBFF-232D-40D0-ADF6-994795E514EB}" type="parTrans" cxnId="{42F50536-FCBB-47E2-8B61-33A9C8ED6203}">
      <dgm:prSet/>
      <dgm:spPr/>
      <dgm:t>
        <a:bodyPr/>
        <a:lstStyle/>
        <a:p>
          <a:endParaRPr lang="zh-TW" altLang="en-US"/>
        </a:p>
      </dgm:t>
    </dgm:pt>
    <dgm:pt modelId="{6CB621CD-657B-435C-89C0-E5A782E57604}" type="sibTrans" cxnId="{42F50536-FCBB-47E2-8B61-33A9C8ED6203}">
      <dgm:prSet/>
      <dgm:spPr/>
      <dgm:t>
        <a:bodyPr/>
        <a:lstStyle/>
        <a:p>
          <a:endParaRPr lang="zh-TW" altLang="en-US"/>
        </a:p>
      </dgm:t>
    </dgm:pt>
    <dgm:pt modelId="{3DBE3232-CD75-44DE-8C71-79822EFBB2FC}">
      <dgm:prSet/>
      <dgm:spPr/>
      <dgm:t>
        <a:bodyPr/>
        <a:lstStyle/>
        <a:p>
          <a:r>
            <a:rPr lang="zh-TW" altLang="en-US" dirty="0" smtClean="0"/>
            <a:t>阿猴</a:t>
          </a:r>
          <a:r>
            <a:rPr lang="en-US" altLang="en-US" dirty="0" smtClean="0"/>
            <a:t>(</a:t>
          </a:r>
          <a:r>
            <a:rPr lang="zh-TW" altLang="en-US" dirty="0" smtClean="0"/>
            <a:t>屏東</a:t>
          </a:r>
          <a:r>
            <a:rPr lang="en-US" altLang="en-US" dirty="0" smtClean="0"/>
            <a:t>)</a:t>
          </a:r>
          <a:endParaRPr lang="zh-TW" altLang="en-US" dirty="0"/>
        </a:p>
      </dgm:t>
    </dgm:pt>
    <dgm:pt modelId="{60C618E8-5FD0-4AD4-B3E0-0A3948B13B21}" type="parTrans" cxnId="{CC6B788F-DB57-4C1D-ADDF-81492855B2CF}">
      <dgm:prSet/>
      <dgm:spPr/>
      <dgm:t>
        <a:bodyPr/>
        <a:lstStyle/>
        <a:p>
          <a:endParaRPr lang="zh-TW" altLang="en-US"/>
        </a:p>
      </dgm:t>
    </dgm:pt>
    <dgm:pt modelId="{303CFA45-2302-4C35-AA02-79F9E70E2CD2}" type="sibTrans" cxnId="{CC6B788F-DB57-4C1D-ADDF-81492855B2CF}">
      <dgm:prSet/>
      <dgm:spPr/>
      <dgm:t>
        <a:bodyPr/>
        <a:lstStyle/>
        <a:p>
          <a:endParaRPr lang="zh-TW" altLang="en-US"/>
        </a:p>
      </dgm:t>
    </dgm:pt>
    <dgm:pt modelId="{4C7463E8-A670-48A7-A5E4-4DCFFEF542BA}">
      <dgm:prSet/>
      <dgm:spPr/>
      <dgm:t>
        <a:bodyPr/>
        <a:lstStyle/>
        <a:p>
          <a:r>
            <a:rPr lang="zh-TW" altLang="en-US" smtClean="0"/>
            <a:t>龜壁灣、統領埔、福安城、柴城</a:t>
          </a:r>
          <a:r>
            <a:rPr lang="en-US" altLang="en-US" smtClean="0"/>
            <a:t>(</a:t>
          </a:r>
          <a:r>
            <a:rPr lang="zh-TW" altLang="en-US" smtClean="0"/>
            <a:t>車城</a:t>
          </a:r>
          <a:r>
            <a:rPr lang="en-US" altLang="en-US" smtClean="0"/>
            <a:t>)</a:t>
          </a:r>
          <a:endParaRPr lang="zh-TW" altLang="en-US"/>
        </a:p>
      </dgm:t>
    </dgm:pt>
    <dgm:pt modelId="{97418653-4A06-4FBE-9226-A125C1DB8432}" type="parTrans" cxnId="{2265D55D-F5AF-4A49-A0CF-9F0BB9FB4200}">
      <dgm:prSet/>
      <dgm:spPr/>
      <dgm:t>
        <a:bodyPr/>
        <a:lstStyle/>
        <a:p>
          <a:endParaRPr lang="zh-TW" altLang="en-US"/>
        </a:p>
      </dgm:t>
    </dgm:pt>
    <dgm:pt modelId="{75B45027-0758-49D3-AA97-71D1E9DD1722}" type="sibTrans" cxnId="{2265D55D-F5AF-4A49-A0CF-9F0BB9FB4200}">
      <dgm:prSet/>
      <dgm:spPr/>
      <dgm:t>
        <a:bodyPr/>
        <a:lstStyle/>
        <a:p>
          <a:endParaRPr lang="zh-TW" altLang="en-US"/>
        </a:p>
      </dgm:t>
    </dgm:pt>
    <dgm:pt modelId="{4C96AEA6-CCDA-4767-A0F0-0A22AD9FDD94}" type="pres">
      <dgm:prSet presAssocID="{4A4D9AE0-584F-400D-8326-9E7DE1E5C4E5}" presName="linear" presStyleCnt="0">
        <dgm:presLayoutVars>
          <dgm:dir/>
          <dgm:animLvl val="lvl"/>
          <dgm:resizeHandles val="exact"/>
        </dgm:presLayoutVars>
      </dgm:prSet>
      <dgm:spPr/>
    </dgm:pt>
    <dgm:pt modelId="{B5A6DC01-7836-4EC7-BF8A-687B5A6BCFFA}" type="pres">
      <dgm:prSet presAssocID="{3DBE3232-CD75-44DE-8C71-79822EFBB2FC}" presName="parentLin" presStyleCnt="0"/>
      <dgm:spPr/>
    </dgm:pt>
    <dgm:pt modelId="{3305F70A-AF51-489F-A317-CFCCF8159445}" type="pres">
      <dgm:prSet presAssocID="{3DBE3232-CD75-44DE-8C71-79822EFBB2FC}" presName="parentLeftMargin" presStyleLbl="node1" presStyleIdx="0" presStyleCnt="3"/>
      <dgm:spPr/>
    </dgm:pt>
    <dgm:pt modelId="{9EF29BD5-5D26-4D4C-A72E-844458885682}" type="pres">
      <dgm:prSet presAssocID="{3DBE3232-CD75-44DE-8C71-79822EFBB2FC}" presName="parentText" presStyleLbl="node1" presStyleIdx="0" presStyleCnt="3" custLinFactNeighborX="-100000" custLinFactNeighborY="29102">
        <dgm:presLayoutVars>
          <dgm:chMax val="0"/>
          <dgm:bulletEnabled val="1"/>
        </dgm:presLayoutVars>
      </dgm:prSet>
      <dgm:spPr/>
    </dgm:pt>
    <dgm:pt modelId="{622D8B9B-0DF7-47BC-8591-A284D74CA727}" type="pres">
      <dgm:prSet presAssocID="{3DBE3232-CD75-44DE-8C71-79822EFBB2FC}" presName="negativeSpace" presStyleCnt="0"/>
      <dgm:spPr/>
    </dgm:pt>
    <dgm:pt modelId="{8636D330-7196-4422-8069-6F4EF5F01BED}" type="pres">
      <dgm:prSet presAssocID="{3DBE3232-CD75-44DE-8C71-79822EFBB2FC}" presName="childText" presStyleLbl="conFgAcc1" presStyleIdx="0" presStyleCnt="3" custLinFactY="-3053" custLinFactNeighborX="10213" custLinFactNeighborY="-100000">
        <dgm:presLayoutVars>
          <dgm:bulletEnabled val="1"/>
        </dgm:presLayoutVars>
      </dgm:prSet>
      <dgm:spPr/>
    </dgm:pt>
    <dgm:pt modelId="{7D037944-F8F3-4501-BE0F-683542C34F4C}" type="pres">
      <dgm:prSet presAssocID="{303CFA45-2302-4C35-AA02-79F9E70E2CD2}" presName="spaceBetweenRectangles" presStyleCnt="0"/>
      <dgm:spPr/>
    </dgm:pt>
    <dgm:pt modelId="{0CB5ADAA-135F-46B0-85AC-9BA4118A5F4B}" type="pres">
      <dgm:prSet presAssocID="{5D85C83D-EEE6-4B86-B189-4438BF924C0C}" presName="parentLin" presStyleCnt="0"/>
      <dgm:spPr/>
    </dgm:pt>
    <dgm:pt modelId="{301D88B6-4F67-41CA-8A50-C39FB6C09E26}" type="pres">
      <dgm:prSet presAssocID="{5D85C83D-EEE6-4B86-B189-4438BF924C0C}" presName="parentLeftMargin" presStyleLbl="node1" presStyleIdx="0" presStyleCnt="3"/>
      <dgm:spPr/>
    </dgm:pt>
    <dgm:pt modelId="{AD334B47-EA6F-4291-9F1C-3278C13DBB17}" type="pres">
      <dgm:prSet presAssocID="{5D85C83D-EEE6-4B86-B189-4438BF924C0C}" presName="parentText" presStyleLbl="node1" presStyleIdx="1" presStyleCnt="3" custLinFactNeighborX="-100000" custLinFactNeighborY="4314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8EEE764-D378-4DCD-9C96-0728B058A20C}" type="pres">
      <dgm:prSet presAssocID="{5D85C83D-EEE6-4B86-B189-4438BF924C0C}" presName="negativeSpace" presStyleCnt="0"/>
      <dgm:spPr/>
    </dgm:pt>
    <dgm:pt modelId="{5672A032-46F9-4839-B987-B3EF391D67B5}" type="pres">
      <dgm:prSet presAssocID="{5D85C83D-EEE6-4B86-B189-4438BF924C0C}" presName="childText" presStyleLbl="conFgAcc1" presStyleIdx="1" presStyleCnt="3">
        <dgm:presLayoutVars>
          <dgm:bulletEnabled val="1"/>
        </dgm:presLayoutVars>
      </dgm:prSet>
      <dgm:spPr/>
    </dgm:pt>
    <dgm:pt modelId="{CF60717E-164C-4B12-BDEF-CACBCDE36A9F}" type="pres">
      <dgm:prSet presAssocID="{6CB621CD-657B-435C-89C0-E5A782E57604}" presName="spaceBetweenRectangles" presStyleCnt="0"/>
      <dgm:spPr/>
    </dgm:pt>
    <dgm:pt modelId="{5EF97B01-8B3D-43E5-BD48-45408B3E00DC}" type="pres">
      <dgm:prSet presAssocID="{4C7463E8-A670-48A7-A5E4-4DCFFEF542BA}" presName="parentLin" presStyleCnt="0"/>
      <dgm:spPr/>
    </dgm:pt>
    <dgm:pt modelId="{6169B4C1-27FA-4F48-9796-3B4E8610D86C}" type="pres">
      <dgm:prSet presAssocID="{4C7463E8-A670-48A7-A5E4-4DCFFEF542BA}" presName="parentLeftMargin" presStyleLbl="node1" presStyleIdx="1" presStyleCnt="3"/>
      <dgm:spPr/>
    </dgm:pt>
    <dgm:pt modelId="{A8E9353D-70FB-424A-94F3-5BF0A51359C7}" type="pres">
      <dgm:prSet presAssocID="{4C7463E8-A670-48A7-A5E4-4DCFFEF542BA}" presName="parentText" presStyleLbl="node1" presStyleIdx="2" presStyleCnt="3" custLinFactNeighborX="-100000" custLinFactNeighborY="41942">
        <dgm:presLayoutVars>
          <dgm:chMax val="0"/>
          <dgm:bulletEnabled val="1"/>
        </dgm:presLayoutVars>
      </dgm:prSet>
      <dgm:spPr/>
    </dgm:pt>
    <dgm:pt modelId="{02F222CF-75EF-4777-8473-24503AA34EF6}" type="pres">
      <dgm:prSet presAssocID="{4C7463E8-A670-48A7-A5E4-4DCFFEF542BA}" presName="negativeSpace" presStyleCnt="0"/>
      <dgm:spPr/>
    </dgm:pt>
    <dgm:pt modelId="{2EB1618C-F968-4238-B974-0674A1D1D20E}" type="pres">
      <dgm:prSet presAssocID="{4C7463E8-A670-48A7-A5E4-4DCFFEF542B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265D55D-F5AF-4A49-A0CF-9F0BB9FB4200}" srcId="{4A4D9AE0-584F-400D-8326-9E7DE1E5C4E5}" destId="{4C7463E8-A670-48A7-A5E4-4DCFFEF542BA}" srcOrd="2" destOrd="0" parTransId="{97418653-4A06-4FBE-9226-A125C1DB8432}" sibTransId="{75B45027-0758-49D3-AA97-71D1E9DD1722}"/>
    <dgm:cxn modelId="{7407E411-6832-4133-BC72-C677559D2ECB}" type="presOf" srcId="{3DBE3232-CD75-44DE-8C71-79822EFBB2FC}" destId="{9EF29BD5-5D26-4D4C-A72E-844458885682}" srcOrd="1" destOrd="0" presId="urn:microsoft.com/office/officeart/2005/8/layout/list1"/>
    <dgm:cxn modelId="{9162F804-6BD9-4037-AC0F-7D84FE758AB2}" type="presOf" srcId="{5D85C83D-EEE6-4B86-B189-4438BF924C0C}" destId="{301D88B6-4F67-41CA-8A50-C39FB6C09E26}" srcOrd="0" destOrd="0" presId="urn:microsoft.com/office/officeart/2005/8/layout/list1"/>
    <dgm:cxn modelId="{F72C3E42-3167-4B89-B115-4EFA113490D2}" type="presOf" srcId="{4C7463E8-A670-48A7-A5E4-4DCFFEF542BA}" destId="{A8E9353D-70FB-424A-94F3-5BF0A51359C7}" srcOrd="1" destOrd="0" presId="urn:microsoft.com/office/officeart/2005/8/layout/list1"/>
    <dgm:cxn modelId="{CC6B788F-DB57-4C1D-ADDF-81492855B2CF}" srcId="{4A4D9AE0-584F-400D-8326-9E7DE1E5C4E5}" destId="{3DBE3232-CD75-44DE-8C71-79822EFBB2FC}" srcOrd="0" destOrd="0" parTransId="{60C618E8-5FD0-4AD4-B3E0-0A3948B13B21}" sibTransId="{303CFA45-2302-4C35-AA02-79F9E70E2CD2}"/>
    <dgm:cxn modelId="{CE998B8A-293E-4213-AEDE-502F711A27DC}" type="presOf" srcId="{3DBE3232-CD75-44DE-8C71-79822EFBB2FC}" destId="{3305F70A-AF51-489F-A317-CFCCF8159445}" srcOrd="0" destOrd="0" presId="urn:microsoft.com/office/officeart/2005/8/layout/list1"/>
    <dgm:cxn modelId="{42F50536-FCBB-47E2-8B61-33A9C8ED6203}" srcId="{4A4D9AE0-584F-400D-8326-9E7DE1E5C4E5}" destId="{5D85C83D-EEE6-4B86-B189-4438BF924C0C}" srcOrd="1" destOrd="0" parTransId="{3214EBFF-232D-40D0-ADF6-994795E514EB}" sibTransId="{6CB621CD-657B-435C-89C0-E5A782E57604}"/>
    <dgm:cxn modelId="{5B2C51FE-4524-4CB5-817E-F7C0DBC3FDFF}" type="presOf" srcId="{4C7463E8-A670-48A7-A5E4-4DCFFEF542BA}" destId="{6169B4C1-27FA-4F48-9796-3B4E8610D86C}" srcOrd="0" destOrd="0" presId="urn:microsoft.com/office/officeart/2005/8/layout/list1"/>
    <dgm:cxn modelId="{641F1C36-E49A-4BC9-B241-8D43C8C7562C}" type="presOf" srcId="{4A4D9AE0-584F-400D-8326-9E7DE1E5C4E5}" destId="{4C96AEA6-CCDA-4767-A0F0-0A22AD9FDD94}" srcOrd="0" destOrd="0" presId="urn:microsoft.com/office/officeart/2005/8/layout/list1"/>
    <dgm:cxn modelId="{DF94A74C-4D14-4027-8C3D-5EF837730C78}" type="presOf" srcId="{5D85C83D-EEE6-4B86-B189-4438BF924C0C}" destId="{AD334B47-EA6F-4291-9F1C-3278C13DBB17}" srcOrd="1" destOrd="0" presId="urn:microsoft.com/office/officeart/2005/8/layout/list1"/>
    <dgm:cxn modelId="{FC5C419B-9F3C-4DC9-85F6-487F6C1959DB}" type="presParOf" srcId="{4C96AEA6-CCDA-4767-A0F0-0A22AD9FDD94}" destId="{B5A6DC01-7836-4EC7-BF8A-687B5A6BCFFA}" srcOrd="0" destOrd="0" presId="urn:microsoft.com/office/officeart/2005/8/layout/list1"/>
    <dgm:cxn modelId="{1ED32664-17DC-4B14-9709-93950243FC5F}" type="presParOf" srcId="{B5A6DC01-7836-4EC7-BF8A-687B5A6BCFFA}" destId="{3305F70A-AF51-489F-A317-CFCCF8159445}" srcOrd="0" destOrd="0" presId="urn:microsoft.com/office/officeart/2005/8/layout/list1"/>
    <dgm:cxn modelId="{3BCBC219-78BA-4A5C-8160-9727F0F790B6}" type="presParOf" srcId="{B5A6DC01-7836-4EC7-BF8A-687B5A6BCFFA}" destId="{9EF29BD5-5D26-4D4C-A72E-844458885682}" srcOrd="1" destOrd="0" presId="urn:microsoft.com/office/officeart/2005/8/layout/list1"/>
    <dgm:cxn modelId="{041DAD65-35BB-4496-A175-F97496FCC5A5}" type="presParOf" srcId="{4C96AEA6-CCDA-4767-A0F0-0A22AD9FDD94}" destId="{622D8B9B-0DF7-47BC-8591-A284D74CA727}" srcOrd="1" destOrd="0" presId="urn:microsoft.com/office/officeart/2005/8/layout/list1"/>
    <dgm:cxn modelId="{C5515149-9BD3-4CDA-85A0-93C10C9384A6}" type="presParOf" srcId="{4C96AEA6-CCDA-4767-A0F0-0A22AD9FDD94}" destId="{8636D330-7196-4422-8069-6F4EF5F01BED}" srcOrd="2" destOrd="0" presId="urn:microsoft.com/office/officeart/2005/8/layout/list1"/>
    <dgm:cxn modelId="{AB813877-7290-41C1-AD3B-5587A4DA4A75}" type="presParOf" srcId="{4C96AEA6-CCDA-4767-A0F0-0A22AD9FDD94}" destId="{7D037944-F8F3-4501-BE0F-683542C34F4C}" srcOrd="3" destOrd="0" presId="urn:microsoft.com/office/officeart/2005/8/layout/list1"/>
    <dgm:cxn modelId="{A68C5ABC-89EA-4D54-8C28-ABEE12E17586}" type="presParOf" srcId="{4C96AEA6-CCDA-4767-A0F0-0A22AD9FDD94}" destId="{0CB5ADAA-135F-46B0-85AC-9BA4118A5F4B}" srcOrd="4" destOrd="0" presId="urn:microsoft.com/office/officeart/2005/8/layout/list1"/>
    <dgm:cxn modelId="{F5823635-C6ED-44BA-BDE8-5BF6D9B0F84D}" type="presParOf" srcId="{0CB5ADAA-135F-46B0-85AC-9BA4118A5F4B}" destId="{301D88B6-4F67-41CA-8A50-C39FB6C09E26}" srcOrd="0" destOrd="0" presId="urn:microsoft.com/office/officeart/2005/8/layout/list1"/>
    <dgm:cxn modelId="{0CCE78B9-02DB-4AA1-9877-9F05C6E27151}" type="presParOf" srcId="{0CB5ADAA-135F-46B0-85AC-9BA4118A5F4B}" destId="{AD334B47-EA6F-4291-9F1C-3278C13DBB17}" srcOrd="1" destOrd="0" presId="urn:microsoft.com/office/officeart/2005/8/layout/list1"/>
    <dgm:cxn modelId="{824F549E-2075-4862-AEE1-FEE415A0B430}" type="presParOf" srcId="{4C96AEA6-CCDA-4767-A0F0-0A22AD9FDD94}" destId="{68EEE764-D378-4DCD-9C96-0728B058A20C}" srcOrd="5" destOrd="0" presId="urn:microsoft.com/office/officeart/2005/8/layout/list1"/>
    <dgm:cxn modelId="{AF0D69DA-7D23-4C05-8417-5CDF17112386}" type="presParOf" srcId="{4C96AEA6-CCDA-4767-A0F0-0A22AD9FDD94}" destId="{5672A032-46F9-4839-B987-B3EF391D67B5}" srcOrd="6" destOrd="0" presId="urn:microsoft.com/office/officeart/2005/8/layout/list1"/>
    <dgm:cxn modelId="{6C2A99F8-706D-4176-95F4-68DCE9297C5D}" type="presParOf" srcId="{4C96AEA6-CCDA-4767-A0F0-0A22AD9FDD94}" destId="{CF60717E-164C-4B12-BDEF-CACBCDE36A9F}" srcOrd="7" destOrd="0" presId="urn:microsoft.com/office/officeart/2005/8/layout/list1"/>
    <dgm:cxn modelId="{7949AB7C-0E37-47D3-BB9F-82997D10D42F}" type="presParOf" srcId="{4C96AEA6-CCDA-4767-A0F0-0A22AD9FDD94}" destId="{5EF97B01-8B3D-43E5-BD48-45408B3E00DC}" srcOrd="8" destOrd="0" presId="urn:microsoft.com/office/officeart/2005/8/layout/list1"/>
    <dgm:cxn modelId="{4C337CDA-1D51-4FDD-ACBD-568507AABE4E}" type="presParOf" srcId="{5EF97B01-8B3D-43E5-BD48-45408B3E00DC}" destId="{6169B4C1-27FA-4F48-9796-3B4E8610D86C}" srcOrd="0" destOrd="0" presId="urn:microsoft.com/office/officeart/2005/8/layout/list1"/>
    <dgm:cxn modelId="{1F9EE16F-3155-4C05-8928-EFBC22F5A442}" type="presParOf" srcId="{5EF97B01-8B3D-43E5-BD48-45408B3E00DC}" destId="{A8E9353D-70FB-424A-94F3-5BF0A51359C7}" srcOrd="1" destOrd="0" presId="urn:microsoft.com/office/officeart/2005/8/layout/list1"/>
    <dgm:cxn modelId="{E7B72D2E-1BA2-4826-918D-6E16E7A37616}" type="presParOf" srcId="{4C96AEA6-CCDA-4767-A0F0-0A22AD9FDD94}" destId="{02F222CF-75EF-4777-8473-24503AA34EF6}" srcOrd="9" destOrd="0" presId="urn:microsoft.com/office/officeart/2005/8/layout/list1"/>
    <dgm:cxn modelId="{6554C515-231A-4BF4-A508-97332A3F23FC}" type="presParOf" srcId="{4C96AEA6-CCDA-4767-A0F0-0A22AD9FDD94}" destId="{2EB1618C-F968-4238-B974-0674A1D1D20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6D330-7196-4422-8069-6F4EF5F01BED}">
      <dsp:nvSpPr>
        <dsp:cNvPr id="0" name=""/>
        <dsp:cNvSpPr/>
      </dsp:nvSpPr>
      <dsp:spPr>
        <a:xfrm>
          <a:off x="0" y="504054"/>
          <a:ext cx="564028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29BD5-5D26-4D4C-A72E-844458885682}">
      <dsp:nvSpPr>
        <dsp:cNvPr id="0" name=""/>
        <dsp:cNvSpPr/>
      </dsp:nvSpPr>
      <dsp:spPr>
        <a:xfrm>
          <a:off x="0" y="504058"/>
          <a:ext cx="3948201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33" tIns="0" rIns="14923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阿猴</a:t>
          </a:r>
          <a:r>
            <a:rPr lang="en-US" altLang="en-US" sz="1600" kern="1200" dirty="0" smtClean="0"/>
            <a:t>(</a:t>
          </a:r>
          <a:r>
            <a:rPr lang="zh-TW" altLang="en-US" sz="1600" kern="1200" dirty="0" smtClean="0"/>
            <a:t>屏東</a:t>
          </a:r>
          <a:r>
            <a:rPr lang="en-US" altLang="en-US" sz="1600" kern="1200" dirty="0" smtClean="0"/>
            <a:t>)</a:t>
          </a:r>
          <a:endParaRPr lang="zh-TW" altLang="en-US" sz="1600" kern="1200" dirty="0"/>
        </a:p>
      </dsp:txBody>
      <dsp:txXfrm>
        <a:off x="23057" y="527115"/>
        <a:ext cx="3902087" cy="426206"/>
      </dsp:txXfrm>
    </dsp:sp>
    <dsp:sp modelId="{5672A032-46F9-4839-B987-B3EF391D67B5}">
      <dsp:nvSpPr>
        <dsp:cNvPr id="0" name=""/>
        <dsp:cNvSpPr/>
      </dsp:nvSpPr>
      <dsp:spPr>
        <a:xfrm>
          <a:off x="0" y="1328524"/>
          <a:ext cx="564028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34B47-EA6F-4291-9F1C-3278C13DBB17}">
      <dsp:nvSpPr>
        <dsp:cNvPr id="0" name=""/>
        <dsp:cNvSpPr/>
      </dsp:nvSpPr>
      <dsp:spPr>
        <a:xfrm>
          <a:off x="0" y="1296146"/>
          <a:ext cx="3948201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33" tIns="0" rIns="14923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瑯嶠</a:t>
          </a:r>
          <a:r>
            <a:rPr lang="en-US" altLang="en-US" sz="1600" kern="1200" dirty="0" smtClean="0"/>
            <a:t>(</a:t>
          </a:r>
          <a:r>
            <a:rPr lang="zh-TW" altLang="en-US" sz="1600" kern="1200" dirty="0" smtClean="0"/>
            <a:t>恆春</a:t>
          </a:r>
          <a:r>
            <a:rPr lang="en-US" altLang="en-US" sz="1600" kern="1200" dirty="0" smtClean="0"/>
            <a:t>) </a:t>
          </a:r>
          <a:endParaRPr lang="zh-TW" altLang="en-US" sz="1600" kern="1200" dirty="0"/>
        </a:p>
      </dsp:txBody>
      <dsp:txXfrm>
        <a:off x="23057" y="1319203"/>
        <a:ext cx="3902087" cy="426206"/>
      </dsp:txXfrm>
    </dsp:sp>
    <dsp:sp modelId="{2EB1618C-F968-4238-B974-0674A1D1D20E}">
      <dsp:nvSpPr>
        <dsp:cNvPr id="0" name=""/>
        <dsp:cNvSpPr/>
      </dsp:nvSpPr>
      <dsp:spPr>
        <a:xfrm>
          <a:off x="0" y="2054283"/>
          <a:ext cx="564028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9353D-70FB-424A-94F3-5BF0A51359C7}">
      <dsp:nvSpPr>
        <dsp:cNvPr id="0" name=""/>
        <dsp:cNvSpPr/>
      </dsp:nvSpPr>
      <dsp:spPr>
        <a:xfrm>
          <a:off x="0" y="2016224"/>
          <a:ext cx="3948201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33" tIns="0" rIns="14923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smtClean="0"/>
            <a:t>龜壁灣、統領埔、福安城、柴城</a:t>
          </a:r>
          <a:r>
            <a:rPr lang="en-US" altLang="en-US" sz="1600" kern="1200" smtClean="0"/>
            <a:t>(</a:t>
          </a:r>
          <a:r>
            <a:rPr lang="zh-TW" altLang="en-US" sz="1600" kern="1200" smtClean="0"/>
            <a:t>車城</a:t>
          </a:r>
          <a:r>
            <a:rPr lang="en-US" altLang="en-US" sz="1600" kern="1200" smtClean="0"/>
            <a:t>)</a:t>
          </a:r>
          <a:endParaRPr lang="zh-TW" altLang="en-US" sz="1600" kern="1200"/>
        </a:p>
      </dsp:txBody>
      <dsp:txXfrm>
        <a:off x="23057" y="2039281"/>
        <a:ext cx="3902087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BED96-C67D-41F2-A473-BF5CAFF9CBD9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703C9-136B-45A3-AC21-A43C2D028F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727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703C9-136B-45A3-AC21-A43C2D028FF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42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B6EC4BD-C068-43B1-85BF-B927A5A1D1C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0B1278-AD57-4FDA-B732-142137B98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85864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班級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四會一乙</a:t>
            </a:r>
          </a:p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:102404242</a:t>
            </a:r>
          </a:p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蔡怡靓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國境之南</a:t>
            </a:r>
            <a:r>
              <a:rPr lang="en-US" altLang="zh-TW" sz="4800" dirty="0" smtClean="0"/>
              <a:t>-</a:t>
            </a:r>
            <a:r>
              <a:rPr lang="zh-TW" altLang="en-US" sz="4800" dirty="0" smtClean="0"/>
              <a:t>屏東簡介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298366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28192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Adobe 仿宋 Std R" pitchFamily="18" charset="-128"/>
                <a:ea typeface="Adobe 仿宋 Std R" pitchFamily="18" charset="-128"/>
              </a:rPr>
              <a:t>龜壁灣、統領埔、福安城、柴城</a:t>
            </a:r>
            <a:r>
              <a:rPr lang="en-US" altLang="zh-TW" dirty="0">
                <a:latin typeface="Adobe 仿宋 Std R" pitchFamily="18" charset="-128"/>
                <a:ea typeface="Adobe 仿宋 Std R" pitchFamily="18" charset="-128"/>
              </a:rPr>
              <a:t>(</a:t>
            </a:r>
            <a:r>
              <a:rPr lang="zh-TW" altLang="en-US" dirty="0">
                <a:latin typeface="Adobe 仿宋 Std R" pitchFamily="18" charset="-128"/>
                <a:ea typeface="Adobe 仿宋 Std R" pitchFamily="18" charset="-128"/>
              </a:rPr>
              <a:t>車城</a:t>
            </a:r>
            <a:r>
              <a:rPr lang="en-US" altLang="zh-TW" dirty="0">
                <a:latin typeface="Adobe 仿宋 Std R" pitchFamily="18" charset="-128"/>
                <a:ea typeface="Adobe 仿宋 Std R" pitchFamily="18" charset="-128"/>
              </a:rPr>
              <a:t>)      </a:t>
            </a:r>
            <a:r>
              <a:rPr lang="en-US" altLang="zh-TW" dirty="0" smtClean="0">
                <a:latin typeface="Adobe 仿宋 Std R" pitchFamily="18" charset="-128"/>
                <a:ea typeface="Adobe 仿宋 Std R" pitchFamily="18" charset="-128"/>
              </a:rPr>
              <a:t>2</a:t>
            </a:r>
            <a:r>
              <a:rPr lang="en-US" altLang="zh-TW" dirty="0">
                <a:latin typeface="Adobe 仿宋 Std R" pitchFamily="18" charset="-128"/>
                <a:ea typeface="Adobe 仿宋 Std R" pitchFamily="18" charset="-128"/>
              </a:rPr>
              <a:t/>
            </a:r>
            <a:br>
              <a:rPr lang="en-US" altLang="zh-TW" dirty="0">
                <a:latin typeface="Adobe 仿宋 Std R" pitchFamily="18" charset="-128"/>
                <a:ea typeface="Adobe 仿宋 Std R" pitchFamily="18" charset="-128"/>
              </a:rPr>
            </a:br>
            <a:endParaRPr lang="zh-TW" altLang="en-US" dirty="0">
              <a:latin typeface="Adobe 仿宋 Std R" pitchFamily="18" charset="-128"/>
              <a:ea typeface="Adobe 仿宋 Std R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鄭成功來台後，命士兵駐龜壁灣從事開墾，改地名為統領埔，但是由於這些漢人的開發，引起當地</a:t>
            </a:r>
            <a:r>
              <a:rPr lang="zh-TW" altLang="en-US" dirty="0" smtClean="0"/>
              <a:t>原住民的</a:t>
            </a:r>
            <a:r>
              <a:rPr lang="zh-TW" altLang="en-US" dirty="0"/>
              <a:t>不滿而經常埋伏狙擊他們，於是漢人在東南、西南邊築牆防禦，同時將地名改為福安城，以祈求幸福平安，但並沒有因此幸福平安，衝突仍然頻傳。於是漢人架設許多木柴做為防禦的城牆，所以有人將這地方叫柴城；這時又深怕柴牆被燒，於是集結了許多牛車排列成牆，此防禦非常有效，於是，大家提議將柴城改為車城，直到現在仍沿用車城這個名字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70920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dobe 仿宋 Std R" pitchFamily="18" charset="-128"/>
                <a:ea typeface="Adobe 仿宋 Std R" pitchFamily="18" charset="-128"/>
              </a:rPr>
              <a:t>                氣候條件              </a:t>
            </a:r>
            <a:r>
              <a:rPr lang="en-US" altLang="zh-TW" dirty="0" smtClean="0">
                <a:latin typeface="Adobe 仿宋 Std R" pitchFamily="18" charset="-128"/>
                <a:ea typeface="Adobe 仿宋 Std R" pitchFamily="18" charset="-128"/>
              </a:rPr>
              <a:t>1</a:t>
            </a:r>
            <a:endParaRPr lang="zh-TW" altLang="en-US" dirty="0">
              <a:latin typeface="Adobe 仿宋 Std R" pitchFamily="18" charset="-128"/>
              <a:ea typeface="Adobe 仿宋 Std R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熱帶季風</a:t>
            </a:r>
            <a:r>
              <a:rPr lang="zh-TW" altLang="en-US" dirty="0"/>
              <a:t>氣候的屏東，全境皆在北回歸線以南，年平均氣溫約為二四點五度，夏季長達九個月，素有「熱帶之都」稱呼。屏東的夏天雖然特別長，但並不意味著高溫酷熱，憑著台灣海峽、巴士海峽與太平洋的圍繞，加上海洋性熱帶季風不停地吹拂，調節了令人灸悶的熱氣，最熱的七月平均氣溫反較台灣其它地區低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4313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8CADAE">
                    <a:shade val="75000"/>
                  </a:srgbClr>
                </a:solidFill>
                <a:latin typeface="Adobe 仿宋 Std R" pitchFamily="18" charset="-128"/>
                <a:ea typeface="Adobe 仿宋 Std R" pitchFamily="18" charset="-128"/>
              </a:rPr>
              <a:t>                氣候條件              </a:t>
            </a:r>
            <a:r>
              <a:rPr lang="en-US" altLang="zh-TW" dirty="0" smtClean="0">
                <a:solidFill>
                  <a:srgbClr val="8CADAE">
                    <a:shade val="75000"/>
                  </a:srgbClr>
                </a:solidFill>
                <a:latin typeface="Adobe 仿宋 Std R" pitchFamily="18" charset="-128"/>
                <a:ea typeface="Adobe 仿宋 Std R" pitchFamily="18" charset="-128"/>
              </a:rPr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大武山山脈與中央山脈的屏障，阻隔了冷冽的東北季風，加上緯度偏低，日照充足，使得屏東的冬天並不明顯，除了幾天寒流來襲的日子外，南國溫煦的陽光仍然提供這塊土地一個如暮春陽的冬天。最冷的一月平均氣溫才攝氏十九點五度，恆春地區更高達攝氏二○點五度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95644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8CADAE">
                    <a:shade val="75000"/>
                  </a:srgbClr>
                </a:solidFill>
                <a:latin typeface="Adobe 仿宋 Std R" pitchFamily="18" charset="-128"/>
                <a:ea typeface="Adobe 仿宋 Std R" pitchFamily="18" charset="-128"/>
              </a:rPr>
              <a:t>                氣候條件              </a:t>
            </a:r>
            <a:r>
              <a:rPr lang="en-US" altLang="zh-TW" dirty="0">
                <a:solidFill>
                  <a:srgbClr val="8CADAE">
                    <a:shade val="75000"/>
                  </a:srgbClr>
                </a:solidFill>
                <a:latin typeface="Adobe 仿宋 Std R" pitchFamily="18" charset="-128"/>
                <a:ea typeface="Adobe 仿宋 Std R" pitchFamily="18" charset="-128"/>
              </a:rPr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日照充足，夏季綿長，造就了屏東地區一年三穫（兩季稻米、一季雜糧）的農業收成，也讓這塊肥沃的土地成為水果的王國。蓮霧脆甜可口、椰子消暑解渴、芒果風味獨特、香蕉細緻香甜、鳳梨色味俱豐</a:t>
            </a:r>
            <a:r>
              <a:rPr lang="en-US" altLang="zh-TW" dirty="0"/>
              <a:t>......</a:t>
            </a:r>
            <a:r>
              <a:rPr lang="zh-TW" altLang="en-US" dirty="0"/>
              <a:t>一年四季皆有應景的水果，提供消費者多樣的選擇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這</a:t>
            </a:r>
            <a:r>
              <a:rPr lang="zh-TW" altLang="en-US" dirty="0"/>
              <a:t>塊南國的土地，真是標準的夏天不熱、冬天不冷，民風純樸、物產豐富、氣候宜人。不過，刮起颱風或落山風，也常造成災害。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11938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8CADAE">
                    <a:shade val="75000"/>
                  </a:srgbClr>
                </a:solidFill>
                <a:latin typeface="Adobe 仿宋 Std R" pitchFamily="18" charset="-128"/>
                <a:ea typeface="Adobe 仿宋 Std R" pitchFamily="18" charset="-128"/>
              </a:rPr>
              <a:t>                氣候條件              </a:t>
            </a:r>
            <a:r>
              <a:rPr lang="en-US" altLang="zh-TW" dirty="0" smtClean="0">
                <a:solidFill>
                  <a:srgbClr val="8CADAE">
                    <a:shade val="75000"/>
                  </a:srgbClr>
                </a:solidFill>
                <a:latin typeface="Adobe 仿宋 Std R" pitchFamily="18" charset="-128"/>
                <a:ea typeface="Adobe 仿宋 Std R" pitchFamily="18" charset="-128"/>
              </a:rPr>
              <a:t>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恆春</a:t>
            </a:r>
            <a:r>
              <a:rPr lang="zh-TW" altLang="en-US" dirty="0"/>
              <a:t>半島因緊臨巴士海峽，更是台灣受颱風吹襲頻率最高的地區。颱風所造成的豪雨是本區最大的降雨類型，約佔全年總降雨量的百分之四十，此時正值二期稻作耕作或收成期，豪雨造成氾濫常使農漁業者損失不貲。落山風是恆春半島上一種獨特的天氣現象，嚴格來說，它是東北季風的一種變化。每年九月以後，東北季風增強，本區屬於丘陵台地區，山勢不高，東北季風由東岸順山勢爬升，至山頂後直貫而下，形成強勁的落山風，威力之大，猶如颱風，直到冬至後，風勢漸緩，翌年四月後才告平息。而車城海口沙漠與恆春風吹沙，正是落山風所造成的奇特自然景觀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55527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參考來源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http</a:t>
            </a:r>
            <a:r>
              <a:rPr lang="en-US" altLang="zh-TW" dirty="0"/>
              <a:t>://www.pthg.gov.tw/〈</a:t>
            </a:r>
            <a:r>
              <a:rPr lang="zh-TW" altLang="en-US" dirty="0"/>
              <a:t>屏東縣政府全球資訊網</a:t>
            </a:r>
            <a:r>
              <a:rPr lang="en-US" altLang="zh-TW" dirty="0"/>
              <a:t>〉</a:t>
            </a:r>
          </a:p>
          <a:p>
            <a:r>
              <a:rPr lang="en-US" altLang="zh-TW" dirty="0"/>
              <a:t>http://travel.network.com.tw/〈</a:t>
            </a:r>
            <a:r>
              <a:rPr lang="zh-TW" altLang="en-US" dirty="0"/>
              <a:t>旅遊資訊網</a:t>
            </a:r>
            <a:r>
              <a:rPr lang="en-US" altLang="zh-TW" dirty="0"/>
              <a:t>〉</a:t>
            </a:r>
          </a:p>
        </p:txBody>
      </p:sp>
    </p:spTree>
    <p:extLst>
      <p:ext uri="{BB962C8B-B14F-4D97-AF65-F5344CB8AC3E}">
        <p14:creationId xmlns:p14="http://schemas.microsoft.com/office/powerpoint/2010/main" val="339182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Adobe 仿宋 Std R" pitchFamily="18" charset="-128"/>
                <a:ea typeface="Adobe 仿宋 Std R" pitchFamily="18" charset="-128"/>
              </a:rPr>
              <a:t>屏東地圖</a:t>
            </a:r>
            <a:endParaRPr lang="zh-TW" altLang="en-US" dirty="0">
              <a:latin typeface="Adobe 仿宋 Std R" pitchFamily="18" charset="-128"/>
              <a:ea typeface="Adobe 仿宋 Std R" pitchFamily="18" charset="-12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1760" y="1628800"/>
            <a:ext cx="426666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4699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Adobe 仿宋 Std R" pitchFamily="18" charset="-128"/>
                <a:ea typeface="Adobe 仿宋 Std R" pitchFamily="18" charset="-128"/>
              </a:rPr>
              <a:t>地理位置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zh-TW" altLang="en-US" dirty="0" smtClean="0"/>
              <a:t>屏東縣</a:t>
            </a:r>
            <a:r>
              <a:rPr lang="zh-TW" altLang="en-US" dirty="0"/>
              <a:t>位於台灣最南端東經</a:t>
            </a:r>
            <a:r>
              <a:rPr lang="en-US" altLang="zh-TW" dirty="0"/>
              <a:t>120</a:t>
            </a:r>
            <a:r>
              <a:rPr lang="zh-TW" altLang="en-US" dirty="0"/>
              <a:t>度、北緯</a:t>
            </a:r>
            <a:r>
              <a:rPr lang="en-US" altLang="zh-TW" dirty="0"/>
              <a:t>22</a:t>
            </a:r>
            <a:r>
              <a:rPr lang="zh-TW" altLang="en-US" dirty="0"/>
              <a:t>度，面積</a:t>
            </a:r>
            <a:r>
              <a:rPr lang="en-US" altLang="zh-TW" dirty="0"/>
              <a:t>2775.6003</a:t>
            </a:r>
            <a:r>
              <a:rPr lang="zh-TW" altLang="en-US" dirty="0"/>
              <a:t>平方公里是台灣西部最狹長的縣，屏東縣行政區域劃分為屏東市、潮州鎮、東港鎮、恆春鎮、萬丹鄉、內埔鄉、佳冬鄉、來義鄉、長治鄉、竹田鄉、春日鄉、琉球鄉、麟洛鄉、新碑鄉、車城鄉、獅子鄉、牡丹鄉、三地門鄉、九如鄉、枋寮鄉、枋山鄉、滿洲鄉、里港鄉、新園鄉、鹽埔鄉、崁頂鄉、霧台鄉、高樹鄉、林邊鄉、瑪家鄉、萬巒鄉、泰武鄉、南州鄉等鄉鎮。</a:t>
            </a:r>
          </a:p>
        </p:txBody>
      </p:sp>
    </p:spTree>
    <p:extLst>
      <p:ext uri="{BB962C8B-B14F-4D97-AF65-F5344CB8AC3E}">
        <p14:creationId xmlns:p14="http://schemas.microsoft.com/office/powerpoint/2010/main" val="57992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Adobe 仿宋 Std R" pitchFamily="18" charset="-128"/>
                <a:ea typeface="Adobe 仿宋 Std R" pitchFamily="18" charset="-128"/>
              </a:rPr>
              <a:t>歷史沿革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altLang="zh-TW" dirty="0" smtClean="0"/>
          </a:p>
          <a:p>
            <a:r>
              <a:rPr lang="zh-TW" altLang="en-US" dirty="0" smtClean="0"/>
              <a:t>說</a:t>
            </a:r>
            <a:r>
              <a:rPr lang="zh-TW" altLang="en-US" dirty="0"/>
              <a:t>起屏東，以前是原住民平埔西拉雅族居住的地方，當時取原住民的發音叫阿猴或阿猴社，後來才定名屏東。</a:t>
            </a:r>
          </a:p>
          <a:p>
            <a:endParaRPr lang="zh-TW" altLang="en-US" dirty="0" smtClean="0"/>
          </a:p>
          <a:p>
            <a:pPr>
              <a:spcBef>
                <a:spcPts val="1800"/>
              </a:spcBef>
            </a:pPr>
            <a:r>
              <a:rPr lang="zh-TW" altLang="en-US" dirty="0"/>
              <a:t>在明鄭時期，阿猴社一帶是屬於萬年縣管轄，後來又改為隸屬萬年州，當時鄭成功曾派兵開墾到瑯嶠</a:t>
            </a:r>
            <a:r>
              <a:rPr lang="zh-TW" altLang="en-US" dirty="0" smtClean="0"/>
              <a:t>（恆春</a:t>
            </a:r>
            <a:r>
              <a:rPr lang="zh-TW" altLang="en-US" dirty="0"/>
              <a:t>）一帶，並將這些區域分為八個平地社和三地社，這些區域包括了今日的里港、屏東市、萬丹、新園、林邊、乃至車城、恆春一帶，都在今日屏東縣內。 </a:t>
            </a:r>
          </a:p>
        </p:txBody>
      </p:sp>
    </p:spTree>
    <p:extLst>
      <p:ext uri="{BB962C8B-B14F-4D97-AF65-F5344CB8AC3E}">
        <p14:creationId xmlns:p14="http://schemas.microsoft.com/office/powerpoint/2010/main" val="4275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332656"/>
            <a:ext cx="813690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一直到清康熙年間才將阿猴城改為隸屬於鳳山縣管轄，因為牡丹社事件，清政府才重視台灣的海防事務，派沈葆楨到瑯嶠設海防，隔年在台灣最南端設立恆春縣，將率芒溪（今春日）以南規劃恆春縣，率芒溪以北屬於鳳山縣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日本領有台灣以後，改隸屬台南縣，本縣則分別屬於鳳山和恆春兩支廳，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1896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年改為鳳山縣，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1898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年又歸屬台南縣，並在本縣境內設阿猴、潮州庄、東港、恆春等，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1901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年，改為阿猴及恆春兩廳，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1909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年合併為阿猴廳，到這時期本縣才算復合完整，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1920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年，改隸屬高雄州，而再本縣境內設屏東、潮州、東港、恆春四郡，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1933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年將屏東街改為屏東市，二戰後，屏東市升為縣轄市。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856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391816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accent5">
                    <a:lumMod val="75000"/>
                  </a:schemeClr>
                </a:solidFill>
                <a:latin typeface="Adobe 仿宋 Std R" pitchFamily="18" charset="-128"/>
                <a:ea typeface="Adobe 仿宋 Std R" pitchFamily="18" charset="-128"/>
              </a:rPr>
              <a:t>屏東部分地區由來</a:t>
            </a:r>
            <a:endParaRPr lang="zh-TW" altLang="en-US" dirty="0">
              <a:solidFill>
                <a:schemeClr val="accent5">
                  <a:lumMod val="75000"/>
                </a:schemeClr>
              </a:solidFill>
              <a:latin typeface="Adobe 仿宋 Std R" pitchFamily="18" charset="-128"/>
              <a:ea typeface="Adobe 仿宋 Std R" pitchFamily="18" charset="-128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771946535"/>
              </p:ext>
            </p:extLst>
          </p:nvPr>
        </p:nvGraphicFramePr>
        <p:xfrm>
          <a:off x="1619672" y="2996952"/>
          <a:ext cx="5640288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666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Adobe 仿宋 Std R" pitchFamily="18" charset="-128"/>
                <a:ea typeface="Adobe 仿宋 Std R" pitchFamily="18" charset="-128"/>
              </a:rPr>
              <a:t>阿猴</a:t>
            </a:r>
            <a:r>
              <a:rPr lang="en-US" altLang="zh-TW" dirty="0" smtClean="0">
                <a:latin typeface="Adobe 仿宋 Std R" pitchFamily="18" charset="-128"/>
                <a:ea typeface="Adobe 仿宋 Std R" pitchFamily="18" charset="-128"/>
              </a:rPr>
              <a:t>(</a:t>
            </a:r>
            <a:r>
              <a:rPr lang="zh-TW" altLang="en-US" dirty="0" smtClean="0">
                <a:latin typeface="Adobe 仿宋 Std R" pitchFamily="18" charset="-128"/>
                <a:ea typeface="Adobe 仿宋 Std R" pitchFamily="18" charset="-128"/>
              </a:rPr>
              <a:t>屏東</a:t>
            </a:r>
            <a:r>
              <a:rPr lang="en-US" altLang="zh-TW" dirty="0">
                <a:latin typeface="Adobe 仿宋 Std R" pitchFamily="18" charset="-128"/>
                <a:ea typeface="Adobe 仿宋 Std R" pitchFamily="18" charset="-128"/>
              </a:rPr>
              <a:t>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zh-TW" dirty="0"/>
          </a:p>
          <a:p>
            <a:r>
              <a:rPr lang="zh-TW" altLang="en-US" dirty="0" smtClean="0"/>
              <a:t>屏東市</a:t>
            </a:r>
            <a:r>
              <a:rPr lang="zh-TW" altLang="en-US" dirty="0"/>
              <a:t>以前是原住民西拉雅族居住的地方，據說他們原來住在打狗（今高雄），後來因海盜林道乾的侵擾而搬到阿猴林，阿猴林是個富裕的魚米之鄉，民風純樸、物產豐富，當時取原住民的發音叫阿猴或阿猴社，一直到</a:t>
            </a:r>
            <a:r>
              <a:rPr lang="en-US" altLang="zh-TW" dirty="0"/>
              <a:t>1920</a:t>
            </a:r>
            <a:r>
              <a:rPr lang="zh-TW" altLang="en-US" dirty="0"/>
              <a:t>年</a:t>
            </a:r>
            <a:r>
              <a:rPr lang="en-US" altLang="zh-TW" dirty="0"/>
              <a:t>(</a:t>
            </a:r>
            <a:r>
              <a:rPr lang="zh-TW" altLang="en-US" dirty="0"/>
              <a:t>日大正</a:t>
            </a:r>
            <a:r>
              <a:rPr lang="en-US" altLang="zh-TW" dirty="0"/>
              <a:t>9</a:t>
            </a:r>
            <a:r>
              <a:rPr lang="zh-TW" altLang="en-US" dirty="0"/>
              <a:t>年</a:t>
            </a:r>
            <a:r>
              <a:rPr lang="en-US" altLang="zh-TW" dirty="0"/>
              <a:t>)</a:t>
            </a:r>
            <a:r>
              <a:rPr lang="zh-TW" altLang="en-US" dirty="0"/>
              <a:t>，當地的居民覺得阿猴這個名字不雅，於是，就依它的位置在半屏山的東面，而改名為屏東，一直沿用到今天。 </a:t>
            </a:r>
          </a:p>
        </p:txBody>
      </p:sp>
    </p:spTree>
    <p:extLst>
      <p:ext uri="{BB962C8B-B14F-4D97-AF65-F5344CB8AC3E}">
        <p14:creationId xmlns:p14="http://schemas.microsoft.com/office/powerpoint/2010/main" val="30114000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476672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latin typeface="Adobe 仿宋 Std R" pitchFamily="18" charset="-128"/>
                <a:ea typeface="Adobe 仿宋 Std R" pitchFamily="18" charset="-128"/>
              </a:rPr>
              <a:t>瑯嶠</a:t>
            </a:r>
            <a:r>
              <a:rPr lang="en-US" altLang="zh-TW" dirty="0" smtClean="0">
                <a:latin typeface="Adobe 仿宋 Std R" pitchFamily="18" charset="-128"/>
                <a:ea typeface="Adobe 仿宋 Std R" pitchFamily="18" charset="-128"/>
              </a:rPr>
              <a:t>(</a:t>
            </a:r>
            <a:r>
              <a:rPr lang="zh-TW" altLang="en-US" dirty="0" smtClean="0">
                <a:latin typeface="Adobe 仿宋 Std R" pitchFamily="18" charset="-128"/>
                <a:ea typeface="Adobe 仿宋 Std R" pitchFamily="18" charset="-128"/>
              </a:rPr>
              <a:t>恆春</a:t>
            </a:r>
            <a:r>
              <a:rPr lang="en-US" altLang="zh-TW" dirty="0" smtClean="0">
                <a:latin typeface="Adobe 仿宋 Std R" pitchFamily="18" charset="-128"/>
                <a:ea typeface="Adobe 仿宋 Std R" pitchFamily="18" charset="-128"/>
              </a:rPr>
              <a:t>)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恆春</a:t>
            </a:r>
            <a:r>
              <a:rPr lang="zh-TW" altLang="en-US" dirty="0"/>
              <a:t>位在台灣最南端，在很久以前當地人稱為瑯嶠，客家人叫壟勾。清同治年間因牡丹社事件，日本派大軍侵略，於是沈葆楨奏請朝廷在此地築城牆，防止敵人來侵，並在瑯嶠設縣，是屏東最早的縣治。平日沈葆楨常常到四個城門巡視走訪，當他看到這廣大的田園物產豐富，漁牧發達，終年溫和，秋冬二季仍然林木茂盛，美景如畫，四季如春，因此改名為恆春，這就是恆春的由來</a:t>
            </a:r>
          </a:p>
        </p:txBody>
      </p:sp>
    </p:spTree>
    <p:extLst>
      <p:ext uri="{BB962C8B-B14F-4D97-AF65-F5344CB8AC3E}">
        <p14:creationId xmlns:p14="http://schemas.microsoft.com/office/powerpoint/2010/main" val="23381510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</p:spPr>
        <p:txBody>
          <a:bodyPr>
            <a:normAutofit fontScale="90000"/>
          </a:bodyPr>
          <a:lstStyle/>
          <a:p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en-US" altLang="zh-TW" sz="3700" dirty="0" smtClean="0"/>
              <a:t/>
            </a:r>
            <a:br>
              <a:rPr lang="en-US" altLang="zh-TW" sz="3700" dirty="0" smtClean="0"/>
            </a:br>
            <a:r>
              <a:rPr lang="zh-TW" altLang="en-US" sz="3700" dirty="0" smtClean="0">
                <a:latin typeface="Adobe 仿宋 Std R" pitchFamily="18" charset="-128"/>
                <a:ea typeface="Adobe 仿宋 Std R" pitchFamily="18" charset="-128"/>
              </a:rPr>
              <a:t>龜壁灣、統領埔、福安城、柴城</a:t>
            </a:r>
            <a:r>
              <a:rPr lang="en-US" altLang="zh-TW" sz="3700" dirty="0" smtClean="0">
                <a:latin typeface="Adobe 仿宋 Std R" pitchFamily="18" charset="-128"/>
                <a:ea typeface="Adobe 仿宋 Std R" pitchFamily="18" charset="-128"/>
              </a:rPr>
              <a:t>(</a:t>
            </a:r>
            <a:r>
              <a:rPr lang="zh-TW" altLang="en-US" sz="3700" dirty="0" smtClean="0">
                <a:latin typeface="Adobe 仿宋 Std R" pitchFamily="18" charset="-128"/>
                <a:ea typeface="Adobe 仿宋 Std R" pitchFamily="18" charset="-128"/>
              </a:rPr>
              <a:t>車城</a:t>
            </a:r>
            <a:r>
              <a:rPr lang="en-US" altLang="zh-TW" sz="3700" dirty="0" smtClean="0">
                <a:latin typeface="Adobe 仿宋 Std R" pitchFamily="18" charset="-128"/>
                <a:ea typeface="Adobe 仿宋 Std R" pitchFamily="18" charset="-128"/>
              </a:rPr>
              <a:t>) </a:t>
            </a:r>
            <a:r>
              <a:rPr lang="zh-TW" altLang="en-US" sz="3700" dirty="0" smtClean="0">
                <a:latin typeface="Adobe 仿宋 Std R" pitchFamily="18" charset="-128"/>
                <a:ea typeface="Adobe 仿宋 Std R" pitchFamily="18" charset="-128"/>
              </a:rPr>
              <a:t>     </a:t>
            </a:r>
            <a:r>
              <a:rPr lang="en-US" altLang="zh-TW" sz="3700" dirty="0" smtClean="0">
                <a:latin typeface="Adobe 仿宋 Std R" pitchFamily="18" charset="-128"/>
                <a:ea typeface="Adobe 仿宋 Std R" pitchFamily="18" charset="-128"/>
              </a:rPr>
              <a:t>1</a:t>
            </a:r>
            <a:r>
              <a:rPr lang="en-US" altLang="zh-TW" dirty="0" smtClean="0">
                <a:latin typeface="Adobe 仿宋 Std R" pitchFamily="18" charset="-128"/>
                <a:ea typeface="Adobe 仿宋 Std R" pitchFamily="18" charset="-128"/>
              </a:rPr>
              <a:t/>
            </a:r>
            <a:br>
              <a:rPr lang="en-US" altLang="zh-TW" dirty="0" smtClean="0">
                <a:latin typeface="Adobe 仿宋 Std R" pitchFamily="18" charset="-128"/>
                <a:ea typeface="Adobe 仿宋 Std R" pitchFamily="18" charset="-128"/>
              </a:rPr>
            </a:br>
            <a:endParaRPr lang="zh-TW" altLang="en-US" dirty="0">
              <a:latin typeface="Adobe 仿宋 Std R" pitchFamily="18" charset="-128"/>
              <a:ea typeface="Adobe 仿宋 Std R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zh-TW" altLang="en-US" dirty="0" smtClean="0"/>
              <a:t>車</a:t>
            </a:r>
            <a:r>
              <a:rPr lang="zh-TW" altLang="en-US" dirty="0"/>
              <a:t>城是到墾丁公園旅遊必經之地，提起它的地名由來，有一段十分悲壯的故事，而且帶有幾分神奇：據說，車城原是原住民居住的地方，居民靠打獵捕魚維生；每天傍晚時分，在海邊的峭壁上會有許多海龜急速爬行，排列成行，好像火車一般，有時猶如疊羅漢，疊的太高，便跌的四腳朝天，好像表演似的，於是每到傍晚就吸引了許多人圍觀，後來大家就叫這地方龜壁灣 。 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38103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67</TotalTime>
  <Words>1445</Words>
  <Application>Microsoft Office PowerPoint</Application>
  <PresentationFormat>如螢幕大小 (4:3)</PresentationFormat>
  <Paragraphs>55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市鎮</vt:lpstr>
      <vt:lpstr>國境之南-屏東簡介</vt:lpstr>
      <vt:lpstr>屏東地圖</vt:lpstr>
      <vt:lpstr>地理位置</vt:lpstr>
      <vt:lpstr>歷史沿革</vt:lpstr>
      <vt:lpstr>PowerPoint 簡報</vt:lpstr>
      <vt:lpstr>屏東部分地區由來</vt:lpstr>
      <vt:lpstr>阿猴(屏東)</vt:lpstr>
      <vt:lpstr>   瑯嶠(恆春)  </vt:lpstr>
      <vt:lpstr>              龜壁灣、統領埔、福安城、柴城(車城)      1 </vt:lpstr>
      <vt:lpstr>龜壁灣、統領埔、福安城、柴城(車城)      2 </vt:lpstr>
      <vt:lpstr>                氣候條件              1</vt:lpstr>
      <vt:lpstr>                氣候條件              2</vt:lpstr>
      <vt:lpstr>                氣候條件              3</vt:lpstr>
      <vt:lpstr>                氣候條件              4</vt:lpstr>
      <vt:lpstr>參考來源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國境之南-屏東簡介</dc:title>
  <dc:creator>student</dc:creator>
  <cp:lastModifiedBy>student</cp:lastModifiedBy>
  <cp:revision>8</cp:revision>
  <dcterms:created xsi:type="dcterms:W3CDTF">2013-09-26T02:38:09Z</dcterms:created>
  <dcterms:modified xsi:type="dcterms:W3CDTF">2013-09-26T03:45:28Z</dcterms:modified>
</cp:coreProperties>
</file>