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34D0"/>
    <a:srgbClr val="057939"/>
    <a:srgbClr val="9933FF"/>
    <a:srgbClr val="009900"/>
    <a:srgbClr val="00CCFF"/>
    <a:srgbClr val="FF6600"/>
    <a:srgbClr val="070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47DECC-809C-4747-AFAE-A53AE87B7420}" type="datetimeFigureOut">
              <a:rPr lang="zh-TW" altLang="en-US" smtClean="0"/>
              <a:pPr/>
              <a:t>2013/9/24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96D33D-56ED-42DA-B8F0-197B7D2A0CE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tw/search?hl=zh-TW&amp;site=imghp&amp;tbm=isch&amp;source=hp&amp;biw=1360&amp;bih=599&amp;q=%E5%B1%8F%E6%9D%B1&amp;oq=%E5%B1%8F%E6%9D%B1&amp;gs_l=img.12...0.0.0.626.0.0.0.0.0.0.0.0..0.0....0...1ac..27.img..0.0.0.lOmY2FU8JnQ" TargetMode="External"/><Relationship Id="rId2" Type="http://schemas.openxmlformats.org/officeDocument/2006/relationships/hyperlink" Target="http://zh.wikipedia.org/zh-tw/%E5%B1%8F%E6%9D%B1%E7%B8%A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w.images.search.yahoo.com/search/images?p=%E5%B1%8F%E6%9D%B1%E5%8A%A0%E5%B7%A5%E5%87%BA%E5%8F%A3%E5%8D%80&amp;n=30&amp;ei=utf-8&amp;y=%E6%90%9C%E5%B0%8B&amp;fr=yfp&amp;tab=organic&amp;ri=77" TargetMode="External"/><Relationship Id="rId4" Type="http://schemas.openxmlformats.org/officeDocument/2006/relationships/hyperlink" Target="http://tw.images.search.yahoo.com/search/images?p=%E5%B1%8F%E6%9D%B1%E5%95%86%E6%A5%AD%E6%8A%80%E8%A1%93%E5%AD%B8%E9%99%A2&amp;ei=UTF-8&amp;fr=yfp&amp;tab=organic&amp;ri=19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70294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499992" y="0"/>
            <a:ext cx="6516216" cy="1470025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國境之</a:t>
            </a:r>
            <a:r>
              <a:rPr lang="zh-TW" altLang="en-US" sz="5400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南</a:t>
            </a:r>
            <a:r>
              <a:rPr lang="en-US" altLang="zh-TW" sz="5400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</a:t>
            </a:r>
            <a:r>
              <a:rPr lang="zh-TW" altLang="en-US" sz="5400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屏東</a:t>
            </a:r>
            <a:endParaRPr lang="zh-TW" altLang="en-US" sz="540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5373216"/>
            <a:ext cx="4032448" cy="1752600"/>
          </a:xfrm>
        </p:spPr>
        <p:txBody>
          <a:bodyPr/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姓名：李瑋庭</a:t>
            </a:r>
            <a:endParaRPr lang="en-US" altLang="zh-TW" sz="3200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班級：四會一乙</a:t>
            </a:r>
            <a:endParaRPr lang="en-US" altLang="zh-TW" sz="3200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+mn-ea"/>
              </a:rPr>
              <a:t>座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號：</a:t>
            </a:r>
            <a:r>
              <a:rPr lang="en-US" altLang="zh-TW" sz="3200" dirty="0" smtClean="0">
                <a:solidFill>
                  <a:schemeClr val="tx1"/>
                </a:solidFill>
                <a:latin typeface="+mn-ea"/>
              </a:rPr>
              <a:t>44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號</a:t>
            </a:r>
            <a:endParaRPr lang="en-US" altLang="zh-TW" sz="3200" dirty="0">
              <a:solidFill>
                <a:schemeClr val="tx1"/>
              </a:solidFill>
              <a:latin typeface="+mn-ea"/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Autofit/>
          </a:bodyPr>
          <a:lstStyle/>
          <a:p>
            <a:r>
              <a:rPr lang="zh-TW" altLang="en-US" sz="5400" b="1" dirty="0" smtClean="0">
                <a:solidFill>
                  <a:srgbClr val="057939"/>
                </a:solidFill>
              </a:rPr>
              <a:t>心得</a:t>
            </a:r>
            <a:r>
              <a:rPr lang="en-US" altLang="zh-TW" sz="5400" b="1" dirty="0" smtClean="0">
                <a:solidFill>
                  <a:srgbClr val="057939"/>
                </a:solidFill>
              </a:rPr>
              <a:t>&amp;</a:t>
            </a:r>
            <a:r>
              <a:rPr lang="zh-TW" altLang="en-US" sz="5400" b="1" dirty="0" smtClean="0">
                <a:solidFill>
                  <a:srgbClr val="057939"/>
                </a:solidFill>
              </a:rPr>
              <a:t>參考資料</a:t>
            </a:r>
            <a:endParaRPr lang="zh-TW" altLang="en-US" sz="5400" b="1" dirty="0">
              <a:solidFill>
                <a:srgbClr val="057939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/>
          <a:lstStyle/>
          <a:p>
            <a:r>
              <a:rPr lang="zh-TW" altLang="en-US" dirty="0" smtClean="0"/>
              <a:t>這次的報告可以讓我更了解屏東，對於操作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PowerPoint</a:t>
            </a:r>
            <a:r>
              <a:rPr lang="zh-TW" altLang="en-US" dirty="0" smtClean="0"/>
              <a:t>也更加上手。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b="1" dirty="0" smtClean="0"/>
              <a:t>維基百科</a:t>
            </a:r>
            <a:r>
              <a:rPr lang="en-US" altLang="zh-TW" b="1" dirty="0" smtClean="0"/>
              <a:t>(</a:t>
            </a:r>
            <a:r>
              <a:rPr lang="en-US" altLang="zh-TW" u="sng" dirty="0" smtClean="0">
                <a:hlinkClick r:id="rId2"/>
              </a:rPr>
              <a:t>http://zh.wikipedia.org/zh-tw/%E5%B1%8F%E6%9D%B1%E7%B8%A3</a:t>
            </a:r>
            <a:r>
              <a:rPr lang="en-US" altLang="zh-TW" b="1" dirty="0" smtClean="0"/>
              <a:t>)</a:t>
            </a:r>
            <a:endParaRPr lang="zh-TW" altLang="zh-TW" dirty="0" smtClean="0"/>
          </a:p>
          <a:p>
            <a:r>
              <a:rPr lang="zh-TW" altLang="zh-TW" b="1" dirty="0" smtClean="0"/>
              <a:t>圖片 </a:t>
            </a:r>
            <a:r>
              <a:rPr lang="en-US" altLang="zh-TW" b="1" u="sng" dirty="0" err="1" smtClean="0">
                <a:hlinkClick r:id="rId3"/>
              </a:rPr>
              <a:t>屏東</a:t>
            </a:r>
            <a:r>
              <a:rPr lang="en-US" altLang="zh-TW" b="1" dirty="0" smtClean="0"/>
              <a:t>  </a:t>
            </a:r>
            <a:endParaRPr lang="zh-TW" altLang="zh-TW" dirty="0" smtClean="0"/>
          </a:p>
          <a:p>
            <a:pPr>
              <a:buNone/>
            </a:pPr>
            <a:r>
              <a:rPr lang="en-US" altLang="zh-TW" b="1" dirty="0" smtClean="0"/>
              <a:t>     </a:t>
            </a:r>
            <a:r>
              <a:rPr lang="zh-TW" altLang="en-US" b="1" dirty="0" smtClean="0"/>
              <a:t>       </a:t>
            </a:r>
            <a:r>
              <a:rPr lang="en-US" altLang="zh-TW" b="1" u="sng" dirty="0" err="1" smtClean="0">
                <a:hlinkClick r:id="rId4"/>
              </a:rPr>
              <a:t>屏商</a:t>
            </a:r>
            <a:endParaRPr lang="zh-TW" altLang="zh-TW" dirty="0" smtClean="0"/>
          </a:p>
          <a:p>
            <a:pPr>
              <a:buNone/>
            </a:pPr>
            <a:r>
              <a:rPr lang="en-US" altLang="zh-TW" b="1" dirty="0" smtClean="0"/>
              <a:t>     </a:t>
            </a:r>
            <a:r>
              <a:rPr lang="zh-TW" altLang="en-US" b="1" dirty="0" smtClean="0"/>
              <a:t>       </a:t>
            </a:r>
            <a:r>
              <a:rPr lang="en-US" altLang="zh-TW" b="1" u="sng" dirty="0" err="1" smtClean="0">
                <a:hlinkClick r:id="rId5"/>
              </a:rPr>
              <a:t>屏東加工出口區</a:t>
            </a:r>
            <a:endParaRPr lang="en-US" altLang="zh-TW" b="1" u="sng" dirty="0" smtClean="0"/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zh-TW" altLang="en-US" u="sng" dirty="0" smtClean="0">
                <a:solidFill>
                  <a:srgbClr val="C00000"/>
                </a:solidFill>
              </a:rPr>
              <a:t>屏東體育場</a:t>
            </a:r>
            <a:endParaRPr lang="zh-TW" altLang="zh-TW" u="sng" dirty="0" smtClean="0">
              <a:solidFill>
                <a:srgbClr val="C0000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708920"/>
            <a:ext cx="8686800" cy="43951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8800" dirty="0" smtClean="0"/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b="1" dirty="0" smtClean="0"/>
              <a:t>屏東縣為台灣最南端的縣，也是台灣西部南北最狹長的縣份，北與高雄市為界，地處熱帶地區，富有熱帶風情。縣境內除了閩南人之外，也居住了許多外省人、客家人和原住民：排灣族人口多集中於此，而北部則是魯凱族的主要分布地之一。屏東縣南部的墾丁國家公園是台灣第一座國家公園，同時也是極富盛名的觀光景點。屏東縣產業結構上偏重農、漁業，但近年來大力推動觀光產業，蓮霧、黑珍珠蓮霧及黑鮪魚已成為屏東縣最具代表性的特產。</a:t>
            </a:r>
          </a:p>
          <a:p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zh-TW" altLang="zh-TW" sz="6000" b="1" dirty="0" smtClean="0">
                <a:solidFill>
                  <a:srgbClr val="00B0F0"/>
                </a:solidFill>
              </a:rPr>
              <a:t>介紹</a:t>
            </a:r>
            <a:r>
              <a:rPr lang="zh-TW" altLang="zh-TW" dirty="0" smtClean="0">
                <a:solidFill>
                  <a:srgbClr val="00B0F0"/>
                </a:solidFill>
              </a:rPr>
              <a:t/>
            </a:r>
            <a:br>
              <a:rPr lang="zh-TW" altLang="zh-TW" dirty="0" smtClean="0">
                <a:solidFill>
                  <a:srgbClr val="00B0F0"/>
                </a:solidFill>
              </a:rPr>
            </a:br>
            <a:endParaRPr lang="zh-TW" alt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zh-TW" altLang="zh-TW" sz="6000" b="1" dirty="0" smtClean="0">
                <a:solidFill>
                  <a:srgbClr val="070777"/>
                </a:solidFill>
              </a:rPr>
              <a:t>歷史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475238"/>
          </a:xfrm>
        </p:spPr>
        <p:txBody>
          <a:bodyPr>
            <a:normAutofit fontScale="77500" lnSpcReduction="20000"/>
          </a:bodyPr>
          <a:lstStyle/>
          <a:p>
            <a:r>
              <a:rPr lang="zh-TW" altLang="zh-TW" dirty="0" smtClean="0"/>
              <a:t> </a:t>
            </a:r>
            <a:r>
              <a:rPr lang="zh-TW" altLang="zh-TW" sz="3600" b="1" dirty="0" smtClean="0">
                <a:latin typeface="+mn-ea"/>
              </a:rPr>
              <a:t>屏東縣與高雄市，在明鄭時期屬於萬年州，清朝時期則稱為鳳山縣。屏東縣開發甚晚，早期是罪人流放的地帶。最初，只有今日車城附近的統埔村與保力村，在西元</a:t>
            </a:r>
            <a:r>
              <a:rPr lang="en-US" altLang="zh-TW" sz="3600" b="1" dirty="0" smtClean="0">
                <a:latin typeface="+mn-ea"/>
              </a:rPr>
              <a:t>1664</a:t>
            </a:r>
            <a:r>
              <a:rPr lang="zh-TW" altLang="zh-TW" sz="3600" b="1" dirty="0" smtClean="0">
                <a:latin typeface="+mn-ea"/>
              </a:rPr>
              <a:t>年因鄭經大力推行屯田之制，而有少許士兵及廣東嘉應州（即今之梅州市）客家族民揚、張、鄭、古等四姓人家前來拓墾。縣內最大都市屏東市舊名阿猴，原本為平埔族聚落，因在半屏山之東，日治時期改稱屏東。約於康熙二十三年開始有漢人在附近建立村落並進行開墾，第一批漢人拓荒者是福建海澄縣民，鳳山縣置下淡水巡檢分署於此。雍正十二年（</a:t>
            </a:r>
            <a:r>
              <a:rPr lang="en-US" altLang="zh-TW" sz="3600" b="1" dirty="0" smtClean="0">
                <a:latin typeface="+mn-ea"/>
              </a:rPr>
              <a:t>1734</a:t>
            </a:r>
            <a:r>
              <a:rPr lang="zh-TW" altLang="zh-TW" sz="3600" b="1" dirty="0" smtClean="0">
                <a:latin typeface="+mn-ea"/>
              </a:rPr>
              <a:t>年）屏東平原大部分開墾完成；乾隆二十九年（</a:t>
            </a:r>
            <a:r>
              <a:rPr lang="en-US" altLang="zh-TW" sz="3600" b="1" dirty="0" smtClean="0">
                <a:latin typeface="+mn-ea"/>
              </a:rPr>
              <a:t>1764</a:t>
            </a:r>
            <a:r>
              <a:rPr lang="zh-TW" altLang="zh-TW" sz="3600" b="1" dirty="0" smtClean="0">
                <a:latin typeface="+mn-ea"/>
              </a:rPr>
              <a:t>年），屏東市由村落發展為初具規模的市街；道光十六年（</a:t>
            </a:r>
            <a:r>
              <a:rPr lang="en-US" altLang="zh-TW" sz="3600" b="1" dirty="0" smtClean="0">
                <a:latin typeface="+mn-ea"/>
              </a:rPr>
              <a:t>1836</a:t>
            </a:r>
            <a:r>
              <a:rPr lang="zh-TW" altLang="zh-TW" sz="3600" b="1" dirty="0" smtClean="0">
                <a:latin typeface="+mn-ea"/>
              </a:rPr>
              <a:t>年），官民合力廷築城壘，共有東西南北四城門，至此屏東市街建築全部完成。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6000" b="1" dirty="0" smtClean="0">
                <a:solidFill>
                  <a:srgbClr val="009900"/>
                </a:solidFill>
              </a:rPr>
              <a:t>地理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b="1" dirty="0" smtClean="0"/>
              <a:t>屏東縣面積大約有二千七百多平方公里，極東為霧台鄉雄峰山頂，極西為琉球嶼西端，極南為恆春鎮七星岩南端，最北為高樹鄉舊寮北端，而東邊以中央山脈與台東縣為界，東臨太平洋，西臨台灣海峽，兩者以鵝鑾鼻南端為界，南臨巴士海峽，北接高屏溪上游和高雄為界。屏東縣的西部為地形較平坦的屏東平原，農漁業發達，是人口集中的菁華區。平原區以東則為地勢較高的丘陵與山地，屬中央山脈南段，其中北大武山海拔逾三千公尺，是山脈南段、也是全縣的最高峰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6000" b="1" dirty="0" smtClean="0"/>
              <a:t>經濟產業</a:t>
            </a:r>
            <a:r>
              <a:rPr lang="zh-TW" altLang="en-US" sz="6000" b="1" dirty="0" smtClean="0"/>
              <a:t> ─ 一級產業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None/>
            </a:pPr>
            <a:r>
              <a:rPr lang="zh-TW" altLang="zh-TW" sz="3800" b="1" dirty="0" smtClean="0">
                <a:solidFill>
                  <a:srgbClr val="FF6600"/>
                </a:solidFill>
              </a:rPr>
              <a:t>農業</a:t>
            </a:r>
          </a:p>
          <a:p>
            <a:r>
              <a:rPr lang="zh-TW" altLang="zh-TW" b="1" dirty="0" smtClean="0"/>
              <a:t>屏東縣農家戶數</a:t>
            </a:r>
            <a:r>
              <a:rPr lang="en-US" altLang="zh-TW" b="1" dirty="0" smtClean="0"/>
              <a:t>63,289</a:t>
            </a:r>
            <a:r>
              <a:rPr lang="zh-TW" altLang="zh-TW" b="1" dirty="0" smtClean="0"/>
              <a:t>戶，占總戶數</a:t>
            </a:r>
            <a:r>
              <a:rPr lang="en-US" altLang="zh-TW" b="1" dirty="0" smtClean="0"/>
              <a:t>25.42%</a:t>
            </a:r>
            <a:r>
              <a:rPr lang="zh-TW" altLang="zh-TW" b="1" dirty="0" smtClean="0"/>
              <a:t>；農家人口數</a:t>
            </a:r>
            <a:r>
              <a:rPr lang="en-US" altLang="zh-TW" b="1" dirty="0" smtClean="0"/>
              <a:t>296.552</a:t>
            </a:r>
            <a:r>
              <a:rPr lang="zh-TW" altLang="zh-TW" b="1" dirty="0" smtClean="0"/>
              <a:t>人占總人口數</a:t>
            </a:r>
            <a:r>
              <a:rPr lang="en-US" altLang="zh-TW" b="1" dirty="0" smtClean="0"/>
              <a:t>32.67%</a:t>
            </a:r>
            <a:r>
              <a:rPr lang="zh-TW" altLang="zh-TW" b="1" dirty="0" smtClean="0"/>
              <a:t>。耕地面積</a:t>
            </a:r>
            <a:r>
              <a:rPr lang="en-US" altLang="zh-TW" b="1" dirty="0" smtClean="0"/>
              <a:t>76,685</a:t>
            </a:r>
            <a:r>
              <a:rPr lang="zh-TW" altLang="zh-TW" b="1" dirty="0" smtClean="0"/>
              <a:t>公頃。農產品原以米、原料甘蔗、大豆、紅豆、甘薯、香蕉為大宗，近年以檳榔、原料甘蔗、蓮霧、芒果、米為主。</a:t>
            </a:r>
          </a:p>
          <a:p>
            <a:pPr marL="514350" lvl="0" indent="-514350">
              <a:buNone/>
            </a:pPr>
            <a:r>
              <a:rPr lang="zh-TW" altLang="zh-TW" sz="3800" b="1" dirty="0" smtClean="0">
                <a:solidFill>
                  <a:srgbClr val="FF6600"/>
                </a:solidFill>
              </a:rPr>
              <a:t>漁業</a:t>
            </a:r>
          </a:p>
          <a:p>
            <a:r>
              <a:rPr lang="zh-TW" altLang="zh-TW" b="1" dirty="0" smtClean="0"/>
              <a:t>屏東縣漁業從業人員</a:t>
            </a:r>
            <a:r>
              <a:rPr lang="en-US" altLang="zh-TW" b="1" dirty="0" smtClean="0"/>
              <a:t>33,289</a:t>
            </a:r>
            <a:r>
              <a:rPr lang="zh-TW" altLang="zh-TW" b="1" dirty="0" smtClean="0"/>
              <a:t>人，其中以養殖業最多；漁船數</a:t>
            </a:r>
            <a:r>
              <a:rPr lang="en-US" altLang="zh-TW" b="1" dirty="0" smtClean="0"/>
              <a:t>1,668</a:t>
            </a:r>
            <a:r>
              <a:rPr lang="zh-TW" altLang="zh-TW" b="1" dirty="0" smtClean="0"/>
              <a:t>艘，其中以鮪延繩釣最多；漁業產量</a:t>
            </a:r>
            <a:r>
              <a:rPr lang="en-US" altLang="zh-TW" b="1" dirty="0" smtClean="0"/>
              <a:t>58,910</a:t>
            </a:r>
            <a:r>
              <a:rPr lang="zh-TW" altLang="zh-TW" b="1" dirty="0" smtClean="0"/>
              <a:t>公噸，以養殖漁業產量最多。屏東縣共有</a:t>
            </a:r>
            <a:r>
              <a:rPr lang="en-US" altLang="zh-TW" b="1" dirty="0" smtClean="0"/>
              <a:t>25</a:t>
            </a:r>
            <a:r>
              <a:rPr lang="zh-TW" altLang="zh-TW" b="1" dirty="0" smtClean="0"/>
              <a:t>個漁港，其中規模最大的是</a:t>
            </a:r>
            <a:r>
              <a:rPr lang="zh-TW" altLang="en-US" b="1" dirty="0" smtClean="0"/>
              <a:t>東港鹽埔漁港</a:t>
            </a:r>
            <a:r>
              <a:rPr lang="zh-TW" altLang="zh-TW" b="1" dirty="0" smtClean="0"/>
              <a:t>，此外，還有後壁湖漁港、興海漁港、山海漁港、旭海漁港、中山漁港、琉球漁港、水利村漁港、枋寮漁港、海口漁港、小琉球漁港、天福漁港、塭豐漁港、楓港漁港、射寮漁港、後灣漁港、萬里桐漁港、紅柴坑漁港、潭仔漁港、香蕉灣漁港、鼻頭漁港、南仁漁港、大福漁港、杉福漁港、漁福漁港。</a:t>
            </a:r>
          </a:p>
          <a:p>
            <a:pPr marL="514350" indent="-514350">
              <a:buNone/>
            </a:pPr>
            <a:r>
              <a:rPr lang="zh-TW" altLang="zh-TW" sz="3800" b="1" dirty="0" smtClean="0">
                <a:solidFill>
                  <a:srgbClr val="FF6600"/>
                </a:solidFill>
              </a:rPr>
              <a:t>林業</a:t>
            </a:r>
          </a:p>
          <a:p>
            <a:r>
              <a:rPr lang="zh-TW" altLang="zh-TW" b="1" dirty="0" smtClean="0">
                <a:latin typeface="+mj-ea"/>
                <a:ea typeface="+mj-ea"/>
              </a:rPr>
              <a:t>屏東縣造林面積</a:t>
            </a:r>
            <a:r>
              <a:rPr lang="en-US" altLang="zh-TW" b="1" dirty="0" smtClean="0">
                <a:latin typeface="+mj-ea"/>
                <a:ea typeface="+mj-ea"/>
              </a:rPr>
              <a:t>455</a:t>
            </a:r>
            <a:r>
              <a:rPr lang="zh-TW" altLang="zh-TW" b="1" dirty="0" smtClean="0">
                <a:latin typeface="+mj-ea"/>
                <a:ea typeface="+mj-ea"/>
              </a:rPr>
              <a:t>公頃，數量</a:t>
            </a:r>
            <a:r>
              <a:rPr lang="en-US" altLang="zh-TW" b="1" dirty="0" smtClean="0">
                <a:latin typeface="+mj-ea"/>
                <a:ea typeface="+mj-ea"/>
              </a:rPr>
              <a:t>98</a:t>
            </a:r>
            <a:r>
              <a:rPr lang="zh-TW" altLang="zh-TW" b="1" dirty="0" smtClean="0">
                <a:latin typeface="+mj-ea"/>
                <a:ea typeface="+mj-ea"/>
              </a:rPr>
              <a:t>萬餘株，其中相思林</a:t>
            </a:r>
            <a:r>
              <a:rPr lang="en-US" altLang="zh-TW" b="1" dirty="0" smtClean="0">
                <a:latin typeface="+mj-ea"/>
                <a:ea typeface="+mj-ea"/>
              </a:rPr>
              <a:t>217</a:t>
            </a:r>
            <a:r>
              <a:rPr lang="zh-TW" altLang="zh-TW" b="1" dirty="0" smtClean="0">
                <a:latin typeface="+mj-ea"/>
                <a:ea typeface="+mj-ea"/>
              </a:rPr>
              <a:t>公頃，木麻黃林</a:t>
            </a:r>
            <a:r>
              <a:rPr lang="en-US" altLang="zh-TW" b="1" dirty="0" smtClean="0">
                <a:latin typeface="+mj-ea"/>
                <a:ea typeface="+mj-ea"/>
              </a:rPr>
              <a:t>23</a:t>
            </a:r>
            <a:r>
              <a:rPr lang="zh-TW" altLang="zh-TW" b="1" dirty="0" smtClean="0">
                <a:latin typeface="+mj-ea"/>
                <a:ea typeface="+mj-ea"/>
              </a:rPr>
              <a:t>公頃，砍伐面積</a:t>
            </a:r>
            <a:r>
              <a:rPr lang="en-US" altLang="zh-TW" b="1" dirty="0" smtClean="0">
                <a:latin typeface="+mj-ea"/>
                <a:ea typeface="+mj-ea"/>
              </a:rPr>
              <a:t>128</a:t>
            </a:r>
            <a:r>
              <a:rPr lang="zh-TW" altLang="zh-TW" b="1" dirty="0" smtClean="0">
                <a:latin typeface="+mj-ea"/>
                <a:ea typeface="+mj-ea"/>
              </a:rPr>
              <a:t>公頃，砍伐立木材積</a:t>
            </a:r>
            <a:r>
              <a:rPr lang="en-US" altLang="zh-TW" b="1" dirty="0" smtClean="0">
                <a:latin typeface="+mj-ea"/>
                <a:ea typeface="+mj-ea"/>
              </a:rPr>
              <a:t>5,654</a:t>
            </a:r>
            <a:r>
              <a:rPr lang="zh-TW" altLang="zh-TW" b="1" dirty="0" smtClean="0">
                <a:latin typeface="+mj-ea"/>
                <a:ea typeface="+mj-ea"/>
              </a:rPr>
              <a:t>立方公尺。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加工出口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7456" y="1484784"/>
            <a:ext cx="4896544" cy="496623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41248"/>
          </a:xfrm>
        </p:spPr>
        <p:txBody>
          <a:bodyPr>
            <a:noAutofit/>
          </a:bodyPr>
          <a:lstStyle/>
          <a:p>
            <a:r>
              <a:rPr lang="zh-TW" altLang="zh-TW" sz="5400" b="1" dirty="0" smtClean="0">
                <a:solidFill>
                  <a:srgbClr val="0070C0"/>
                </a:solidFill>
              </a:rPr>
              <a:t>經濟產業</a:t>
            </a:r>
            <a:r>
              <a:rPr lang="zh-TW" altLang="en-US" sz="5400" b="1" dirty="0" smtClean="0">
                <a:solidFill>
                  <a:srgbClr val="0070C0"/>
                </a:solidFill>
              </a:rPr>
              <a:t> ─ 二級產業</a:t>
            </a:r>
            <a:endParaRPr lang="zh-TW" altLang="en-US" sz="5400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556792"/>
            <a:ext cx="4191000" cy="4724400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2800" b="1" dirty="0" smtClean="0">
                <a:latin typeface="+mj-ea"/>
                <a:ea typeface="+mj-ea"/>
              </a:rPr>
              <a:t>屏東縣工廠登記家數</a:t>
            </a:r>
            <a:r>
              <a:rPr lang="en-US" altLang="zh-TW" sz="2800" b="1" dirty="0" smtClean="0">
                <a:latin typeface="+mj-ea"/>
                <a:ea typeface="+mj-ea"/>
              </a:rPr>
              <a:t>962</a:t>
            </a:r>
            <a:r>
              <a:rPr lang="zh-TW" altLang="zh-TW" sz="2800" b="1" dirty="0" smtClean="0">
                <a:latin typeface="+mj-ea"/>
                <a:ea typeface="+mj-ea"/>
              </a:rPr>
              <a:t>家，其中以食品製造業</a:t>
            </a:r>
            <a:r>
              <a:rPr lang="en-US" altLang="zh-TW" sz="2800" b="1" dirty="0" smtClean="0">
                <a:latin typeface="+mj-ea"/>
                <a:ea typeface="+mj-ea"/>
              </a:rPr>
              <a:t>228</a:t>
            </a:r>
            <a:r>
              <a:rPr lang="zh-TW" altLang="zh-TW" sz="2800" b="1" dirty="0" smtClean="0">
                <a:latin typeface="+mj-ea"/>
                <a:ea typeface="+mj-ea"/>
              </a:rPr>
              <a:t>家最多，其次為金屬製品製造業，運輸工具製造修配業，以及非金屬礦物製品製造業。工業區有</a:t>
            </a:r>
            <a:r>
              <a:rPr lang="en-US" altLang="zh-TW" sz="2800" b="1" dirty="0" smtClean="0">
                <a:latin typeface="+mj-ea"/>
                <a:ea typeface="+mj-ea"/>
              </a:rPr>
              <a:t>5</a:t>
            </a:r>
            <a:r>
              <a:rPr lang="zh-TW" altLang="zh-TW" sz="2800" b="1" dirty="0" smtClean="0">
                <a:latin typeface="+mj-ea"/>
                <a:ea typeface="+mj-ea"/>
              </a:rPr>
              <a:t>個，內埔鄉的內埔工業區，屏東市的屏東工業區，枋寮鄉的屏南工業區，屏東市的屏東加工出口區，長治鄉的屏東農業生物技術園區。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Autofit/>
          </a:bodyPr>
          <a:lstStyle/>
          <a:p>
            <a:r>
              <a:rPr lang="zh-TW" altLang="zh-TW" sz="5400" b="1" dirty="0" smtClean="0">
                <a:solidFill>
                  <a:srgbClr val="00CCFF"/>
                </a:solidFill>
                <a:latin typeface="+mj-ea"/>
              </a:rPr>
              <a:t>經濟產業</a:t>
            </a:r>
            <a:r>
              <a:rPr lang="zh-TW" altLang="en-US" sz="5400" b="1" dirty="0" smtClean="0">
                <a:solidFill>
                  <a:srgbClr val="00CCFF"/>
                </a:solidFill>
                <a:latin typeface="+mj-ea"/>
              </a:rPr>
              <a:t> ─ 三級產業</a:t>
            </a:r>
            <a:endParaRPr lang="zh-TW" altLang="en-US" sz="5400" dirty="0">
              <a:solidFill>
                <a:srgbClr val="00CCFF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zh-TW" altLang="zh-TW" sz="2800" b="1" dirty="0" smtClean="0">
                <a:solidFill>
                  <a:srgbClr val="009900"/>
                </a:solidFill>
                <a:latin typeface="+mj-ea"/>
                <a:ea typeface="+mj-ea"/>
              </a:rPr>
              <a:t>商業</a:t>
            </a:r>
          </a:p>
          <a:p>
            <a:r>
              <a:rPr lang="zh-TW" altLang="zh-TW" sz="3000" b="1" dirty="0" smtClean="0">
                <a:latin typeface="+mj-ea"/>
                <a:ea typeface="+mj-ea"/>
              </a:rPr>
              <a:t>屏東縣商業登記家數</a:t>
            </a:r>
            <a:r>
              <a:rPr lang="en-US" altLang="zh-TW" sz="3000" b="1" dirty="0" smtClean="0">
                <a:latin typeface="+mj-ea"/>
                <a:ea typeface="+mj-ea"/>
              </a:rPr>
              <a:t>25,901</a:t>
            </a:r>
            <a:r>
              <a:rPr lang="zh-TW" altLang="zh-TW" sz="3000" b="1" dirty="0" smtClean="0">
                <a:latin typeface="+mj-ea"/>
                <a:ea typeface="+mj-ea"/>
              </a:rPr>
              <a:t>家，其中以商業最多，公共行政、社會服務及個人服務業次之</a:t>
            </a:r>
            <a:r>
              <a:rPr lang="zh-TW" altLang="zh-TW" sz="2800" b="1" dirty="0" smtClean="0">
                <a:latin typeface="+mj-ea"/>
                <a:ea typeface="+mj-ea"/>
              </a:rPr>
              <a:t>。</a:t>
            </a:r>
          </a:p>
          <a:p>
            <a:pPr lvl="0">
              <a:buNone/>
            </a:pPr>
            <a:r>
              <a:rPr lang="zh-TW" altLang="zh-TW" sz="2800" b="1" dirty="0" smtClean="0">
                <a:solidFill>
                  <a:srgbClr val="009900"/>
                </a:solidFill>
                <a:latin typeface="+mj-ea"/>
                <a:ea typeface="+mj-ea"/>
              </a:rPr>
              <a:t>金融業</a:t>
            </a:r>
          </a:p>
          <a:p>
            <a:r>
              <a:rPr lang="zh-TW" altLang="zh-TW" sz="3000" b="1" dirty="0" smtClean="0">
                <a:latin typeface="+mj-ea"/>
                <a:ea typeface="+mj-ea"/>
              </a:rPr>
              <a:t>屏東縣內金融機構計</a:t>
            </a:r>
            <a:r>
              <a:rPr lang="en-US" altLang="zh-TW" sz="3000" b="1" dirty="0" smtClean="0">
                <a:latin typeface="+mj-ea"/>
                <a:ea typeface="+mj-ea"/>
              </a:rPr>
              <a:t>149</a:t>
            </a:r>
            <a:r>
              <a:rPr lang="zh-TW" altLang="zh-TW" sz="3000" b="1" dirty="0" smtClean="0">
                <a:latin typeface="+mj-ea"/>
                <a:ea typeface="+mj-ea"/>
              </a:rPr>
              <a:t>家，均為工商企業融資機構，並兼辦各種存款、匯兌業務；其中公營銀行</a:t>
            </a:r>
            <a:r>
              <a:rPr lang="en-US" altLang="zh-TW" sz="3000" b="1" dirty="0" smtClean="0">
                <a:latin typeface="+mj-ea"/>
                <a:ea typeface="+mj-ea"/>
              </a:rPr>
              <a:t>19</a:t>
            </a:r>
            <a:r>
              <a:rPr lang="zh-TW" altLang="zh-TW" sz="3000" b="1" dirty="0" smtClean="0">
                <a:latin typeface="+mj-ea"/>
                <a:ea typeface="+mj-ea"/>
              </a:rPr>
              <a:t>家，農會信用部</a:t>
            </a:r>
            <a:r>
              <a:rPr lang="en-US" altLang="zh-TW" sz="3000" b="1" dirty="0" smtClean="0">
                <a:latin typeface="+mj-ea"/>
                <a:ea typeface="+mj-ea"/>
              </a:rPr>
              <a:t>12</a:t>
            </a:r>
            <a:r>
              <a:rPr lang="zh-TW" altLang="zh-TW" sz="3000" b="1" dirty="0" smtClean="0">
                <a:latin typeface="+mj-ea"/>
                <a:ea typeface="+mj-ea"/>
              </a:rPr>
              <a:t>家，漁會信用部</a:t>
            </a:r>
            <a:r>
              <a:rPr lang="en-US" altLang="zh-TW" sz="3000" b="1" dirty="0" smtClean="0">
                <a:latin typeface="+mj-ea"/>
                <a:ea typeface="+mj-ea"/>
              </a:rPr>
              <a:t>3</a:t>
            </a:r>
            <a:r>
              <a:rPr lang="zh-TW" altLang="zh-TW" sz="3000" b="1" dirty="0" smtClean="0">
                <a:latin typeface="+mj-ea"/>
                <a:ea typeface="+mj-ea"/>
              </a:rPr>
              <a:t>家，地區中小企業銀行</a:t>
            </a:r>
            <a:r>
              <a:rPr lang="en-US" altLang="zh-TW" sz="3000" b="1" dirty="0" smtClean="0">
                <a:latin typeface="+mj-ea"/>
                <a:ea typeface="+mj-ea"/>
              </a:rPr>
              <a:t>18</a:t>
            </a:r>
            <a:r>
              <a:rPr lang="zh-TW" altLang="zh-TW" sz="3000" b="1" dirty="0" smtClean="0">
                <a:latin typeface="+mj-ea"/>
                <a:ea typeface="+mj-ea"/>
              </a:rPr>
              <a:t>家，其他私立銀行</a:t>
            </a:r>
            <a:r>
              <a:rPr lang="en-US" altLang="zh-TW" sz="3000" b="1" dirty="0" smtClean="0">
                <a:latin typeface="+mj-ea"/>
                <a:ea typeface="+mj-ea"/>
              </a:rPr>
              <a:t>78</a:t>
            </a:r>
            <a:r>
              <a:rPr lang="zh-TW" altLang="zh-TW" sz="3000" b="1" dirty="0" smtClean="0">
                <a:latin typeface="+mj-ea"/>
                <a:ea typeface="+mj-ea"/>
              </a:rPr>
              <a:t>家</a:t>
            </a:r>
            <a:r>
              <a:rPr lang="zh-TW" altLang="zh-TW" sz="2800" b="1" dirty="0" smtClean="0">
                <a:latin typeface="+mj-ea"/>
                <a:ea typeface="+mj-ea"/>
              </a:rPr>
              <a:t>。</a:t>
            </a:r>
          </a:p>
          <a:p>
            <a:pPr lvl="0">
              <a:buNone/>
            </a:pPr>
            <a:r>
              <a:rPr lang="zh-TW" altLang="zh-TW" sz="2800" b="1" dirty="0" smtClean="0">
                <a:solidFill>
                  <a:srgbClr val="009900"/>
                </a:solidFill>
                <a:latin typeface="+mj-ea"/>
                <a:ea typeface="+mj-ea"/>
              </a:rPr>
              <a:t>郵電業</a:t>
            </a:r>
          </a:p>
          <a:p>
            <a:r>
              <a:rPr lang="zh-TW" altLang="zh-TW" sz="3000" b="1" dirty="0" smtClean="0">
                <a:latin typeface="+mj-ea"/>
                <a:ea typeface="+mj-ea"/>
              </a:rPr>
              <a:t>屏東縣縣內郵電機構</a:t>
            </a:r>
            <a:r>
              <a:rPr lang="en-US" altLang="zh-TW" sz="3000" b="1" dirty="0" smtClean="0">
                <a:latin typeface="+mj-ea"/>
                <a:ea typeface="+mj-ea"/>
              </a:rPr>
              <a:t>754</a:t>
            </a:r>
            <a:r>
              <a:rPr lang="zh-TW" altLang="zh-TW" sz="3000" b="1" dirty="0" smtClean="0">
                <a:latin typeface="+mj-ea"/>
                <a:ea typeface="+mj-ea"/>
              </a:rPr>
              <a:t>所，其中自辦</a:t>
            </a:r>
            <a:r>
              <a:rPr lang="en-US" altLang="zh-TW" sz="3000" b="1" dirty="0" smtClean="0">
                <a:latin typeface="+mj-ea"/>
                <a:ea typeface="+mj-ea"/>
              </a:rPr>
              <a:t>67</a:t>
            </a:r>
            <a:r>
              <a:rPr lang="zh-TW" altLang="zh-TW" sz="3000" b="1" dirty="0" smtClean="0">
                <a:latin typeface="+mj-ea"/>
                <a:ea typeface="+mj-ea"/>
              </a:rPr>
              <a:t>所，委辦</a:t>
            </a:r>
            <a:r>
              <a:rPr lang="en-US" altLang="zh-TW" sz="3000" b="1" dirty="0" smtClean="0">
                <a:latin typeface="+mj-ea"/>
                <a:ea typeface="+mj-ea"/>
              </a:rPr>
              <a:t>687</a:t>
            </a:r>
            <a:r>
              <a:rPr lang="zh-TW" altLang="zh-TW" sz="3000" b="1" dirty="0" smtClean="0">
                <a:latin typeface="+mj-ea"/>
                <a:ea typeface="+mj-ea"/>
              </a:rPr>
              <a:t>所，電信機構</a:t>
            </a:r>
            <a:r>
              <a:rPr lang="en-US" altLang="zh-TW" sz="3000" b="1" dirty="0" smtClean="0">
                <a:latin typeface="+mj-ea"/>
                <a:ea typeface="+mj-ea"/>
              </a:rPr>
              <a:t>15</a:t>
            </a:r>
            <a:r>
              <a:rPr lang="zh-TW" altLang="zh-TW" sz="3000" b="1" dirty="0" smtClean="0">
                <a:latin typeface="+mj-ea"/>
                <a:ea typeface="+mj-ea"/>
              </a:rPr>
              <a:t>所，市內電話用戶數</a:t>
            </a:r>
            <a:r>
              <a:rPr lang="en-US" altLang="zh-TW" sz="3000" b="1" dirty="0" smtClean="0">
                <a:latin typeface="+mj-ea"/>
                <a:ea typeface="+mj-ea"/>
              </a:rPr>
              <a:t>346,912</a:t>
            </a:r>
            <a:r>
              <a:rPr lang="zh-TW" altLang="zh-TW" sz="3000" b="1" dirty="0" smtClean="0">
                <a:latin typeface="+mj-ea"/>
                <a:ea typeface="+mj-ea"/>
              </a:rPr>
              <a:t>戶，每百人用戶數</a:t>
            </a:r>
            <a:r>
              <a:rPr lang="en-US" altLang="zh-TW" sz="3000" b="1" dirty="0" smtClean="0">
                <a:latin typeface="+mj-ea"/>
                <a:ea typeface="+mj-ea"/>
              </a:rPr>
              <a:t>38.15</a:t>
            </a:r>
            <a:r>
              <a:rPr lang="zh-TW" altLang="zh-TW" sz="3000" b="1" dirty="0" smtClean="0">
                <a:latin typeface="+mj-ea"/>
                <a:ea typeface="+mj-ea"/>
              </a:rPr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 descr="t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15" b="1515"/>
          <a:stretch>
            <a:fillRect/>
          </a:stretch>
        </p:blipFill>
        <p:spPr>
          <a:xfrm>
            <a:off x="2915816" y="260648"/>
            <a:ext cx="5595196" cy="338843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body" sz="half" idx="2"/>
          </p:nvPr>
        </p:nvSpPr>
        <p:spPr>
          <a:xfrm>
            <a:off x="381000" y="3789040"/>
            <a:ext cx="8367464" cy="2808312"/>
          </a:xfrm>
        </p:spPr>
        <p:txBody>
          <a:bodyPr>
            <a:normAutofit lnSpcReduction="10000"/>
          </a:bodyPr>
          <a:lstStyle/>
          <a:p>
            <a:r>
              <a:rPr lang="zh-TW" altLang="zh-TW" sz="2600" b="1" dirty="0" smtClean="0">
                <a:latin typeface="+mj-ea"/>
                <a:ea typeface="+mj-ea"/>
              </a:rPr>
              <a:t>屏東縣擁有</a:t>
            </a:r>
            <a:r>
              <a:rPr lang="en-US" altLang="zh-TW" sz="2600" b="1" dirty="0" smtClean="0">
                <a:latin typeface="+mj-ea"/>
                <a:ea typeface="+mj-ea"/>
              </a:rPr>
              <a:t>8</a:t>
            </a:r>
            <a:r>
              <a:rPr lang="zh-TW" altLang="zh-TW" sz="2600" b="1" dirty="0" smtClean="0">
                <a:latin typeface="+mj-ea"/>
                <a:ea typeface="+mj-ea"/>
              </a:rPr>
              <a:t>所大專院校，分別為</a:t>
            </a:r>
            <a:r>
              <a:rPr lang="en-US" altLang="zh-TW" sz="2600" b="1" dirty="0" smtClean="0">
                <a:latin typeface="+mj-ea"/>
                <a:ea typeface="+mj-ea"/>
              </a:rPr>
              <a:t>1</a:t>
            </a:r>
            <a:r>
              <a:rPr lang="zh-TW" altLang="zh-TW" sz="2600" b="1" dirty="0" smtClean="0">
                <a:latin typeface="+mj-ea"/>
                <a:ea typeface="+mj-ea"/>
              </a:rPr>
              <a:t>所教育大學，國立屏東教育大學；</a:t>
            </a:r>
            <a:r>
              <a:rPr lang="en-US" altLang="zh-TW" sz="2600" b="1" dirty="0" smtClean="0">
                <a:latin typeface="+mj-ea"/>
                <a:ea typeface="+mj-ea"/>
              </a:rPr>
              <a:t>3</a:t>
            </a:r>
            <a:r>
              <a:rPr lang="zh-TW" altLang="zh-TW" sz="2600" b="1" dirty="0" smtClean="0">
                <a:latin typeface="+mj-ea"/>
                <a:ea typeface="+mj-ea"/>
              </a:rPr>
              <a:t>所科技大學，國立屏東科技大學、私立大仁科技大學、私立美和科技大學；</a:t>
            </a:r>
            <a:r>
              <a:rPr lang="en-US" altLang="zh-TW" sz="2600" b="1" dirty="0" smtClean="0">
                <a:latin typeface="+mj-ea"/>
                <a:ea typeface="+mj-ea"/>
              </a:rPr>
              <a:t>3</a:t>
            </a:r>
            <a:r>
              <a:rPr lang="zh-TW" altLang="zh-TW" sz="2600" b="1" dirty="0" smtClean="0">
                <a:latin typeface="+mj-ea"/>
                <a:ea typeface="+mj-ea"/>
              </a:rPr>
              <a:t>所技術學院，國立屏東商業技術學院、私立永達技術學院、私立高鳳數位內容學院；</a:t>
            </a:r>
            <a:r>
              <a:rPr lang="en-US" altLang="zh-TW" sz="2600" b="1" dirty="0" smtClean="0">
                <a:latin typeface="+mj-ea"/>
                <a:ea typeface="+mj-ea"/>
              </a:rPr>
              <a:t>1</a:t>
            </a:r>
            <a:r>
              <a:rPr lang="zh-TW" altLang="zh-TW" sz="2600" b="1" dirty="0" smtClean="0">
                <a:latin typeface="+mj-ea"/>
                <a:ea typeface="+mj-ea"/>
              </a:rPr>
              <a:t>所專科學校，慈惠醫護管理專科學校。除慈惠醫護管理專科學校只授予副學士學位以外，其它</a:t>
            </a:r>
            <a:r>
              <a:rPr lang="en-US" altLang="zh-TW" sz="2600" b="1" dirty="0" smtClean="0">
                <a:latin typeface="+mj-ea"/>
                <a:ea typeface="+mj-ea"/>
              </a:rPr>
              <a:t>7</a:t>
            </a:r>
            <a:r>
              <a:rPr lang="zh-TW" altLang="zh-TW" sz="2600" b="1" dirty="0" smtClean="0">
                <a:latin typeface="+mj-ea"/>
                <a:ea typeface="+mj-ea"/>
              </a:rPr>
              <a:t>所大學或學院授予學士學位、碩士學位或博士學位不等</a:t>
            </a:r>
            <a:r>
              <a:rPr lang="zh-TW" altLang="zh-TW" sz="2400" dirty="0" smtClean="0">
                <a:latin typeface="+mj-ea"/>
                <a:ea typeface="+mj-ea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188640"/>
            <a:ext cx="189256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zh-TW" sz="5400" b="1" dirty="0" smtClean="0">
                <a:solidFill>
                  <a:srgbClr val="9933FF"/>
                </a:solidFill>
              </a:rPr>
              <a:t>教育</a:t>
            </a:r>
            <a:endParaRPr lang="zh-TW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6000" b="1" dirty="0" smtClean="0">
                <a:solidFill>
                  <a:srgbClr val="DC34D0"/>
                </a:solidFill>
              </a:rPr>
              <a:t>體育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pic>
        <p:nvPicPr>
          <p:cNvPr id="5" name="內容版面配置區 4" descr="th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84784"/>
            <a:ext cx="4293816" cy="4896544"/>
          </a:xfrm>
        </p:spPr>
      </p:pic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3200" b="1" dirty="0" smtClean="0">
                <a:latin typeface="+mj-ea"/>
                <a:ea typeface="+mj-ea"/>
              </a:rPr>
              <a:t>屏東縣的主要體育設施有屏東縣立體育館可容納人數</a:t>
            </a:r>
            <a:r>
              <a:rPr lang="en-US" altLang="zh-TW" sz="3200" b="1" dirty="0" smtClean="0">
                <a:latin typeface="+mj-ea"/>
                <a:ea typeface="+mj-ea"/>
              </a:rPr>
              <a:t>6,000</a:t>
            </a:r>
            <a:r>
              <a:rPr lang="zh-TW" altLang="zh-TW" sz="3200" b="1" dirty="0" smtClean="0">
                <a:latin typeface="+mj-ea"/>
                <a:ea typeface="+mj-ea"/>
              </a:rPr>
              <a:t>人，屏東縣立棒球場可容納人數</a:t>
            </a:r>
            <a:r>
              <a:rPr lang="en-US" altLang="zh-TW" sz="3200" b="1" dirty="0" smtClean="0">
                <a:latin typeface="+mj-ea"/>
                <a:ea typeface="+mj-ea"/>
              </a:rPr>
              <a:t>10,000</a:t>
            </a:r>
            <a:r>
              <a:rPr lang="zh-TW" altLang="zh-TW" sz="3200" b="1" dirty="0" smtClean="0">
                <a:latin typeface="+mj-ea"/>
                <a:ea typeface="+mj-ea"/>
              </a:rPr>
              <a:t>人。運動公園有五個，賽嘉運動公園、南州運動公園、林邊運動公園、潮州運動公園及麟洛運動公園。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1135</Words>
  <Application>Microsoft Office PowerPoint</Application>
  <PresentationFormat>如螢幕大小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旅程</vt:lpstr>
      <vt:lpstr>國境之南-屏東</vt:lpstr>
      <vt:lpstr>介紹 </vt:lpstr>
      <vt:lpstr>歷史 </vt:lpstr>
      <vt:lpstr>地理 </vt:lpstr>
      <vt:lpstr>經濟產業 ─ 一級產業 </vt:lpstr>
      <vt:lpstr>經濟產業 ─ 二級產業</vt:lpstr>
      <vt:lpstr>經濟產業 ─ 三級產業</vt:lpstr>
      <vt:lpstr> </vt:lpstr>
      <vt:lpstr>體育 </vt:lpstr>
      <vt:lpstr>心得&amp;參考資料</vt:lpstr>
      <vt:lpstr>投影片 11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國境之南-屏東</dc:title>
  <dc:creator>LEE</dc:creator>
  <cp:lastModifiedBy>LEE</cp:lastModifiedBy>
  <cp:revision>27</cp:revision>
  <dcterms:created xsi:type="dcterms:W3CDTF">2013-09-21T04:55:54Z</dcterms:created>
  <dcterms:modified xsi:type="dcterms:W3CDTF">2013-09-24T12:18:18Z</dcterms:modified>
</cp:coreProperties>
</file>