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4EAB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D5568-1AD5-4B82-BA7F-FC7EC811A36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zh-TW" altLang="en-US"/>
        </a:p>
      </dgm:t>
    </dgm:pt>
    <dgm:pt modelId="{20941895-693A-4D35-97D4-2A4C178D8863}">
      <dgm:prSet/>
      <dgm:spPr/>
      <dgm:t>
        <a:bodyPr/>
        <a:lstStyle/>
        <a:p>
          <a:pPr rtl="0"/>
          <a:r>
            <a:rPr lang="zh-TW" dirty="0" smtClean="0"/>
            <a:t>壹、地理環境</a:t>
          </a:r>
          <a:endParaRPr lang="zh-TW" dirty="0"/>
        </a:p>
      </dgm:t>
    </dgm:pt>
    <dgm:pt modelId="{153CEFB5-B4E0-4EC5-BA3B-45EB82D21AED}" type="parTrans" cxnId="{F2EB448D-1459-4259-9577-75F4D548E20B}">
      <dgm:prSet/>
      <dgm:spPr/>
      <dgm:t>
        <a:bodyPr/>
        <a:lstStyle/>
        <a:p>
          <a:endParaRPr lang="zh-TW" altLang="en-US"/>
        </a:p>
      </dgm:t>
    </dgm:pt>
    <dgm:pt modelId="{89359D60-5EE9-404F-8865-874CC0945039}" type="sibTrans" cxnId="{F2EB448D-1459-4259-9577-75F4D548E20B}">
      <dgm:prSet/>
      <dgm:spPr/>
      <dgm:t>
        <a:bodyPr/>
        <a:lstStyle/>
        <a:p>
          <a:endParaRPr lang="zh-TW" altLang="en-US"/>
        </a:p>
      </dgm:t>
    </dgm:pt>
    <dgm:pt modelId="{95FAA934-78FC-4AD3-BCB0-37DF7A0010EE}">
      <dgm:prSet/>
      <dgm:spPr/>
      <dgm:t>
        <a:bodyPr/>
        <a:lstStyle/>
        <a:p>
          <a:pPr rtl="0"/>
          <a:r>
            <a:rPr lang="zh-TW" smtClean="0"/>
            <a:t>貳、氣候</a:t>
          </a:r>
          <a:endParaRPr lang="zh-TW"/>
        </a:p>
      </dgm:t>
    </dgm:pt>
    <dgm:pt modelId="{ECF35EB4-429F-4B03-8E6F-CE542692DDF0}" type="parTrans" cxnId="{26D095A9-4C9D-4496-A1D0-A3BCD6C43AA3}">
      <dgm:prSet/>
      <dgm:spPr/>
      <dgm:t>
        <a:bodyPr/>
        <a:lstStyle/>
        <a:p>
          <a:endParaRPr lang="zh-TW" altLang="en-US"/>
        </a:p>
      </dgm:t>
    </dgm:pt>
    <dgm:pt modelId="{31ECD19A-70FF-49C6-B642-E998407C4CA4}" type="sibTrans" cxnId="{26D095A9-4C9D-4496-A1D0-A3BCD6C43AA3}">
      <dgm:prSet/>
      <dgm:spPr/>
      <dgm:t>
        <a:bodyPr/>
        <a:lstStyle/>
        <a:p>
          <a:endParaRPr lang="zh-TW" altLang="en-US"/>
        </a:p>
      </dgm:t>
    </dgm:pt>
    <dgm:pt modelId="{D44D83E5-814F-4D0B-B768-9120789E0150}">
      <dgm:prSet/>
      <dgm:spPr/>
      <dgm:t>
        <a:bodyPr/>
        <a:lstStyle/>
        <a:p>
          <a:pPr rtl="0"/>
          <a:r>
            <a:rPr lang="zh-TW" smtClean="0"/>
            <a:t>參、歷史文化</a:t>
          </a:r>
          <a:endParaRPr lang="zh-TW"/>
        </a:p>
      </dgm:t>
    </dgm:pt>
    <dgm:pt modelId="{99F18B44-E84F-4323-BFE3-E042089F8E72}" type="parTrans" cxnId="{F27F711F-B532-4020-8C6B-95D710E4FD05}">
      <dgm:prSet/>
      <dgm:spPr/>
      <dgm:t>
        <a:bodyPr/>
        <a:lstStyle/>
        <a:p>
          <a:endParaRPr lang="zh-TW" altLang="en-US"/>
        </a:p>
      </dgm:t>
    </dgm:pt>
    <dgm:pt modelId="{9923EF75-A489-4B62-9DAF-1794D147CBBB}" type="sibTrans" cxnId="{F27F711F-B532-4020-8C6B-95D710E4FD05}">
      <dgm:prSet/>
      <dgm:spPr/>
      <dgm:t>
        <a:bodyPr/>
        <a:lstStyle/>
        <a:p>
          <a:endParaRPr lang="zh-TW" altLang="en-US"/>
        </a:p>
      </dgm:t>
    </dgm:pt>
    <dgm:pt modelId="{21E644B8-2A52-4602-B3C8-21216B5678A9}">
      <dgm:prSet/>
      <dgm:spPr/>
      <dgm:t>
        <a:bodyPr/>
        <a:lstStyle/>
        <a:p>
          <a:pPr rtl="0"/>
          <a:r>
            <a:rPr lang="zh-TW" smtClean="0"/>
            <a:t>肆、地名由來</a:t>
          </a:r>
          <a:endParaRPr lang="zh-TW"/>
        </a:p>
      </dgm:t>
    </dgm:pt>
    <dgm:pt modelId="{69BA055D-2E73-469F-9A88-5EBE10EAC9DB}" type="parTrans" cxnId="{94B550D6-B1CE-4F46-B265-CEB23DDB92A9}">
      <dgm:prSet/>
      <dgm:spPr/>
      <dgm:t>
        <a:bodyPr/>
        <a:lstStyle/>
        <a:p>
          <a:endParaRPr lang="zh-TW" altLang="en-US"/>
        </a:p>
      </dgm:t>
    </dgm:pt>
    <dgm:pt modelId="{763F10FF-EC31-402D-BC12-AD9C187AD72C}" type="sibTrans" cxnId="{94B550D6-B1CE-4F46-B265-CEB23DDB92A9}">
      <dgm:prSet/>
      <dgm:spPr/>
      <dgm:t>
        <a:bodyPr/>
        <a:lstStyle/>
        <a:p>
          <a:endParaRPr lang="zh-TW" altLang="en-US"/>
        </a:p>
      </dgm:t>
    </dgm:pt>
    <dgm:pt modelId="{B01624AE-E239-40C3-9C3E-DACA7F15DB21}">
      <dgm:prSet/>
      <dgm:spPr/>
      <dgm:t>
        <a:bodyPr/>
        <a:lstStyle/>
        <a:p>
          <a:pPr rtl="0"/>
          <a:r>
            <a:rPr lang="zh-TW" smtClean="0"/>
            <a:t>伍、節慶活動</a:t>
          </a:r>
          <a:endParaRPr lang="zh-TW"/>
        </a:p>
      </dgm:t>
    </dgm:pt>
    <dgm:pt modelId="{35BF7601-B424-4FC6-B6AE-7281A9E3A3D3}" type="parTrans" cxnId="{E560E3D7-592E-4D7B-BAD7-D589DC42C49E}">
      <dgm:prSet/>
      <dgm:spPr/>
      <dgm:t>
        <a:bodyPr/>
        <a:lstStyle/>
        <a:p>
          <a:endParaRPr lang="zh-TW" altLang="en-US"/>
        </a:p>
      </dgm:t>
    </dgm:pt>
    <dgm:pt modelId="{714B8E2B-1646-4A81-A6E8-3C6D088BBD03}" type="sibTrans" cxnId="{E560E3D7-592E-4D7B-BAD7-D589DC42C49E}">
      <dgm:prSet/>
      <dgm:spPr/>
      <dgm:t>
        <a:bodyPr/>
        <a:lstStyle/>
        <a:p>
          <a:endParaRPr lang="zh-TW" altLang="en-US"/>
        </a:p>
      </dgm:t>
    </dgm:pt>
    <dgm:pt modelId="{8E3D4BDF-6FC3-47A0-A7FA-521E6FC8E302}">
      <dgm:prSet/>
      <dgm:spPr/>
      <dgm:t>
        <a:bodyPr/>
        <a:lstStyle/>
        <a:p>
          <a:pPr rtl="0"/>
          <a:r>
            <a:rPr lang="zh-TW" smtClean="0"/>
            <a:t>陸、美食娛樂</a:t>
          </a:r>
          <a:endParaRPr lang="zh-TW"/>
        </a:p>
      </dgm:t>
    </dgm:pt>
    <dgm:pt modelId="{D0A84F67-A30B-4565-A0FA-2422FA2936E4}" type="parTrans" cxnId="{9F8AC808-EFF4-4EC8-B788-EC04B3C41F06}">
      <dgm:prSet/>
      <dgm:spPr/>
      <dgm:t>
        <a:bodyPr/>
        <a:lstStyle/>
        <a:p>
          <a:endParaRPr lang="zh-TW" altLang="en-US"/>
        </a:p>
      </dgm:t>
    </dgm:pt>
    <dgm:pt modelId="{B4119328-CACC-48E4-8468-ECE25101743F}" type="sibTrans" cxnId="{9F8AC808-EFF4-4EC8-B788-EC04B3C41F06}">
      <dgm:prSet/>
      <dgm:spPr/>
      <dgm:t>
        <a:bodyPr/>
        <a:lstStyle/>
        <a:p>
          <a:endParaRPr lang="zh-TW" altLang="en-US"/>
        </a:p>
      </dgm:t>
    </dgm:pt>
    <dgm:pt modelId="{75CADA25-A110-48CD-B89B-12DBC806613C}" type="pres">
      <dgm:prSet presAssocID="{488D5568-1AD5-4B82-BA7F-FC7EC811A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BB33D7-A9F7-441F-892B-BFEFB339588C}" type="pres">
      <dgm:prSet presAssocID="{20941895-693A-4D35-97D4-2A4C178D886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A5A24-E3B0-4FCF-A598-E698F0FDCDE2}" type="pres">
      <dgm:prSet presAssocID="{89359D60-5EE9-404F-8865-874CC0945039}" presName="spacer" presStyleCnt="0"/>
      <dgm:spPr/>
    </dgm:pt>
    <dgm:pt modelId="{4731BBD7-FAC0-473C-B41B-4D17D86FF862}" type="pres">
      <dgm:prSet presAssocID="{95FAA934-78FC-4AD3-BCB0-37DF7A0010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2EA665-3C31-489B-92C3-A929F9C06C29}" type="pres">
      <dgm:prSet presAssocID="{31ECD19A-70FF-49C6-B642-E998407C4CA4}" presName="spacer" presStyleCnt="0"/>
      <dgm:spPr/>
    </dgm:pt>
    <dgm:pt modelId="{6FB7082E-F52D-4F02-8E11-88ABF2417647}" type="pres">
      <dgm:prSet presAssocID="{D44D83E5-814F-4D0B-B768-9120789E015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3DC27B-6EF2-4F71-8A95-78B363069F62}" type="pres">
      <dgm:prSet presAssocID="{9923EF75-A489-4B62-9DAF-1794D147CBBB}" presName="spacer" presStyleCnt="0"/>
      <dgm:spPr/>
    </dgm:pt>
    <dgm:pt modelId="{20929B5B-9AE7-4FD7-B5FA-21BF3FB69C35}" type="pres">
      <dgm:prSet presAssocID="{21E644B8-2A52-4602-B3C8-21216B5678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3F3A3-2625-4103-A6CD-A1C500D86B01}" type="pres">
      <dgm:prSet presAssocID="{763F10FF-EC31-402D-BC12-AD9C187AD72C}" presName="spacer" presStyleCnt="0"/>
      <dgm:spPr/>
    </dgm:pt>
    <dgm:pt modelId="{72D4A5EF-59F1-4143-8581-4731FE8C86A2}" type="pres">
      <dgm:prSet presAssocID="{B01624AE-E239-40C3-9C3E-DACA7F15DB2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97D34C-10D0-4FD0-8769-9380CF693CBD}" type="pres">
      <dgm:prSet presAssocID="{714B8E2B-1646-4A81-A6E8-3C6D088BBD03}" presName="spacer" presStyleCnt="0"/>
      <dgm:spPr/>
    </dgm:pt>
    <dgm:pt modelId="{2157624B-6CAF-454A-923D-F89FB6324086}" type="pres">
      <dgm:prSet presAssocID="{8E3D4BDF-6FC3-47A0-A7FA-521E6FC8E30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8AC808-EFF4-4EC8-B788-EC04B3C41F06}" srcId="{488D5568-1AD5-4B82-BA7F-FC7EC811A366}" destId="{8E3D4BDF-6FC3-47A0-A7FA-521E6FC8E302}" srcOrd="5" destOrd="0" parTransId="{D0A84F67-A30B-4565-A0FA-2422FA2936E4}" sibTransId="{B4119328-CACC-48E4-8468-ECE25101743F}"/>
    <dgm:cxn modelId="{B0B088A9-E52F-42FA-A9F8-6CFA0F517DA5}" type="presOf" srcId="{95FAA934-78FC-4AD3-BCB0-37DF7A0010EE}" destId="{4731BBD7-FAC0-473C-B41B-4D17D86FF862}" srcOrd="0" destOrd="0" presId="urn:microsoft.com/office/officeart/2005/8/layout/vList2"/>
    <dgm:cxn modelId="{A1DECFDF-2002-43F0-A31E-E2BB2E59ADBC}" type="presOf" srcId="{20941895-693A-4D35-97D4-2A4C178D8863}" destId="{A1BB33D7-A9F7-441F-892B-BFEFB339588C}" srcOrd="0" destOrd="0" presId="urn:microsoft.com/office/officeart/2005/8/layout/vList2"/>
    <dgm:cxn modelId="{F27F711F-B532-4020-8C6B-95D710E4FD05}" srcId="{488D5568-1AD5-4B82-BA7F-FC7EC811A366}" destId="{D44D83E5-814F-4D0B-B768-9120789E0150}" srcOrd="2" destOrd="0" parTransId="{99F18B44-E84F-4323-BFE3-E042089F8E72}" sibTransId="{9923EF75-A489-4B62-9DAF-1794D147CBBB}"/>
    <dgm:cxn modelId="{26D095A9-4C9D-4496-A1D0-A3BCD6C43AA3}" srcId="{488D5568-1AD5-4B82-BA7F-FC7EC811A366}" destId="{95FAA934-78FC-4AD3-BCB0-37DF7A0010EE}" srcOrd="1" destOrd="0" parTransId="{ECF35EB4-429F-4B03-8E6F-CE542692DDF0}" sibTransId="{31ECD19A-70FF-49C6-B642-E998407C4CA4}"/>
    <dgm:cxn modelId="{B48142D4-C72F-4314-83C2-BE119F79AEFC}" type="presOf" srcId="{B01624AE-E239-40C3-9C3E-DACA7F15DB21}" destId="{72D4A5EF-59F1-4143-8581-4731FE8C86A2}" srcOrd="0" destOrd="0" presId="urn:microsoft.com/office/officeart/2005/8/layout/vList2"/>
    <dgm:cxn modelId="{A31A59E9-97D1-4EFD-B13D-E234590874D6}" type="presOf" srcId="{8E3D4BDF-6FC3-47A0-A7FA-521E6FC8E302}" destId="{2157624B-6CAF-454A-923D-F89FB6324086}" srcOrd="0" destOrd="0" presId="urn:microsoft.com/office/officeart/2005/8/layout/vList2"/>
    <dgm:cxn modelId="{3D82D9A8-2639-412C-BF2B-C03B1766E148}" type="presOf" srcId="{D44D83E5-814F-4D0B-B768-9120789E0150}" destId="{6FB7082E-F52D-4F02-8E11-88ABF2417647}" srcOrd="0" destOrd="0" presId="urn:microsoft.com/office/officeart/2005/8/layout/vList2"/>
    <dgm:cxn modelId="{94B550D6-B1CE-4F46-B265-CEB23DDB92A9}" srcId="{488D5568-1AD5-4B82-BA7F-FC7EC811A366}" destId="{21E644B8-2A52-4602-B3C8-21216B5678A9}" srcOrd="3" destOrd="0" parTransId="{69BA055D-2E73-469F-9A88-5EBE10EAC9DB}" sibTransId="{763F10FF-EC31-402D-BC12-AD9C187AD72C}"/>
    <dgm:cxn modelId="{74231480-3380-4319-A895-2B437BE2AAFE}" type="presOf" srcId="{21E644B8-2A52-4602-B3C8-21216B5678A9}" destId="{20929B5B-9AE7-4FD7-B5FA-21BF3FB69C35}" srcOrd="0" destOrd="0" presId="urn:microsoft.com/office/officeart/2005/8/layout/vList2"/>
    <dgm:cxn modelId="{E560E3D7-592E-4D7B-BAD7-D589DC42C49E}" srcId="{488D5568-1AD5-4B82-BA7F-FC7EC811A366}" destId="{B01624AE-E239-40C3-9C3E-DACA7F15DB21}" srcOrd="4" destOrd="0" parTransId="{35BF7601-B424-4FC6-B6AE-7281A9E3A3D3}" sibTransId="{714B8E2B-1646-4A81-A6E8-3C6D088BBD03}"/>
    <dgm:cxn modelId="{8F48872E-D71D-4EC2-8D58-7E9AF11F0D40}" type="presOf" srcId="{488D5568-1AD5-4B82-BA7F-FC7EC811A366}" destId="{75CADA25-A110-48CD-B89B-12DBC806613C}" srcOrd="0" destOrd="0" presId="urn:microsoft.com/office/officeart/2005/8/layout/vList2"/>
    <dgm:cxn modelId="{F2EB448D-1459-4259-9577-75F4D548E20B}" srcId="{488D5568-1AD5-4B82-BA7F-FC7EC811A366}" destId="{20941895-693A-4D35-97D4-2A4C178D8863}" srcOrd="0" destOrd="0" parTransId="{153CEFB5-B4E0-4EC5-BA3B-45EB82D21AED}" sibTransId="{89359D60-5EE9-404F-8865-874CC0945039}"/>
    <dgm:cxn modelId="{F6ABFFF8-A94D-4D9B-809C-AE0F4A310965}" type="presParOf" srcId="{75CADA25-A110-48CD-B89B-12DBC806613C}" destId="{A1BB33D7-A9F7-441F-892B-BFEFB339588C}" srcOrd="0" destOrd="0" presId="urn:microsoft.com/office/officeart/2005/8/layout/vList2"/>
    <dgm:cxn modelId="{9D42A956-81F4-477C-B039-D2EE81E8C0DD}" type="presParOf" srcId="{75CADA25-A110-48CD-B89B-12DBC806613C}" destId="{29EA5A24-E3B0-4FCF-A598-E698F0FDCDE2}" srcOrd="1" destOrd="0" presId="urn:microsoft.com/office/officeart/2005/8/layout/vList2"/>
    <dgm:cxn modelId="{E83BCE9A-FD24-4D91-9F17-CB1FB86B55DF}" type="presParOf" srcId="{75CADA25-A110-48CD-B89B-12DBC806613C}" destId="{4731BBD7-FAC0-473C-B41B-4D17D86FF862}" srcOrd="2" destOrd="0" presId="urn:microsoft.com/office/officeart/2005/8/layout/vList2"/>
    <dgm:cxn modelId="{6D007623-0AC0-4276-A53B-24465B7D76BD}" type="presParOf" srcId="{75CADA25-A110-48CD-B89B-12DBC806613C}" destId="{B82EA665-3C31-489B-92C3-A929F9C06C29}" srcOrd="3" destOrd="0" presId="urn:microsoft.com/office/officeart/2005/8/layout/vList2"/>
    <dgm:cxn modelId="{BA0A49F1-B9BE-47FD-ABF3-3607717FE02C}" type="presParOf" srcId="{75CADA25-A110-48CD-B89B-12DBC806613C}" destId="{6FB7082E-F52D-4F02-8E11-88ABF2417647}" srcOrd="4" destOrd="0" presId="urn:microsoft.com/office/officeart/2005/8/layout/vList2"/>
    <dgm:cxn modelId="{77B6C565-AC08-4123-870B-0DE311B5454A}" type="presParOf" srcId="{75CADA25-A110-48CD-B89B-12DBC806613C}" destId="{FB3DC27B-6EF2-4F71-8A95-78B363069F62}" srcOrd="5" destOrd="0" presId="urn:microsoft.com/office/officeart/2005/8/layout/vList2"/>
    <dgm:cxn modelId="{040AC7E1-70A1-46B7-9075-7D71816C77ED}" type="presParOf" srcId="{75CADA25-A110-48CD-B89B-12DBC806613C}" destId="{20929B5B-9AE7-4FD7-B5FA-21BF3FB69C35}" srcOrd="6" destOrd="0" presId="urn:microsoft.com/office/officeart/2005/8/layout/vList2"/>
    <dgm:cxn modelId="{86297DA7-8CBC-4234-8707-ED82EDC0F170}" type="presParOf" srcId="{75CADA25-A110-48CD-B89B-12DBC806613C}" destId="{1B53F3A3-2625-4103-A6CD-A1C500D86B01}" srcOrd="7" destOrd="0" presId="urn:microsoft.com/office/officeart/2005/8/layout/vList2"/>
    <dgm:cxn modelId="{DDB05174-7ADC-42FD-9898-3EB64DDBEC16}" type="presParOf" srcId="{75CADA25-A110-48CD-B89B-12DBC806613C}" destId="{72D4A5EF-59F1-4143-8581-4731FE8C86A2}" srcOrd="8" destOrd="0" presId="urn:microsoft.com/office/officeart/2005/8/layout/vList2"/>
    <dgm:cxn modelId="{D73E124F-04A3-4ECA-A6CA-7BCE4AB71002}" type="presParOf" srcId="{75CADA25-A110-48CD-B89B-12DBC806613C}" destId="{4F97D34C-10D0-4FD0-8769-9380CF693CBD}" srcOrd="9" destOrd="0" presId="urn:microsoft.com/office/officeart/2005/8/layout/vList2"/>
    <dgm:cxn modelId="{A0A8B55B-35DF-406D-AF24-082A7537F1B9}" type="presParOf" srcId="{75CADA25-A110-48CD-B89B-12DBC806613C}" destId="{2157624B-6CAF-454A-923D-F89FB63240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B33D7-A9F7-441F-892B-BFEFB339588C}">
      <dsp:nvSpPr>
        <dsp:cNvPr id="0" name=""/>
        <dsp:cNvSpPr/>
      </dsp:nvSpPr>
      <dsp:spPr>
        <a:xfrm>
          <a:off x="0" y="20615"/>
          <a:ext cx="5511600" cy="72152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壹、地理環境</a:t>
          </a:r>
          <a:endParaRPr lang="zh-TW" sz="2300" kern="1200" dirty="0"/>
        </a:p>
      </dsp:txBody>
      <dsp:txXfrm>
        <a:off x="35222" y="55837"/>
        <a:ext cx="5441156" cy="651080"/>
      </dsp:txXfrm>
    </dsp:sp>
    <dsp:sp modelId="{4731BBD7-FAC0-473C-B41B-4D17D86FF862}">
      <dsp:nvSpPr>
        <dsp:cNvPr id="0" name=""/>
        <dsp:cNvSpPr/>
      </dsp:nvSpPr>
      <dsp:spPr>
        <a:xfrm>
          <a:off x="0" y="808379"/>
          <a:ext cx="5511600" cy="721524"/>
        </a:xfrm>
        <a:prstGeom prst="roundRect">
          <a:avLst/>
        </a:prstGeom>
        <a:solidFill>
          <a:schemeClr val="accent2">
            <a:shade val="80000"/>
            <a:hueOff val="-44081"/>
            <a:satOff val="-2313"/>
            <a:lumOff val="54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貳、氣候</a:t>
          </a:r>
          <a:endParaRPr lang="zh-TW" sz="2300" kern="1200"/>
        </a:p>
      </dsp:txBody>
      <dsp:txXfrm>
        <a:off x="35222" y="843601"/>
        <a:ext cx="5441156" cy="651080"/>
      </dsp:txXfrm>
    </dsp:sp>
    <dsp:sp modelId="{6FB7082E-F52D-4F02-8E11-88ABF2417647}">
      <dsp:nvSpPr>
        <dsp:cNvPr id="0" name=""/>
        <dsp:cNvSpPr/>
      </dsp:nvSpPr>
      <dsp:spPr>
        <a:xfrm>
          <a:off x="0" y="1596144"/>
          <a:ext cx="5511600" cy="721524"/>
        </a:xfrm>
        <a:prstGeom prst="roundRect">
          <a:avLst/>
        </a:prstGeom>
        <a:solidFill>
          <a:schemeClr val="accent2">
            <a:shade val="80000"/>
            <a:hueOff val="-88162"/>
            <a:satOff val="-4625"/>
            <a:lumOff val="109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參、歷史文化</a:t>
          </a:r>
          <a:endParaRPr lang="zh-TW" sz="2300" kern="1200"/>
        </a:p>
      </dsp:txBody>
      <dsp:txXfrm>
        <a:off x="35222" y="1631366"/>
        <a:ext cx="5441156" cy="651080"/>
      </dsp:txXfrm>
    </dsp:sp>
    <dsp:sp modelId="{20929B5B-9AE7-4FD7-B5FA-21BF3FB69C35}">
      <dsp:nvSpPr>
        <dsp:cNvPr id="0" name=""/>
        <dsp:cNvSpPr/>
      </dsp:nvSpPr>
      <dsp:spPr>
        <a:xfrm>
          <a:off x="0" y="2383908"/>
          <a:ext cx="5511600" cy="721524"/>
        </a:xfrm>
        <a:prstGeom prst="roundRect">
          <a:avLst/>
        </a:prstGeom>
        <a:solidFill>
          <a:schemeClr val="accent2">
            <a:shade val="80000"/>
            <a:hueOff val="-132243"/>
            <a:satOff val="-6938"/>
            <a:lumOff val="16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肆、地名由來</a:t>
          </a:r>
          <a:endParaRPr lang="zh-TW" sz="2300" kern="1200"/>
        </a:p>
      </dsp:txBody>
      <dsp:txXfrm>
        <a:off x="35222" y="2419130"/>
        <a:ext cx="5441156" cy="651080"/>
      </dsp:txXfrm>
    </dsp:sp>
    <dsp:sp modelId="{72D4A5EF-59F1-4143-8581-4731FE8C86A2}">
      <dsp:nvSpPr>
        <dsp:cNvPr id="0" name=""/>
        <dsp:cNvSpPr/>
      </dsp:nvSpPr>
      <dsp:spPr>
        <a:xfrm>
          <a:off x="0" y="3171672"/>
          <a:ext cx="5511600" cy="721524"/>
        </a:xfrm>
        <a:prstGeom prst="roundRect">
          <a:avLst/>
        </a:prstGeom>
        <a:solidFill>
          <a:schemeClr val="accent2">
            <a:shade val="80000"/>
            <a:hueOff val="-176324"/>
            <a:satOff val="-9250"/>
            <a:lumOff val="218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伍、節慶活動</a:t>
          </a:r>
          <a:endParaRPr lang="zh-TW" sz="2300" kern="1200"/>
        </a:p>
      </dsp:txBody>
      <dsp:txXfrm>
        <a:off x="35222" y="3206894"/>
        <a:ext cx="5441156" cy="651080"/>
      </dsp:txXfrm>
    </dsp:sp>
    <dsp:sp modelId="{2157624B-6CAF-454A-923D-F89FB6324086}">
      <dsp:nvSpPr>
        <dsp:cNvPr id="0" name=""/>
        <dsp:cNvSpPr/>
      </dsp:nvSpPr>
      <dsp:spPr>
        <a:xfrm>
          <a:off x="0" y="3959437"/>
          <a:ext cx="5511600" cy="721524"/>
        </a:xfrm>
        <a:prstGeom prst="roundRect">
          <a:avLst/>
        </a:prstGeom>
        <a:solidFill>
          <a:schemeClr val="accent2">
            <a:shade val="80000"/>
            <a:hueOff val="-220405"/>
            <a:satOff val="-11563"/>
            <a:lumOff val="2729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smtClean="0"/>
            <a:t>陸、美食娛樂</a:t>
          </a:r>
          <a:endParaRPr lang="zh-TW" sz="2300" kern="1200"/>
        </a:p>
      </dsp:txBody>
      <dsp:txXfrm>
        <a:off x="35222" y="3994659"/>
        <a:ext cx="5441156" cy="65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D751-C8EF-4511-BA0A-3C99CBF3D6D9}" type="datetimeFigureOut">
              <a:rPr lang="zh-TW" altLang="en-US" smtClean="0"/>
              <a:t>2013/9/23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0986-12E2-49B7-9EC5-9811A068B6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06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D0986-12E2-49B7-9EC5-9811A068B64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77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C723-FDED-480A-9008-526C596F50C7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F01D-291C-44FD-8481-DEE4BAAD6CF5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9EE5-3DCD-4519-9483-431B401D210F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E360-7DCA-465C-B6A6-B17D5F418D0B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0449-5C17-4039-BE74-07583E65C5C1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2FB7-E26D-454E-8727-3C9824646620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864A-DF4E-4550-B849-2E8D3445C168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D5EE-7BF0-4BEC-BE75-004C475377CA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92C7-5056-44C4-9256-8766842D4CAB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142-2AC8-40F4-8238-F99D96C60457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8CED-C325-4A91-B336-B57EE967B739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CAAE-373D-4A51-B87B-ABD0561E52E3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864-4014-45A4-9D0D-57588570D116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7272-DF29-4A56-93BB-A63BE50B3F02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56AF-296F-4788-8746-3D27FB0B71CA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C3A4-790B-4A1A-B372-B22F43DD021E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2A1D-57DC-42D7-AA29-EE2A5CA88EB7}" type="datetime1">
              <a:rPr lang="en-US" altLang="zh-TW" smtClean="0"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w2.google.com/mw-panoramio/photos/medium/25108733.jpg"/>
          <p:cNvPicPr>
            <a:picLocks noChangeAspect="1" noChangeArrowheads="1"/>
          </p:cNvPicPr>
          <p:nvPr/>
        </p:nvPicPr>
        <p:blipFill>
          <a:blip r:embed="rId5" cstate="print">
            <a:lum bright="39000" contrast="-43000"/>
          </a:blip>
          <a:srcRect/>
          <a:stretch>
            <a:fillRect/>
          </a:stretch>
        </p:blipFill>
        <p:spPr bwMode="auto">
          <a:xfrm>
            <a:off x="1737129" y="0"/>
            <a:ext cx="10150071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矩形 3"/>
          <p:cNvSpPr/>
          <p:nvPr/>
        </p:nvSpPr>
        <p:spPr>
          <a:xfrm>
            <a:off x="3156330" y="2137893"/>
            <a:ext cx="7311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zh-TW" altLang="en-US" sz="6000" b="1" dirty="0">
                <a:ln w="12700">
                  <a:noFill/>
                  <a:prstDash val="solid"/>
                </a:ln>
                <a:solidFill>
                  <a:srgbClr val="D092A7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 MT"/>
              </a:rPr>
              <a:t>國境之南─屏東簡介</a:t>
            </a:r>
          </a:p>
        </p:txBody>
      </p:sp>
      <p:pic>
        <p:nvPicPr>
          <p:cNvPr id="2" name="MS900054267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7895" y="5674217"/>
            <a:ext cx="609600" cy="609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108386" y="4783617"/>
            <a:ext cx="2252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000" b="1" dirty="0">
                <a:solidFill>
                  <a:srgbClr val="008000"/>
                </a:solidFill>
              </a:rPr>
              <a:t>班級：四會一乙</a:t>
            </a:r>
          </a:p>
          <a:p>
            <a:r>
              <a:rPr lang="zh-TW" altLang="zh-TW" sz="2000" b="1" dirty="0">
                <a:solidFill>
                  <a:srgbClr val="008000"/>
                </a:solidFill>
              </a:rPr>
              <a:t>學號：</a:t>
            </a:r>
            <a:r>
              <a:rPr lang="en-US" altLang="zh-TW" sz="2000" b="1" dirty="0">
                <a:solidFill>
                  <a:srgbClr val="008000"/>
                </a:solidFill>
              </a:rPr>
              <a:t>102404246</a:t>
            </a:r>
            <a:endParaRPr lang="zh-TW" altLang="zh-TW" sz="2000" b="1" dirty="0">
              <a:solidFill>
                <a:srgbClr val="008000"/>
              </a:solidFill>
            </a:endParaRPr>
          </a:p>
          <a:p>
            <a:r>
              <a:rPr lang="zh-TW" altLang="zh-TW" sz="2000" b="1" dirty="0">
                <a:solidFill>
                  <a:srgbClr val="008000"/>
                </a:solidFill>
              </a:rPr>
              <a:t>姓名：潘御慈</a:t>
            </a:r>
            <a:r>
              <a:rPr lang="en-US" altLang="zh-TW" sz="2000" b="1" dirty="0">
                <a:solidFill>
                  <a:srgbClr val="008000"/>
                </a:solidFill>
              </a:rPr>
              <a:t> </a:t>
            </a:r>
            <a:endParaRPr lang="zh-TW" alt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97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9133" y="405168"/>
            <a:ext cx="4091211" cy="1050144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solidFill>
                  <a:srgbClr val="00B0F0"/>
                </a:solidFill>
              </a:rPr>
              <a:t>伍、節慶活動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88260"/>
              </p:ext>
            </p:extLst>
          </p:nvPr>
        </p:nvGraphicFramePr>
        <p:xfrm>
          <a:off x="470791" y="1714821"/>
          <a:ext cx="11499410" cy="429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16"/>
                <a:gridCol w="769424"/>
                <a:gridCol w="797570"/>
                <a:gridCol w="797570"/>
                <a:gridCol w="797570"/>
                <a:gridCol w="797570"/>
                <a:gridCol w="797570"/>
                <a:gridCol w="797570"/>
                <a:gridCol w="797570"/>
                <a:gridCol w="797570"/>
                <a:gridCol w="797570"/>
                <a:gridCol w="797570"/>
                <a:gridCol w="797570"/>
              </a:tblGrid>
              <a:tr h="95841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月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r>
                        <a:rPr lang="zh-TW" altLang="en-US" dirty="0" smtClean="0"/>
                        <a:t>月</a:t>
                      </a:r>
                      <a:endParaRPr lang="zh-TW" altLang="en-US" dirty="0"/>
                    </a:p>
                  </a:txBody>
                  <a:tcPr/>
                </a:tc>
              </a:tr>
              <a:tr h="38869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春天吶喊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墾丁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8869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飛魚盛產期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869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黑鮪魚季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東港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8869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沙灘嘉年華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869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海洋運動嘉年華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8690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候鳥過境</a:t>
                      </a:r>
                      <a:r>
                        <a:rPr lang="en-US" altLang="zh-TW" dirty="0" smtClean="0"/>
                        <a:t> (</a:t>
                      </a:r>
                      <a:r>
                        <a:rPr lang="zh-TW" altLang="en-US" dirty="0" smtClean="0"/>
                        <a:t>高峰期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4345">
                <a:tc>
                  <a:txBody>
                    <a:bodyPr/>
                    <a:lstStyle/>
                    <a:p>
                      <a:r>
                        <a:rPr lang="zh-TW" altLang="zh-TW" dirty="0" smtClean="0"/>
                        <a:t>鷺鷥群及水鳥進駐</a:t>
                      </a:r>
                      <a:r>
                        <a:rPr lang="zh-TW" altLang="zh-TW" u="sng" dirty="0" smtClean="0"/>
                        <a:t>龍鑾潭</a:t>
                      </a:r>
                      <a:r>
                        <a:rPr lang="zh-TW" altLang="zh-TW" dirty="0" smtClean="0"/>
                        <a:t>渡冬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94345">
                <a:tc>
                  <a:txBody>
                    <a:bodyPr/>
                    <a:lstStyle/>
                    <a:p>
                      <a:r>
                        <a:rPr lang="zh-TW" altLang="zh-TW" u="sng" dirty="0" smtClean="0"/>
                        <a:t>恆春半島</a:t>
                      </a:r>
                      <a:r>
                        <a:rPr lang="zh-TW" altLang="zh-TW" dirty="0" smtClean="0"/>
                        <a:t>藝術節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2446986" y="2784227"/>
            <a:ext cx="9491729" cy="3150876"/>
            <a:chOff x="1648496" y="3312261"/>
            <a:chExt cx="9491729" cy="3150876"/>
          </a:xfrm>
        </p:grpSpPr>
        <p:grpSp>
          <p:nvGrpSpPr>
            <p:cNvPr id="18" name="群組 17"/>
            <p:cNvGrpSpPr/>
            <p:nvPr/>
          </p:nvGrpSpPr>
          <p:grpSpPr>
            <a:xfrm>
              <a:off x="3979573" y="3312261"/>
              <a:ext cx="5576551" cy="2186221"/>
              <a:chOff x="3837904" y="4172755"/>
              <a:chExt cx="5576551" cy="21862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837905" y="4172755"/>
                <a:ext cx="798490" cy="206063"/>
              </a:xfrm>
              <a:prstGeom prst="rect">
                <a:avLst/>
              </a:prstGeom>
              <a:solidFill>
                <a:srgbClr val="34EABA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837904" y="4546242"/>
                <a:ext cx="1571223" cy="244697"/>
              </a:xfrm>
              <a:prstGeom prst="rect">
                <a:avLst/>
              </a:prstGeom>
              <a:solidFill>
                <a:srgbClr val="34EABA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636395" y="4950839"/>
                <a:ext cx="2408350" cy="236836"/>
              </a:xfrm>
              <a:prstGeom prst="rect">
                <a:avLst/>
              </a:prstGeom>
              <a:solidFill>
                <a:srgbClr val="34EABA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409127" y="5313954"/>
                <a:ext cx="3193960" cy="244697"/>
              </a:xfrm>
              <a:prstGeom prst="rect">
                <a:avLst/>
              </a:prstGeom>
              <a:solidFill>
                <a:srgbClr val="34EABA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044745" y="5712861"/>
                <a:ext cx="746974" cy="247543"/>
              </a:xfrm>
              <a:prstGeom prst="rect">
                <a:avLst/>
              </a:prstGeom>
              <a:solidFill>
                <a:srgbClr val="34EABA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791718" y="6114614"/>
                <a:ext cx="1622737" cy="244362"/>
              </a:xfrm>
              <a:prstGeom prst="rect">
                <a:avLst/>
              </a:prstGeom>
              <a:solidFill>
                <a:srgbClr val="34EABA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9556124" y="5747997"/>
              <a:ext cx="1584101" cy="263218"/>
            </a:xfrm>
            <a:prstGeom prst="rect">
              <a:avLst/>
            </a:prstGeom>
            <a:solidFill>
              <a:srgbClr val="34EAB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44756" y="6233374"/>
              <a:ext cx="2395469" cy="218941"/>
            </a:xfrm>
            <a:prstGeom prst="rect">
              <a:avLst/>
            </a:prstGeom>
            <a:solidFill>
              <a:srgbClr val="34EAB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48496" y="6233374"/>
              <a:ext cx="744806" cy="229763"/>
            </a:xfrm>
            <a:prstGeom prst="rect">
              <a:avLst/>
            </a:prstGeom>
            <a:solidFill>
              <a:srgbClr val="34EAB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595" y="2923504"/>
            <a:ext cx="4355741" cy="42822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524" y="186228"/>
            <a:ext cx="4219999" cy="882718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solidFill>
                  <a:srgbClr val="00B0F0"/>
                </a:solidFill>
              </a:rPr>
              <a:t>陸、美食娛樂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7189" y="1335111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400" u="sng" dirty="0">
                <a:latin typeface="+mn-ea"/>
              </a:rPr>
              <a:t>屏東</a:t>
            </a:r>
            <a:r>
              <a:rPr lang="zh-TW" altLang="zh-TW" sz="2400" dirty="0">
                <a:latin typeface="+mn-ea"/>
              </a:rPr>
              <a:t>的</a:t>
            </a:r>
            <a:r>
              <a:rPr lang="zh-TW" altLang="zh-TW" sz="2400" u="sng" dirty="0">
                <a:latin typeface="+mn-ea"/>
              </a:rPr>
              <a:t>東港鎮</a:t>
            </a:r>
            <a:r>
              <a:rPr lang="zh-TW" altLang="zh-TW" sz="2400" dirty="0">
                <a:latin typeface="+mn-ea"/>
              </a:rPr>
              <a:t>、</a:t>
            </a:r>
            <a:r>
              <a:rPr lang="zh-TW" altLang="zh-TW" sz="2400" u="sng" dirty="0">
                <a:latin typeface="+mn-ea"/>
              </a:rPr>
              <a:t>小琉球</a:t>
            </a:r>
            <a:r>
              <a:rPr lang="zh-TW" altLang="zh-TW" sz="2400" dirty="0">
                <a:latin typeface="+mn-ea"/>
              </a:rPr>
              <a:t>都以海鮮著名，特別是</a:t>
            </a:r>
            <a:r>
              <a:rPr lang="zh-TW" altLang="zh-TW" sz="2400" u="sng" dirty="0">
                <a:latin typeface="+mn-ea"/>
              </a:rPr>
              <a:t>東港鎮</a:t>
            </a:r>
            <a:r>
              <a:rPr lang="zh-TW" altLang="zh-TW" sz="2400" dirty="0">
                <a:latin typeface="+mn-ea"/>
              </a:rPr>
              <a:t>的黑鮪魚季為</a:t>
            </a:r>
            <a:r>
              <a:rPr lang="zh-TW" altLang="zh-TW" sz="2400" u="sng" dirty="0">
                <a:latin typeface="+mn-ea"/>
              </a:rPr>
              <a:t>屏東</a:t>
            </a:r>
            <a:r>
              <a:rPr lang="zh-TW" altLang="zh-TW" sz="2400" dirty="0">
                <a:latin typeface="+mn-ea"/>
              </a:rPr>
              <a:t>的一大</a:t>
            </a:r>
            <a:r>
              <a:rPr lang="zh-TW" altLang="zh-TW" sz="2400" dirty="0" smtClean="0">
                <a:latin typeface="+mn-ea"/>
              </a:rPr>
              <a:t>盛事。</a:t>
            </a:r>
            <a:endParaRPr lang="en-US" altLang="zh-TW" sz="24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zh-TW" sz="2400" u="sng" dirty="0" smtClean="0">
                <a:latin typeface="+mn-ea"/>
              </a:rPr>
              <a:t>墾丁</a:t>
            </a:r>
            <a:r>
              <a:rPr lang="zh-TW" altLang="zh-TW" sz="2400" dirty="0">
                <a:latin typeface="+mn-ea"/>
              </a:rPr>
              <a:t>作為南台灣迷人風景的代表，其美食餐飲也呈現多元，既有本地海鮮和特色小吃，也有各式浪漫西餐融合進來</a:t>
            </a:r>
            <a:r>
              <a:rPr lang="zh-TW" altLang="zh-TW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zh-TW" sz="2400" u="sng" dirty="0" smtClean="0">
                <a:latin typeface="+mn-ea"/>
              </a:rPr>
              <a:t>屏東縣</a:t>
            </a:r>
            <a:r>
              <a:rPr lang="zh-TW" altLang="zh-TW" sz="2400" u="sng" dirty="0">
                <a:latin typeface="+mn-ea"/>
              </a:rPr>
              <a:t>萬巒鎮</a:t>
            </a:r>
            <a:r>
              <a:rPr lang="zh-TW" altLang="zh-TW" sz="2400" dirty="0">
                <a:latin typeface="+mn-ea"/>
              </a:rPr>
              <a:t>的豬腳可說是</a:t>
            </a:r>
            <a:r>
              <a:rPr lang="en-US" altLang="zh-TW" sz="2400" dirty="0">
                <a:latin typeface="+mn-ea"/>
              </a:rPr>
              <a:t>“</a:t>
            </a:r>
            <a:r>
              <a:rPr lang="zh-TW" altLang="zh-TW" sz="2400" dirty="0">
                <a:latin typeface="+mn-ea"/>
              </a:rPr>
              <a:t>上港有名聲，下港有出名</a:t>
            </a:r>
            <a:r>
              <a:rPr lang="en-US" altLang="zh-TW" sz="2400" dirty="0">
                <a:latin typeface="+mn-ea"/>
              </a:rPr>
              <a:t>”</a:t>
            </a:r>
            <a:r>
              <a:rPr lang="zh-TW" altLang="zh-TW" sz="2400" dirty="0" smtClean="0">
                <a:latin typeface="+mn-ea"/>
              </a:rPr>
              <a:t>，其中</a:t>
            </a:r>
            <a:r>
              <a:rPr lang="zh-TW" altLang="zh-TW" sz="2400" dirty="0">
                <a:latin typeface="+mn-ea"/>
              </a:rPr>
              <a:t>以林海鴻的海鴻飯店最有名，是萬巒豬腳的創始者，還有位於</a:t>
            </a:r>
            <a:r>
              <a:rPr lang="zh-TW" altLang="zh-TW" sz="2400" u="sng" dirty="0">
                <a:latin typeface="+mn-ea"/>
              </a:rPr>
              <a:t>萬巒鄉</a:t>
            </a:r>
            <a:r>
              <a:rPr lang="zh-TW" altLang="zh-TW" sz="2400" dirty="0">
                <a:latin typeface="+mn-ea"/>
              </a:rPr>
              <a:t>黃金地段的熊家萬巒豬腳也是非常有名的老字號</a:t>
            </a:r>
            <a:r>
              <a:rPr lang="zh-TW" altLang="zh-TW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0" indent="0">
              <a:buNone/>
            </a:pPr>
            <a:endParaRPr lang="zh-TW" altLang="zh-TW" sz="2400" dirty="0">
              <a:latin typeface="+mn-ea"/>
            </a:endParaRPr>
          </a:p>
          <a:p>
            <a:pPr marL="0" indent="0">
              <a:buNone/>
            </a:pPr>
            <a:r>
              <a:rPr lang="zh-TW" altLang="zh-TW" sz="2400" u="sng" dirty="0" smtClean="0">
                <a:latin typeface="+mn-ea"/>
              </a:rPr>
              <a:t>墾丁</a:t>
            </a:r>
            <a:r>
              <a:rPr lang="zh-TW" altLang="zh-TW" sz="2400" dirty="0">
                <a:latin typeface="+mn-ea"/>
              </a:rPr>
              <a:t>賞鳥</a:t>
            </a:r>
            <a:r>
              <a:rPr lang="en-US" altLang="zh-TW" sz="2400" dirty="0">
                <a:latin typeface="+mn-ea"/>
              </a:rPr>
              <a:t>:</a:t>
            </a:r>
            <a:r>
              <a:rPr lang="zh-TW" altLang="zh-TW" sz="2400" u="sng" dirty="0">
                <a:latin typeface="+mn-ea"/>
              </a:rPr>
              <a:t>墾丁</a:t>
            </a:r>
            <a:r>
              <a:rPr lang="zh-TW" altLang="zh-TW" sz="2400" dirty="0">
                <a:latin typeface="+mn-ea"/>
              </a:rPr>
              <a:t>是低海拔熱帶型自然環境區，擁有湖泊、沼澤、森林、山區等各種適宜鳥類棲息的優良環境，成為秋冬賞鳥勝地。</a:t>
            </a:r>
          </a:p>
          <a:p>
            <a:pPr marL="0" indent="0">
              <a:buNone/>
            </a:pPr>
            <a:r>
              <a:rPr lang="zh-TW" altLang="zh-TW" sz="2400" u="sng" dirty="0" smtClean="0">
                <a:latin typeface="+mn-ea"/>
              </a:rPr>
              <a:t>墾丁</a:t>
            </a:r>
            <a:r>
              <a:rPr lang="zh-TW" altLang="zh-TW" sz="2400" dirty="0">
                <a:latin typeface="+mn-ea"/>
              </a:rPr>
              <a:t>水上運動</a:t>
            </a:r>
            <a:r>
              <a:rPr lang="en-US" altLang="zh-TW" sz="2400" dirty="0">
                <a:latin typeface="+mn-ea"/>
              </a:rPr>
              <a:t>:</a:t>
            </a:r>
            <a:r>
              <a:rPr lang="zh-TW" altLang="zh-TW" sz="2400" u="sng" dirty="0">
                <a:latin typeface="+mn-ea"/>
              </a:rPr>
              <a:t>墾丁</a:t>
            </a:r>
            <a:r>
              <a:rPr lang="zh-TW" altLang="zh-TW" sz="2400" dirty="0">
                <a:latin typeface="+mn-ea"/>
              </a:rPr>
              <a:t>的美麗沙灘每年吸引眾多的遊客戲水遊玩，著名的戲水沙灘包括</a:t>
            </a:r>
            <a:r>
              <a:rPr lang="zh-TW" altLang="zh-TW" sz="2400" u="sng" dirty="0">
                <a:latin typeface="+mn-ea"/>
              </a:rPr>
              <a:t>南灣</a:t>
            </a:r>
            <a:r>
              <a:rPr lang="zh-TW" altLang="zh-TW" sz="2400" dirty="0">
                <a:latin typeface="+mn-ea"/>
              </a:rPr>
              <a:t>、</a:t>
            </a:r>
            <a:r>
              <a:rPr lang="zh-TW" altLang="zh-TW" sz="2400" u="sng" dirty="0">
                <a:latin typeface="+mn-ea"/>
              </a:rPr>
              <a:t>小灣</a:t>
            </a:r>
            <a:r>
              <a:rPr lang="zh-TW" altLang="zh-TW" sz="2400" dirty="0">
                <a:latin typeface="+mn-ea"/>
              </a:rPr>
              <a:t>、</a:t>
            </a:r>
            <a:r>
              <a:rPr lang="zh-TW" altLang="zh-TW" sz="2400" u="sng" dirty="0">
                <a:latin typeface="+mn-ea"/>
              </a:rPr>
              <a:t>白沙</a:t>
            </a:r>
            <a:r>
              <a:rPr lang="zh-TW" altLang="zh-TW" sz="2400" dirty="0">
                <a:latin typeface="+mn-ea"/>
              </a:rPr>
              <a:t>、</a:t>
            </a:r>
            <a:r>
              <a:rPr lang="zh-TW" altLang="zh-TW" sz="2400" u="sng" dirty="0">
                <a:latin typeface="+mn-ea"/>
              </a:rPr>
              <a:t>石牛</a:t>
            </a:r>
            <a:r>
              <a:rPr lang="zh-TW" altLang="zh-TW" sz="2400" dirty="0">
                <a:latin typeface="+mn-ea"/>
              </a:rPr>
              <a:t>溪口、</a:t>
            </a:r>
            <a:r>
              <a:rPr lang="zh-TW" altLang="zh-TW" sz="2400" u="sng" dirty="0">
                <a:latin typeface="+mn-ea"/>
              </a:rPr>
              <a:t>滿洲</a:t>
            </a:r>
            <a:r>
              <a:rPr lang="zh-TW" altLang="zh-TW" sz="2400" dirty="0">
                <a:latin typeface="+mn-ea"/>
              </a:rPr>
              <a:t>等。</a:t>
            </a:r>
            <a:endParaRPr lang="zh-TW" altLang="en-US" sz="2400" dirty="0">
              <a:latin typeface="+mn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2492" y="115910"/>
            <a:ext cx="10199508" cy="6742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.屏東縣政府全球資訊網</a:t>
            </a:r>
            <a:endParaRPr lang="zh-TW" altLang="zh-TW" sz="1200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://www.pthg.gov.tw/tw/index.aspx   </a:t>
            </a:r>
            <a:endParaRPr lang="zh-TW" altLang="zh-TW" sz="1200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.屏東縣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─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維基百科</a:t>
            </a:r>
            <a:endParaRPr lang="zh-TW" altLang="zh-TW" sz="1200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://zh.wikipedia.org/zh-tw/%E5%B1%8F%E6%9D%B1%E7%B8%A3 </a:t>
            </a:r>
            <a:endParaRPr lang="zh-TW" altLang="zh-TW" sz="1200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.屏東縣旅遊介紹</a:t>
            </a:r>
            <a:endParaRPr lang="zh-TW" altLang="zh-TW" sz="1200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://big5.elong.com/gate/big5/trip.elong.com/pingdong/zonghe/#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jt</a:t>
            </a:r>
          </a:p>
          <a:p>
            <a:pPr marL="0" indent="0">
              <a:buNone/>
            </a:pP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TW" altLang="en-US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奇摩圖片</a:t>
            </a:r>
            <a:endParaRPr lang="en-US" altLang="zh-TW" sz="12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://www.pingdong.com.tw/sanko_blog/?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p=1003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://blog.xuite.net/neutrogena/DCWen/19163499-%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E5%A2%BE%E4%B8%81%E6%9A%91%E8%A8%93%E9%81%8A</a:t>
            </a:r>
          </a:p>
          <a:p>
            <a:pPr marL="0" indent="0">
              <a:buNone/>
            </a:pP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hep.ccic.ntnu.edu.tw/browse2.php?s=113</a:t>
            </a: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://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www.tmps.hc.edu.tw/school/culture/95-96culture- 1/history/smenu_photomenu_smenuid_1402.html</a:t>
            </a:r>
          </a:p>
          <a:p>
            <a:pPr marL="0" indent="0">
              <a:buNone/>
            </a:pP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http://blog.xuite.net/scyjoan/980603/29739274-%E3%80%90%E5%85%B1%E9%81%8A%E5%85%B1%E5%AD%B8%E3%80%91%E8%87%BA%E7%81%A3%E6%9C%80%E5%8F%A4%E8%80%81%E7%9A%84~%E8%90%AC%E9%87%91%E5%A4%A9%E4%B8%BB%E6%95%99%E5%A0%82</a:t>
            </a:r>
            <a:endParaRPr lang="en-US" altLang="zh-TW" sz="12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http://erictravel.pixnet.net/blog/post/25399076-%e5%87%ba%e5%8e%bb%e8%b5%b0%e8%b5%b0-%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e5%b1%8f%e6%9d%b1%e4%bd%b3%e5%86%ac%e8%95%ad%e5%ae%85</a:t>
            </a: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http://happyhmli.pixnet.net/blog/post/48225740-%e5%88%b0%e4%bd%a0%e9%82%a3%e8%a3%a1%e8%b7%a8%e5%b9%b4%e5%8e%bb%e4%b9%8b%e6%97%85%ef%bc%88%e4%b8%83%ef%bc%89%e5%b1%8f%e6%9d%b1%e7%b8%a3%e4%b8%89%e5%9c%b0%e9%96%80%e9%84%89-</a:t>
            </a:r>
            <a:endParaRPr lang="en-US" altLang="zh-TW" sz="12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http://www.flickr.com/photos/lu_s/3241423842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/	</a:t>
            </a: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oldhobo17.pixnet.net/blog/post/38565016</a:t>
            </a: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travel.network.com.tw/tourguide/point/showpage/m123432.html</a:t>
            </a: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http://vicjuan.org/archives/2008/07/10/733#more-733</a:t>
            </a:r>
            <a:r>
              <a:rPr lang="en-US" altLang="zh-TW" sz="12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altLang="zh-TW" sz="12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http://163.24.118.140/country/country/b9.htm</a:t>
            </a:r>
            <a:endParaRPr lang="en-US" altLang="zh-TW" sz="12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44561" y="1547963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</a:rPr>
              <a:t>參考資料</a:t>
            </a:r>
            <a:endParaRPr lang="zh-TW" altLang="en-US" sz="3600" b="1" dirty="0">
              <a:solidFill>
                <a:srgbClr val="00B0F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26300"/>
              </p:ext>
            </p:extLst>
          </p:nvPr>
        </p:nvGraphicFramePr>
        <p:xfrm>
          <a:off x="2810044" y="1815133"/>
          <a:ext cx="5511600" cy="470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3928056" y="90152"/>
            <a:ext cx="3812147" cy="1596980"/>
            <a:chOff x="2708908" y="196668"/>
            <a:chExt cx="3288794" cy="1342096"/>
          </a:xfrm>
        </p:grpSpPr>
        <p:sp>
          <p:nvSpPr>
            <p:cNvPr id="8" name="書卷 (水平) 7"/>
            <p:cNvSpPr/>
            <p:nvPr/>
          </p:nvSpPr>
          <p:spPr>
            <a:xfrm>
              <a:off x="2708908" y="196668"/>
              <a:ext cx="3288794" cy="1342096"/>
            </a:xfrm>
            <a:prstGeom prst="horizontalScroll">
              <a:avLst/>
            </a:prstGeom>
            <a:solidFill>
              <a:srgbClr val="A5B592"/>
            </a:solidFill>
            <a:ln w="254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 panose="020B0604030504040204" pitchFamily="34" charset="-120"/>
              </a:endParaRPr>
            </a:p>
          </p:txBody>
        </p:sp>
        <p:sp>
          <p:nvSpPr>
            <p:cNvPr id="9" name="標題 1"/>
            <p:cNvSpPr txBox="1">
              <a:spLocks/>
            </p:cNvSpPr>
            <p:nvPr/>
          </p:nvSpPr>
          <p:spPr>
            <a:xfrm>
              <a:off x="3503546" y="296216"/>
              <a:ext cx="1982851" cy="11430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5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FAC9">
                      <a:lumMod val="90000"/>
                    </a:srgb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Gill Sans MT"/>
                  <a:ea typeface="微軟正黑體" panose="020B0604030504040204" pitchFamily="34" charset="-120"/>
                </a:rPr>
                <a:t>大  綱</a:t>
              </a:r>
              <a:endPara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9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440">
            <a:off x="8573075" y="4161058"/>
            <a:ext cx="3371850" cy="25431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893" y="366532"/>
            <a:ext cx="4052574" cy="998628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B0F0"/>
                </a:solidFill>
              </a:rPr>
              <a:t>壹、地理環境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4284" y="1919943"/>
            <a:ext cx="83283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dirty="0"/>
              <a:t>屏東是</a:t>
            </a:r>
            <a:r>
              <a:rPr lang="zh-TW" altLang="zh-TW" sz="2400" dirty="0">
                <a:solidFill>
                  <a:srgbClr val="FF0000"/>
                </a:solidFill>
              </a:rPr>
              <a:t>台灣最南端的縣</a:t>
            </a:r>
            <a:r>
              <a:rPr lang="zh-TW" altLang="zh-TW" sz="2400" dirty="0"/>
              <a:t>，終年長夏，</a:t>
            </a:r>
            <a:r>
              <a:rPr lang="zh-TW" altLang="zh-TW" sz="2400" dirty="0">
                <a:solidFill>
                  <a:srgbClr val="FF0000"/>
                </a:solidFill>
              </a:rPr>
              <a:t>素有</a:t>
            </a:r>
            <a:r>
              <a:rPr lang="en-US" altLang="zh-TW" sz="2400" dirty="0">
                <a:solidFill>
                  <a:srgbClr val="FF0000"/>
                </a:solidFill>
              </a:rPr>
              <a:t>“</a:t>
            </a:r>
            <a:r>
              <a:rPr lang="zh-TW" altLang="zh-TW" sz="2400" dirty="0">
                <a:solidFill>
                  <a:srgbClr val="FF0000"/>
                </a:solidFill>
              </a:rPr>
              <a:t>台灣的南洋</a:t>
            </a:r>
            <a:r>
              <a:rPr lang="en-US" altLang="zh-TW" sz="2400" dirty="0">
                <a:solidFill>
                  <a:srgbClr val="FF0000"/>
                </a:solidFill>
              </a:rPr>
              <a:t>”</a:t>
            </a:r>
            <a:r>
              <a:rPr lang="zh-TW" altLang="zh-TW" sz="2400" dirty="0">
                <a:solidFill>
                  <a:srgbClr val="FF0000"/>
                </a:solidFill>
              </a:rPr>
              <a:t>之稱</a:t>
            </a:r>
            <a:r>
              <a:rPr lang="zh-TW" altLang="zh-TW" sz="2400" dirty="0"/>
              <a:t>。</a:t>
            </a:r>
          </a:p>
          <a:p>
            <a:pPr>
              <a:spcAft>
                <a:spcPts val="0"/>
              </a:spcAft>
            </a:pPr>
            <a:r>
              <a:rPr lang="zh-TW" altLang="zh-TW" sz="2400" dirty="0" smtClean="0"/>
              <a:t>墾丁</a:t>
            </a:r>
            <a:r>
              <a:rPr lang="zh-TW" altLang="zh-TW" sz="2400" dirty="0"/>
              <a:t>國家公園於民國七十年在此成立，藍天、綠水、礁岸，形成一幅遊客心目中的世外桃源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>
              <a:spcAft>
                <a:spcPts val="0"/>
              </a:spcAft>
            </a:pPr>
            <a:endParaRPr lang="zh-TW" altLang="zh-TW" sz="2400" dirty="0"/>
          </a:p>
          <a:p>
            <a:pPr>
              <a:spcAft>
                <a:spcPts val="0"/>
              </a:spcAft>
            </a:pPr>
            <a:r>
              <a:rPr lang="zh-TW" altLang="zh-TW" sz="2400" dirty="0"/>
              <a:t>　　屏東縣面積大約有二千七百多平方公里</a:t>
            </a:r>
            <a:r>
              <a:rPr lang="zh-TW" altLang="zh-TW" sz="2400" dirty="0" smtClean="0"/>
              <a:t>，</a:t>
            </a:r>
            <a:endParaRPr lang="en-US" altLang="zh-TW" sz="2400" dirty="0" smtClean="0"/>
          </a:p>
          <a:p>
            <a:pPr>
              <a:spcAft>
                <a:spcPts val="0"/>
              </a:spcAft>
            </a:pPr>
            <a:r>
              <a:rPr lang="zh-TW" altLang="zh-TW" sz="2400" dirty="0" smtClean="0"/>
              <a:t>極</a:t>
            </a:r>
            <a:r>
              <a:rPr lang="zh-TW" altLang="zh-TW" sz="2400" dirty="0"/>
              <a:t>東為霧台鄉雄峰山頂，極西為</a:t>
            </a:r>
            <a:r>
              <a:rPr lang="en-US" altLang="zh-TW" sz="2400" dirty="0" smtClean="0"/>
              <a:t>琉球嶼</a:t>
            </a:r>
            <a:r>
              <a:rPr lang="zh-TW" altLang="zh-TW" sz="2400" dirty="0" smtClean="0"/>
              <a:t>，極南</a:t>
            </a:r>
            <a:endParaRPr lang="en-US" altLang="zh-TW" sz="2400" dirty="0" smtClean="0"/>
          </a:p>
          <a:p>
            <a:pPr>
              <a:spcAft>
                <a:spcPts val="0"/>
              </a:spcAft>
            </a:pPr>
            <a:r>
              <a:rPr lang="zh-TW" altLang="zh-TW" sz="2400" dirty="0" smtClean="0"/>
              <a:t>為</a:t>
            </a:r>
            <a:r>
              <a:rPr lang="zh-TW" altLang="zh-TW" sz="2400" dirty="0"/>
              <a:t>恆春鎮</a:t>
            </a:r>
            <a:r>
              <a:rPr lang="en-US" altLang="zh-TW" sz="2400" dirty="0" smtClean="0"/>
              <a:t>七星岩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最北為高樹鄉舊</a:t>
            </a:r>
            <a:r>
              <a:rPr lang="zh-TW" altLang="zh-TW" sz="2400" dirty="0" smtClean="0"/>
              <a:t>寮東</a:t>
            </a:r>
            <a:r>
              <a:rPr lang="zh-TW" altLang="zh-TW" sz="2400" dirty="0"/>
              <a:t>臨</a:t>
            </a:r>
            <a:r>
              <a:rPr lang="en-US" altLang="zh-TW" sz="2400" dirty="0" smtClean="0"/>
              <a:t>太平</a:t>
            </a:r>
          </a:p>
          <a:p>
            <a:pPr>
              <a:spcAft>
                <a:spcPts val="0"/>
              </a:spcAft>
            </a:pPr>
            <a:r>
              <a:rPr lang="en-US" altLang="zh-TW" sz="2400" dirty="0" smtClean="0"/>
              <a:t>洋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西</a:t>
            </a:r>
            <a:r>
              <a:rPr lang="zh-TW" altLang="zh-TW" sz="2400" dirty="0"/>
              <a:t>臨</a:t>
            </a:r>
            <a:r>
              <a:rPr lang="en-US" altLang="zh-TW" sz="2400" dirty="0" smtClean="0"/>
              <a:t>台灣海峽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南臨</a:t>
            </a:r>
            <a:r>
              <a:rPr lang="en-US" altLang="zh-TW" sz="2400" dirty="0" smtClean="0"/>
              <a:t>巴士海峽</a:t>
            </a:r>
            <a:r>
              <a:rPr lang="zh-TW" altLang="zh-TW" sz="2400" dirty="0" smtClean="0"/>
              <a:t>。</a:t>
            </a:r>
            <a:endParaRPr lang="zh-TW" altLang="zh-TW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30" y="2916051"/>
            <a:ext cx="4011770" cy="383891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16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24394" y="1210617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B050"/>
                </a:solidFill>
              </a:rPr>
              <a:t>屏東縣行政區</a:t>
            </a:r>
            <a:r>
              <a:rPr lang="zh-TW" altLang="en-US" sz="2800" dirty="0">
                <a:solidFill>
                  <a:srgbClr val="00B050"/>
                </a:solidFill>
              </a:rPr>
              <a:t>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885"/>
              </p:ext>
            </p:extLst>
          </p:nvPr>
        </p:nvGraphicFramePr>
        <p:xfrm>
          <a:off x="1529716" y="1733835"/>
          <a:ext cx="9932481" cy="495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827"/>
                <a:gridCol w="3310827"/>
                <a:gridCol w="3310827"/>
              </a:tblGrid>
              <a:tr h="744018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sng" dirty="0" smtClean="0"/>
                        <a:t>屏東縣</a:t>
                      </a:r>
                      <a:r>
                        <a:rPr lang="zh-TW" altLang="zh-TW" sz="2400" dirty="0" smtClean="0"/>
                        <a:t>共區劃成：</a:t>
                      </a:r>
                      <a:endParaRPr lang="en-US" altLang="zh-TW" sz="24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130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1</a:t>
                      </a:r>
                      <a:r>
                        <a:rPr lang="zh-TW" altLang="en-US" sz="2000" dirty="0" smtClean="0"/>
                        <a:t>個</a:t>
                      </a:r>
                      <a:r>
                        <a:rPr lang="zh-TW" altLang="zh-TW" sz="2000" dirty="0" smtClean="0"/>
                        <a:t>下轄</a:t>
                      </a:r>
                      <a:r>
                        <a:rPr lang="zh-TW" altLang="en-US" sz="2000" dirty="0" smtClean="0"/>
                        <a:t>市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3</a:t>
                      </a:r>
                      <a:r>
                        <a:rPr lang="zh-TW" altLang="zh-TW" sz="2000" dirty="0" smtClean="0"/>
                        <a:t>個鎮</a:t>
                      </a:r>
                      <a:endParaRPr lang="zh-TW" altLang="en-US" sz="2000" dirty="0" smtClean="0"/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29</a:t>
                      </a:r>
                      <a:r>
                        <a:rPr lang="zh-TW" altLang="zh-TW" sz="2000" dirty="0" smtClean="0"/>
                        <a:t>個鄉</a:t>
                      </a:r>
                      <a:endParaRPr lang="zh-TW" altLang="en-US" sz="2000" dirty="0" smtClean="0"/>
                    </a:p>
                    <a:p>
                      <a:endParaRPr lang="zh-TW" altLang="en-US" sz="2000" dirty="0"/>
                    </a:p>
                  </a:txBody>
                  <a:tcPr/>
                </a:tc>
              </a:tr>
              <a:tr h="3493264">
                <a:tc>
                  <a:txBody>
                    <a:bodyPr/>
                    <a:lstStyle/>
                    <a:p>
                      <a:r>
                        <a:rPr lang="zh-TW" altLang="zh-TW" sz="2000" u="sng" dirty="0" smtClean="0"/>
                        <a:t>屏東市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zh-TW" sz="2000" u="sng" dirty="0" smtClean="0"/>
                        <a:t>潮州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東港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恆春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u="sng" dirty="0" smtClean="0"/>
                        <a:t>里港鄉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高樹鄉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三地鄉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霧臺鄉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瑪家鄉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泰武鄉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來義鄉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春日鄉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枋山鄉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枋寮鄉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獅子鄉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牡丹鄉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車城鄉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滿州鄉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佳冬鄉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林邊鄉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南州鄉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新埤鄉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崁頂鄉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新園鄉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萬丹鄉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竹田鄉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萬巒鄉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風埔鄉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麟洛鄉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長治鄉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九如鄉</a:t>
                      </a:r>
                      <a:r>
                        <a:rPr lang="zh-TW" altLang="zh-TW" sz="2000" dirty="0" smtClean="0"/>
                        <a:t>、</a:t>
                      </a:r>
                      <a:r>
                        <a:rPr lang="zh-TW" altLang="zh-TW" sz="2000" u="sng" dirty="0" smtClean="0"/>
                        <a:t>鹽埔鄉</a:t>
                      </a:r>
                      <a:r>
                        <a:rPr lang="zh-TW" altLang="zh-TW" sz="2000" dirty="0" smtClean="0"/>
                        <a:t>與</a:t>
                      </a:r>
                      <a:r>
                        <a:rPr lang="zh-TW" altLang="zh-TW" sz="2000" u="sng" dirty="0" smtClean="0"/>
                        <a:t>琉球鄉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yui_3_5_1_5_1379753866244_434" descr="http://big5.elong.com/gate/big5/img.trip.elong.com/guide/attachments/5f/88/a1/large_5f88a1718de2f6aee2c121bc25998c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394" y="3657600"/>
            <a:ext cx="5425691" cy="300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矩形 6"/>
          <p:cNvSpPr/>
          <p:nvPr/>
        </p:nvSpPr>
        <p:spPr>
          <a:xfrm>
            <a:off x="1619868" y="195487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B0F0"/>
                </a:solidFill>
              </a:rPr>
              <a:t>壹、地理環境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648" y="420194"/>
            <a:ext cx="4078331" cy="1037265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B0F0"/>
                </a:solidFill>
              </a:rPr>
              <a:t>貳、氣候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7" y="4255237"/>
            <a:ext cx="3923763" cy="26027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0569" y="2069205"/>
            <a:ext cx="8447982" cy="4177049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2600" dirty="0"/>
              <a:t>熱帶季風氣候的</a:t>
            </a:r>
            <a:r>
              <a:rPr lang="zh-TW" altLang="zh-TW" sz="2600" u="sng" dirty="0"/>
              <a:t>屏東</a:t>
            </a:r>
            <a:r>
              <a:rPr lang="zh-TW" altLang="zh-TW" sz="2600" dirty="0"/>
              <a:t>，全境皆在北回歸線以南，年平均氣溫約為二四點五度，夏季長達九個月，素有「熱帶之都」稱呼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marL="0" indent="0">
              <a:buNone/>
            </a:pPr>
            <a:endParaRPr lang="zh-TW" altLang="zh-TW" sz="2600" dirty="0"/>
          </a:p>
          <a:p>
            <a:r>
              <a:rPr lang="zh-TW" altLang="zh-TW" sz="2600" u="sng" dirty="0"/>
              <a:t>屏東</a:t>
            </a:r>
            <a:r>
              <a:rPr lang="zh-TW" altLang="zh-TW" sz="2600" dirty="0"/>
              <a:t>的</a:t>
            </a:r>
            <a:r>
              <a:rPr lang="zh-TW" altLang="zh-TW" sz="2600" dirty="0" smtClean="0"/>
              <a:t>夏天因</a:t>
            </a:r>
            <a:r>
              <a:rPr lang="zh-TW" altLang="zh-TW" sz="2600" dirty="0"/>
              <a:t>海洋性熱帶季風不停地吹拂，調節了灸悶的熱氣，最熱的七月平均氣溫反較</a:t>
            </a:r>
            <a:r>
              <a:rPr lang="zh-TW" altLang="zh-TW" sz="2600" u="sng" dirty="0"/>
              <a:t>台灣</a:t>
            </a:r>
            <a:r>
              <a:rPr lang="zh-TW" altLang="zh-TW" sz="2600" dirty="0"/>
              <a:t>其它地區低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marL="0" indent="0">
              <a:buNone/>
            </a:pPr>
            <a:endParaRPr lang="zh-TW" altLang="zh-TW" sz="2600" dirty="0"/>
          </a:p>
          <a:p>
            <a:r>
              <a:rPr lang="zh-TW" altLang="zh-TW" sz="2600" u="sng" dirty="0" smtClean="0"/>
              <a:t>屏東</a:t>
            </a:r>
            <a:r>
              <a:rPr lang="zh-TW" altLang="zh-TW" sz="2600" dirty="0"/>
              <a:t>的</a:t>
            </a:r>
            <a:r>
              <a:rPr lang="zh-TW" altLang="zh-TW" sz="2600" dirty="0" smtClean="0"/>
              <a:t>天空</a:t>
            </a:r>
            <a:r>
              <a:rPr lang="zh-TW" altLang="zh-TW" sz="2600" dirty="0"/>
              <a:t>在日照強烈的</a:t>
            </a:r>
            <a:r>
              <a:rPr lang="zh-TW" altLang="zh-TW" sz="2600" dirty="0" smtClean="0"/>
              <a:t>午後</a:t>
            </a:r>
            <a:r>
              <a:rPr lang="zh-TW" altLang="en-US" sz="2600" dirty="0" smtClean="0"/>
              <a:t>常會下起</a:t>
            </a:r>
            <a:r>
              <a:rPr lang="zh-TW" altLang="zh-TW" sz="2600" dirty="0" smtClean="0"/>
              <a:t>又</a:t>
            </a:r>
            <a:r>
              <a:rPr lang="zh-TW" altLang="zh-TW" sz="2600" dirty="0"/>
              <a:t>大</a:t>
            </a:r>
            <a:r>
              <a:rPr lang="zh-TW" altLang="zh-TW" sz="2600" dirty="0" smtClean="0"/>
              <a:t>又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    </a:t>
            </a:r>
            <a:r>
              <a:rPr lang="zh-TW" altLang="zh-TW" sz="2600" dirty="0" smtClean="0"/>
              <a:t>急</a:t>
            </a:r>
            <a:r>
              <a:rPr lang="zh-TW" altLang="en-US" sz="2600" dirty="0" smtClean="0"/>
              <a:t>的雨</a:t>
            </a:r>
            <a:r>
              <a:rPr lang="zh-TW" altLang="zh-TW" sz="2600" dirty="0" smtClean="0"/>
              <a:t>，閃電</a:t>
            </a:r>
            <a:r>
              <a:rPr lang="zh-TW" altLang="zh-TW" sz="2600" dirty="0"/>
              <a:t>與轟隆隆的雷聲穿插其中，</a:t>
            </a:r>
            <a:r>
              <a:rPr lang="zh-TW" altLang="zh-TW" sz="2600" dirty="0" smtClean="0"/>
              <a:t>造成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    </a:t>
            </a:r>
            <a:r>
              <a:rPr lang="zh-TW" altLang="zh-TW" sz="2600" dirty="0" smtClean="0"/>
              <a:t>名符其實</a:t>
            </a:r>
            <a:r>
              <a:rPr lang="zh-TW" altLang="zh-TW" sz="2600" dirty="0"/>
              <a:t>的西北雨亦稱為午後雷雨。</a:t>
            </a:r>
            <a:r>
              <a:rPr lang="en-US" altLang="zh-TW" sz="2600" dirty="0"/>
              <a:t/>
            </a:r>
            <a:br>
              <a:rPr lang="en-US" altLang="zh-TW" sz="2600" dirty="0"/>
            </a:br>
            <a:r>
              <a:rPr lang="zh-TW" altLang="zh-TW" sz="2600" dirty="0"/>
              <a:t>　　</a:t>
            </a:r>
            <a:endParaRPr lang="zh-TW" altLang="en-US" sz="2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7061" y="379410"/>
            <a:ext cx="4619243" cy="1280890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solidFill>
                  <a:srgbClr val="00B0F0"/>
                </a:solidFill>
              </a:rPr>
              <a:t>參、歷史文化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16" y="1756754"/>
            <a:ext cx="3945119" cy="498197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6944" y="1641263"/>
            <a:ext cx="9581324" cy="3777622"/>
          </a:xfrm>
        </p:spPr>
        <p:txBody>
          <a:bodyPr>
            <a:noAutofit/>
          </a:bodyPr>
          <a:lstStyle/>
          <a:p>
            <a:r>
              <a:rPr lang="zh-TW" altLang="zh-TW" sz="2400" u="sng" dirty="0"/>
              <a:t>屏東</a:t>
            </a:r>
            <a:r>
              <a:rPr lang="zh-TW" altLang="zh-TW" sz="2400" dirty="0"/>
              <a:t>開發甚早，早期有魯凱、排灣及西拉</a:t>
            </a:r>
            <a:r>
              <a:rPr lang="zh-TW" altLang="zh-TW" sz="2400" dirty="0" smtClean="0"/>
              <a:t>雅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等</a:t>
            </a:r>
            <a:r>
              <a:rPr lang="zh-TW" altLang="zh-TW" sz="2400" dirty="0"/>
              <a:t>原住民族居住在此，接著又有</a:t>
            </a:r>
            <a:r>
              <a:rPr lang="zh-TW" altLang="zh-TW" sz="2400" u="sng" dirty="0"/>
              <a:t>閩</a:t>
            </a:r>
            <a:r>
              <a:rPr lang="zh-TW" altLang="zh-TW" sz="2400" dirty="0"/>
              <a:t>、</a:t>
            </a:r>
            <a:r>
              <a:rPr lang="zh-TW" altLang="zh-TW" sz="2400" u="sng" dirty="0"/>
              <a:t>客</a:t>
            </a:r>
            <a:r>
              <a:rPr lang="zh-TW" altLang="zh-TW" sz="2400" dirty="0" smtClean="0"/>
              <a:t>移民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前來</a:t>
            </a:r>
            <a:r>
              <a:rPr lang="zh-TW" altLang="zh-TW" sz="2400" dirty="0"/>
              <a:t>拓墾，在不同時期留下了不同的</a:t>
            </a:r>
            <a:r>
              <a:rPr lang="zh-TW" altLang="zh-TW" sz="2400" dirty="0" smtClean="0"/>
              <a:t>足跡</a:t>
            </a:r>
            <a:r>
              <a:rPr lang="zh-TW" altLang="en-US" sz="2400" dirty="0" smtClean="0"/>
              <a:t>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 smtClean="0"/>
              <a:t>目前</a:t>
            </a:r>
            <a:r>
              <a:rPr lang="zh-TW" altLang="zh-TW" sz="2400" dirty="0"/>
              <a:t>，閩南人多分佈在平原地帶，</a:t>
            </a:r>
            <a:r>
              <a:rPr lang="zh-TW" altLang="zh-TW" sz="2400" u="sng" dirty="0"/>
              <a:t>萬巒</a:t>
            </a:r>
            <a:r>
              <a:rPr lang="zh-TW" altLang="zh-TW" sz="2400" dirty="0" smtClean="0"/>
              <a:t>、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u="sng" dirty="0" smtClean="0"/>
              <a:t>佳冬</a:t>
            </a:r>
            <a:r>
              <a:rPr lang="zh-TW" altLang="zh-TW" sz="2400" dirty="0"/>
              <a:t>、</a:t>
            </a:r>
            <a:r>
              <a:rPr lang="zh-TW" altLang="zh-TW" sz="2400" u="sng" dirty="0"/>
              <a:t>內埔</a:t>
            </a:r>
            <a:r>
              <a:rPr lang="zh-TW" altLang="zh-TW" sz="2400" dirty="0"/>
              <a:t>等地為客家人聚集區，原住民</a:t>
            </a:r>
            <a:r>
              <a:rPr lang="zh-TW" altLang="zh-TW" sz="2400" dirty="0" smtClean="0"/>
              <a:t>則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多分佈</a:t>
            </a:r>
            <a:r>
              <a:rPr lang="zh-TW" altLang="zh-TW" sz="2400" dirty="0"/>
              <a:t>在東側的山區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zh-TW" altLang="zh-TW" sz="2400" dirty="0"/>
              <a:t>在</a:t>
            </a:r>
            <a:r>
              <a:rPr lang="zh-TW" altLang="zh-TW" sz="2400" u="sng" dirty="0"/>
              <a:t>明鄭</a:t>
            </a:r>
            <a:r>
              <a:rPr lang="zh-TW" altLang="zh-TW" sz="2400" dirty="0"/>
              <a:t>時期</a:t>
            </a:r>
            <a:r>
              <a:rPr lang="zh-TW" altLang="zh-TW" sz="2400" dirty="0" smtClean="0"/>
              <a:t>，</a:t>
            </a:r>
            <a:r>
              <a:rPr lang="zh-TW" altLang="zh-TW" sz="2400" u="sng" dirty="0" smtClean="0"/>
              <a:t>屏東</a:t>
            </a:r>
            <a:r>
              <a:rPr lang="zh-TW" altLang="zh-TW" sz="2400" dirty="0" smtClean="0"/>
              <a:t>一帶</a:t>
            </a:r>
            <a:r>
              <a:rPr lang="zh-TW" altLang="zh-TW" sz="2400" dirty="0"/>
              <a:t>是屬於</a:t>
            </a:r>
            <a:r>
              <a:rPr lang="zh-TW" altLang="zh-TW" sz="2400" u="sng" dirty="0"/>
              <a:t>萬年縣</a:t>
            </a:r>
            <a:r>
              <a:rPr lang="zh-TW" altLang="zh-TW" sz="2400" dirty="0"/>
              <a:t>管轄</a:t>
            </a:r>
            <a:r>
              <a:rPr lang="zh-TW" altLang="zh-TW" sz="2400" dirty="0" smtClean="0"/>
              <a:t>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後來</a:t>
            </a:r>
            <a:r>
              <a:rPr lang="zh-TW" altLang="zh-TW" sz="2400" dirty="0"/>
              <a:t>又改為隸屬</a:t>
            </a:r>
            <a:r>
              <a:rPr lang="zh-TW" altLang="zh-TW" sz="2400" u="sng" dirty="0"/>
              <a:t>萬年州</a:t>
            </a:r>
            <a:r>
              <a:rPr lang="zh-TW" altLang="zh-TW" sz="2400" dirty="0"/>
              <a:t>，當時</a:t>
            </a:r>
            <a:r>
              <a:rPr lang="zh-TW" altLang="zh-TW" sz="2400" u="sng" dirty="0"/>
              <a:t>鄭成功</a:t>
            </a:r>
            <a:r>
              <a:rPr lang="zh-TW" altLang="zh-TW" sz="2400" dirty="0"/>
              <a:t>曾</a:t>
            </a:r>
            <a:r>
              <a:rPr lang="zh-TW" altLang="zh-TW" sz="2400" dirty="0" smtClean="0"/>
              <a:t>派兵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開墾到</a:t>
            </a:r>
            <a:r>
              <a:rPr lang="zh-TW" altLang="zh-TW" sz="2400" u="sng" dirty="0" smtClean="0"/>
              <a:t>恆春</a:t>
            </a:r>
            <a:r>
              <a:rPr lang="zh-TW" altLang="zh-TW" sz="2400" dirty="0" smtClean="0"/>
              <a:t>一帶</a:t>
            </a:r>
            <a:r>
              <a:rPr lang="zh-TW" altLang="zh-TW" sz="2400" dirty="0"/>
              <a:t>，並將這些區域分為八</a:t>
            </a:r>
            <a:r>
              <a:rPr lang="zh-TW" altLang="zh-TW" sz="2400" dirty="0" smtClean="0"/>
              <a:t>個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平地</a:t>
            </a:r>
            <a:r>
              <a:rPr lang="zh-TW" altLang="zh-TW" sz="2400" dirty="0"/>
              <a:t>社和山地</a:t>
            </a:r>
            <a:r>
              <a:rPr lang="zh-TW" altLang="zh-TW" sz="2400" dirty="0" smtClean="0"/>
              <a:t>社。 </a:t>
            </a:r>
            <a:endParaRPr lang="zh-TW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07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5" y="1073475"/>
            <a:ext cx="2821960" cy="22054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85708" y="347225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00B050"/>
                </a:solidFill>
              </a:rPr>
              <a:t>─ 著名歷史古蹟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60542" y="39448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800" dirty="0">
                <a:solidFill>
                  <a:srgbClr val="00B0F0"/>
                </a:solidFill>
              </a:rPr>
              <a:t>參、歷史文化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5" y="4306422"/>
            <a:ext cx="2821960" cy="212692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9" y="1148205"/>
            <a:ext cx="2646053" cy="21195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70" y="1073475"/>
            <a:ext cx="2768958" cy="217893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78" y="4315773"/>
            <a:ext cx="2824602" cy="21175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25197" y="34007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u="sng" dirty="0">
                <a:solidFill>
                  <a:srgbClr val="7030A0"/>
                </a:solidFill>
              </a:rPr>
              <a:t>佳冬蕭宅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25197" y="64488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u="sng" dirty="0">
                <a:solidFill>
                  <a:srgbClr val="7030A0"/>
                </a:solidFill>
              </a:rPr>
              <a:t>屏東</a:t>
            </a:r>
            <a:r>
              <a:rPr lang="zh-TW" altLang="zh-TW" b="1" dirty="0">
                <a:solidFill>
                  <a:srgbClr val="7030A0"/>
                </a:solidFill>
              </a:rPr>
              <a:t>孔廟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76123" y="33909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u="sng" dirty="0">
                <a:solidFill>
                  <a:srgbClr val="7030A0"/>
                </a:solidFill>
              </a:rPr>
              <a:t>萬金</a:t>
            </a:r>
            <a:r>
              <a:rPr lang="zh-TW" altLang="zh-TW" b="1" dirty="0">
                <a:solidFill>
                  <a:srgbClr val="7030A0"/>
                </a:solidFill>
              </a:rPr>
              <a:t>天主堂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85235" y="33909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7030A0"/>
                </a:solidFill>
              </a:rPr>
              <a:t>舊好茶部落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91539" y="648866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u="sng" dirty="0">
                <a:solidFill>
                  <a:srgbClr val="7030A0"/>
                </a:solidFill>
              </a:rPr>
              <a:t>恆春</a:t>
            </a:r>
            <a:r>
              <a:rPr lang="zh-TW" altLang="zh-TW" b="1" dirty="0">
                <a:solidFill>
                  <a:srgbClr val="7030A0"/>
                </a:solidFill>
              </a:rPr>
              <a:t>古城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11252" y="64488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u="sng" dirty="0">
                <a:solidFill>
                  <a:srgbClr val="7030A0"/>
                </a:solidFill>
              </a:rPr>
              <a:t>鵝鑾鼻</a:t>
            </a:r>
            <a:r>
              <a:rPr lang="zh-TW" altLang="zh-TW" b="1" dirty="0">
                <a:solidFill>
                  <a:srgbClr val="7030A0"/>
                </a:solidFill>
              </a:rPr>
              <a:t>燈塔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52" y="4134118"/>
            <a:ext cx="2030594" cy="229923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0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4435" y="237744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solidFill>
                  <a:srgbClr val="00B0F0"/>
                </a:solidFill>
              </a:rPr>
              <a:t>肆、地名由來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5145" y="1556198"/>
            <a:ext cx="9895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阿</a:t>
            </a:r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猴</a:t>
            </a:r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(</a:t>
            </a:r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今</a:t>
            </a:r>
            <a:r>
              <a:rPr lang="zh-TW" altLang="zh-TW" sz="2400" b="1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屏東</a:t>
            </a:r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)</a:t>
            </a:r>
            <a:r>
              <a:rPr lang="zh-TW" altLang="zh-TW" sz="2400" b="1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：</a:t>
            </a:r>
            <a:endParaRPr lang="en-US" altLang="zh-TW" sz="2400" b="1" kern="0" dirty="0" smtClean="0">
              <a:solidFill>
                <a:srgbClr val="000000"/>
              </a:solidFill>
              <a:latin typeface="+mn-ea"/>
              <a:cs typeface="新細明體" panose="02020500000000000000" pitchFamily="18" charset="-120"/>
            </a:endParaRPr>
          </a:p>
          <a:p>
            <a:r>
              <a:rPr lang="en-US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       </a:t>
            </a:r>
            <a:r>
              <a:rPr lang="zh-TW" altLang="zh-TW" sz="2400" u="sng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屏東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以前是</a:t>
            </a:r>
            <a:r>
              <a:rPr lang="zh-TW" altLang="zh-TW" sz="2400" u="sng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西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拉雅族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居住的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地方，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阿猴林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是個富裕的魚米之鄉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，當時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取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原住民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的發音叫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阿猴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或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阿猴社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，一直到</a:t>
            </a:r>
            <a: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1920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年，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當地的居民覺得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阿猴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這個名字不雅，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於是就</a:t>
            </a:r>
            <a:r>
              <a:rPr lang="zh-TW" altLang="zh-TW" sz="2400" kern="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依它的位置在</a:t>
            </a:r>
            <a:r>
              <a:rPr lang="zh-TW" altLang="zh-TW" sz="2400" u="sng" kern="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半屏山</a:t>
            </a:r>
            <a:r>
              <a:rPr lang="zh-TW" altLang="zh-TW" sz="2400" kern="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的東面</a:t>
            </a:r>
            <a:r>
              <a:rPr lang="zh-TW" altLang="zh-TW" sz="2400" kern="0" dirty="0" smtClean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，改名</a:t>
            </a:r>
            <a:r>
              <a:rPr lang="zh-TW" altLang="zh-TW" sz="2400" kern="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為</a:t>
            </a:r>
            <a:r>
              <a:rPr lang="zh-TW" altLang="zh-TW" sz="2400" u="sng" kern="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屏東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。</a:t>
            </a:r>
            <a:endParaRPr lang="zh-TW" altLang="en-US" sz="24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5145" y="3691513"/>
            <a:ext cx="9895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瑯嶠</a:t>
            </a:r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(</a:t>
            </a:r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今</a:t>
            </a:r>
            <a:r>
              <a:rPr lang="zh-TW" altLang="zh-TW" sz="2400" b="1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恆春</a:t>
            </a:r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) </a:t>
            </a:r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：</a:t>
            </a:r>
            <a: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</a:b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　　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很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久以前當地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人稱</a:t>
            </a:r>
            <a:r>
              <a:rPr lang="zh-TW" altLang="en-US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恆</a:t>
            </a:r>
            <a:r>
              <a:rPr lang="zh-TW" altLang="en-US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春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為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瑯嶠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，客家人叫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壟勾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。清同治年間因牡丹社事件，</a:t>
            </a:r>
            <a:r>
              <a:rPr lang="zh-TW" altLang="zh-TW" sz="2400" u="sng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日本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大軍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侵略，於是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沈葆楨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奏請朝廷在此地築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城牆，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並在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瑯嶠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設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縣。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平日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沈葆</a:t>
            </a:r>
            <a:r>
              <a:rPr lang="zh-TW" altLang="zh-TW" sz="2400" u="sng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楨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常</a:t>
            </a:r>
            <a:r>
              <a:rPr lang="zh-TW" altLang="en-US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到處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巡視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走訪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，他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看到這廣大的田園物產豐富，漁牧發達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，秋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冬二季仍然林木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茂盛，</a:t>
            </a:r>
            <a:r>
              <a:rPr lang="zh-TW" altLang="zh-TW" sz="2400" kern="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四季如春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，因此改名為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恆春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。 </a:t>
            </a:r>
            <a:endParaRPr lang="zh-TW" altLang="en-US" sz="2400" dirty="0">
              <a:latin typeface="+mn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9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5930" y="231665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800" dirty="0">
                <a:solidFill>
                  <a:srgbClr val="00B0F0"/>
                </a:solidFill>
              </a:rPr>
              <a:t>肆、地名由來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825930" y="1469599"/>
            <a:ext cx="8980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龜壁灣、統領埔、福安城、柴城</a:t>
            </a:r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(</a:t>
            </a:r>
            <a:r>
              <a:rPr lang="zh-TW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今車城</a:t>
            </a:r>
            <a:r>
              <a:rPr lang="en-US" altLang="zh-TW" sz="2400" b="1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) </a:t>
            </a:r>
            <a:r>
              <a:rPr lang="zh-TW" altLang="zh-TW" sz="2400" b="1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：</a:t>
            </a:r>
            <a:endParaRPr lang="en-US" altLang="zh-TW" sz="2400" b="1" kern="0" dirty="0" smtClean="0">
              <a:solidFill>
                <a:srgbClr val="000000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spcAft>
                <a:spcPts val="0"/>
              </a:spcAft>
            </a:pPr>
            <a: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</a:b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　　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據說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車城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原是原住民居住的地方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，靠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打獵捕魚維生，每天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傍晚，在邊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的峭壁上會有許多海龜急速爬行，排列成行，有時猶如疊羅漢，疊的太高，便跌的四腳朝天，於是大家就叫這地方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龜壁灣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 。 </a:t>
            </a:r>
            <a: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</a:b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　　</a:t>
            </a:r>
            <a:r>
              <a:rPr lang="zh-TW" altLang="zh-TW" sz="2400" u="sng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鄭成功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來台後，命士兵駐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龜壁灣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從事開墾，改地名為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統領埔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，漢人的開發，引起當地原住民的不滿而經常埋伏狙擊他們，於是漢人在東南、西南邊築牆防禦，同時將地名改為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福安城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，以祈求幸福平安，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但衝突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仍然頻傳，於是漢人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架設木柴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做為防禦的城牆，所以有人將這地方叫柴城，可又深怕柴牆被燒，於是集結了許多牛車排列成牆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，</a:t>
            </a:r>
            <a:r>
              <a:rPr lang="zh-TW" altLang="en-US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並</a:t>
            </a:r>
            <a:r>
              <a:rPr lang="zh-TW" altLang="zh-TW" sz="2400" kern="0" dirty="0" smtClean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將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柴城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改為</a:t>
            </a:r>
            <a:r>
              <a:rPr lang="zh-TW" altLang="zh-TW" sz="2400" u="sng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車城</a:t>
            </a:r>
            <a:r>
              <a:rPr lang="zh-TW" altLang="zh-TW" sz="2400" kern="0" dirty="0">
                <a:solidFill>
                  <a:srgbClr val="000000"/>
                </a:solidFill>
                <a:latin typeface="+mn-ea"/>
                <a:cs typeface="新細明體" panose="02020500000000000000" pitchFamily="18" charset="-120"/>
              </a:rPr>
              <a:t>。</a:t>
            </a:r>
            <a:endParaRPr lang="zh-TW" altLang="zh-TW" sz="2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791</Words>
  <Application>Microsoft Office PowerPoint</Application>
  <PresentationFormat>寬螢幕</PresentationFormat>
  <Paragraphs>116</Paragraphs>
  <Slides>12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Century Gothic</vt:lpstr>
      <vt:lpstr>Gill Sans MT</vt:lpstr>
      <vt:lpstr>Times New Roman</vt:lpstr>
      <vt:lpstr>Wingdings 3</vt:lpstr>
      <vt:lpstr>絲縷</vt:lpstr>
      <vt:lpstr>PowerPoint 簡報</vt:lpstr>
      <vt:lpstr>PowerPoint 簡報</vt:lpstr>
      <vt:lpstr>壹、地理環境</vt:lpstr>
      <vt:lpstr>PowerPoint 簡報</vt:lpstr>
      <vt:lpstr>貳、氣候</vt:lpstr>
      <vt:lpstr>參、歷史文化</vt:lpstr>
      <vt:lpstr>PowerPoint 簡報</vt:lpstr>
      <vt:lpstr>肆、地名由來</vt:lpstr>
      <vt:lpstr>PowerPoint 簡報</vt:lpstr>
      <vt:lpstr>伍、節慶活動</vt:lpstr>
      <vt:lpstr>陸、美食娛樂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潘御慈</dc:creator>
  <cp:lastModifiedBy>潘御慈</cp:lastModifiedBy>
  <cp:revision>44</cp:revision>
  <dcterms:created xsi:type="dcterms:W3CDTF">2013-09-23T03:41:23Z</dcterms:created>
  <dcterms:modified xsi:type="dcterms:W3CDTF">2013-09-23T14:42:43Z</dcterms:modified>
</cp:coreProperties>
</file>