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68" r:id="rId3"/>
    <p:sldId id="269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0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26" y="-10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41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3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9683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0353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806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8124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113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085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759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420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35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165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947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639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06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80680-E05A-40B9-AE1F-6EF3C96D3D74}" type="datetimeFigureOut">
              <a:rPr lang="zh-TW" altLang="en-US" smtClean="0"/>
              <a:t>2013/9/26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EFA6DAF-C571-437F-9275-697ED6BF945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657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80304"/>
            <a:ext cx="9144000" cy="1004552"/>
          </a:xfrm>
        </p:spPr>
        <p:txBody>
          <a:bodyPr/>
          <a:lstStyle/>
          <a:p>
            <a:pPr algn="ctr"/>
            <a:r>
              <a:rPr lang="zh-TW" altLang="en-US" dirty="0" smtClean="0"/>
              <a:t>探索會計的專業出路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1184857"/>
            <a:ext cx="9144000" cy="5563674"/>
          </a:xfrm>
        </p:spPr>
        <p:txBody>
          <a:bodyPr>
            <a:normAutofit lnSpcReduction="10000"/>
          </a:bodyPr>
          <a:lstStyle/>
          <a:p>
            <a:endParaRPr lang="en-US" altLang="zh-TW" b="1" dirty="0" smtClean="0"/>
          </a:p>
          <a:p>
            <a:endParaRPr lang="en-US" altLang="zh-TW" b="1" dirty="0"/>
          </a:p>
          <a:p>
            <a:endParaRPr lang="en-US" altLang="zh-TW" b="1" dirty="0" smtClean="0"/>
          </a:p>
          <a:p>
            <a:endParaRPr lang="en-US" altLang="zh-TW" b="1" dirty="0"/>
          </a:p>
          <a:p>
            <a:endParaRPr lang="en-US" altLang="zh-TW" b="1" dirty="0" smtClean="0"/>
          </a:p>
          <a:p>
            <a:endParaRPr lang="en-US" altLang="zh-TW" b="1" dirty="0" smtClean="0"/>
          </a:p>
          <a:p>
            <a:endParaRPr lang="en-US" altLang="zh-TW" b="1" dirty="0"/>
          </a:p>
          <a:p>
            <a:endParaRPr lang="en-US" altLang="zh-TW" b="1" dirty="0" smtClean="0"/>
          </a:p>
          <a:p>
            <a:endParaRPr lang="en-US" altLang="zh-TW" b="1" dirty="0"/>
          </a:p>
          <a:p>
            <a:endParaRPr lang="en-US" altLang="zh-TW" b="1" dirty="0" smtClean="0"/>
          </a:p>
          <a:p>
            <a:endParaRPr lang="en-US" altLang="zh-TW" b="1" dirty="0"/>
          </a:p>
          <a:p>
            <a:r>
              <a:rPr lang="zh-TW" altLang="en-US" b="1" dirty="0" smtClean="0"/>
              <a:t>班級</a:t>
            </a:r>
            <a:r>
              <a:rPr lang="zh-TW" altLang="en-US" dirty="0" smtClean="0"/>
              <a:t>：四會一乙</a:t>
            </a:r>
            <a:endParaRPr lang="en-US" altLang="zh-TW" dirty="0" smtClean="0"/>
          </a:p>
          <a:p>
            <a:r>
              <a:rPr lang="zh-TW" altLang="en-US" b="1" dirty="0" smtClean="0"/>
              <a:t>姓名</a:t>
            </a:r>
            <a:r>
              <a:rPr lang="zh-TW" altLang="en-US" dirty="0" smtClean="0"/>
              <a:t>：鍾政良</a:t>
            </a:r>
            <a:endParaRPr lang="en-US" altLang="zh-TW" dirty="0" smtClean="0"/>
          </a:p>
          <a:p>
            <a:r>
              <a:rPr lang="zh-TW" altLang="en-US" b="1" dirty="0" smtClean="0"/>
              <a:t>學號</a:t>
            </a:r>
            <a:r>
              <a:rPr lang="zh-TW" altLang="en-US" dirty="0" smtClean="0"/>
              <a:t>：</a:t>
            </a:r>
            <a:r>
              <a:rPr lang="en-US" altLang="zh-TW" dirty="0" smtClean="0"/>
              <a:t>102404253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770" y="2824230"/>
            <a:ext cx="3129139" cy="262067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679" y="2047742"/>
            <a:ext cx="2127161" cy="191895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34498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52052" y="441960"/>
            <a:ext cx="8915399" cy="1234440"/>
          </a:xfrm>
        </p:spPr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chemeClr val="tx2">
                    <a:lumMod val="50000"/>
                  </a:schemeClr>
                </a:solidFill>
              </a:rPr>
              <a:t>結語</a:t>
            </a:r>
            <a:endParaRPr lang="zh-TW" altLang="en-US" sz="7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3" y="1813560"/>
            <a:ext cx="5305108" cy="4678680"/>
          </a:xfrm>
        </p:spPr>
        <p:txBody>
          <a:bodyPr/>
          <a:lstStyle/>
          <a:p>
            <a:r>
              <a:rPr lang="zh-TW" altLang="en-US" sz="3600" dirty="0" smtClean="0"/>
              <a:t>專業會計或許將成為我未來的職業，在大學四年的期間，不管會計有多艱難，我將盡可能地撐到最後，希望我未來可以為做會計而感到有所成就。</a:t>
            </a:r>
            <a:endParaRPr lang="zh-TW" altLang="en-US" sz="3600" dirty="0"/>
          </a:p>
        </p:txBody>
      </p:sp>
      <p:pic>
        <p:nvPicPr>
          <p:cNvPr id="4100" name="Picture 4" descr="C:\Users\student\AppData\Local\Microsoft\Windows\Temporary Internet Files\Content.IE5\VI06MPFU\MC90043388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910" y="490042"/>
            <a:ext cx="2960370" cy="574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93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471890"/>
          </a:xfrm>
        </p:spPr>
        <p:txBody>
          <a:bodyPr/>
          <a:lstStyle/>
          <a:p>
            <a:pPr algn="ctr"/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15000" dirty="0" smtClean="0"/>
              <a:t>END</a:t>
            </a:r>
            <a:endParaRPr lang="zh-TW" altLang="en-US" sz="15000" dirty="0"/>
          </a:p>
        </p:txBody>
      </p:sp>
    </p:spTree>
    <p:extLst>
      <p:ext uri="{BB962C8B-B14F-4D97-AF65-F5344CB8AC3E}">
        <p14:creationId xmlns:p14="http://schemas.microsoft.com/office/powerpoint/2010/main" val="287997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內文</a:t>
            </a:r>
            <a:endParaRPr lang="zh-TW" altLang="en-US" sz="720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89212" y="1598612"/>
            <a:ext cx="3505199" cy="4543107"/>
          </a:xfrm>
        </p:spPr>
        <p:txBody>
          <a:bodyPr>
            <a:normAutofit/>
          </a:bodyPr>
          <a:lstStyle/>
          <a:p>
            <a:pPr indent="540000"/>
            <a:r>
              <a:rPr lang="zh-TW" altLang="zh-TW" sz="2800" dirty="0"/>
              <a:t>一開始對會計的想法是，會計就等於數學，但自從高中踏入會計系時，卻好像不盡如此，從事會計這項工作的確要對數字要有極度的敏銳感，以及要有細膩的心，不能認為借貸只是略差一些就將他帶過。</a:t>
            </a:r>
          </a:p>
          <a:p>
            <a:endParaRPr lang="zh-TW" altLang="en-US" dirty="0"/>
          </a:p>
        </p:txBody>
      </p:sp>
      <p:pic>
        <p:nvPicPr>
          <p:cNvPr id="2050" name="Picture 2" descr="C:\Users\student\AppData\Local\Microsoft\Windows\Temporary Internet Files\Content.IE5\ZJBSRXRP\MC900312138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472" y="1021080"/>
            <a:ext cx="6034528" cy="470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84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9212" y="-45719"/>
            <a:ext cx="3505199" cy="45719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77732" y="426720"/>
            <a:ext cx="3505199" cy="5958840"/>
          </a:xfrm>
        </p:spPr>
        <p:txBody>
          <a:bodyPr>
            <a:noAutofit/>
          </a:bodyPr>
          <a:lstStyle/>
          <a:p>
            <a:pPr indent="576000"/>
            <a:r>
              <a:rPr lang="zh-TW" altLang="zh-TW" sz="2600" dirty="0"/>
              <a:t>剛開始在高中一切都只是為了升學考取一些證照，能讓自己的備審資料豐富些或者是可以加分，讓自己能錄取心目中理想中的大學。</a:t>
            </a:r>
          </a:p>
          <a:p>
            <a:pPr indent="576000"/>
            <a:r>
              <a:rPr lang="zh-TW" altLang="zh-TW" sz="2600" dirty="0"/>
              <a:t>上了大學，對會計專業上又會更加進一步來探討，在老師的領導下考取專業級的證照，為畢業後進入社會企業工作的一個門檻。有些人或許會選擇繼續升學，繼續鑽研更深的領域。</a:t>
            </a:r>
          </a:p>
          <a:p>
            <a:endParaRPr lang="zh-TW" altLang="en-US" sz="2600" dirty="0"/>
          </a:p>
        </p:txBody>
      </p:sp>
      <p:pic>
        <p:nvPicPr>
          <p:cNvPr id="3074" name="Picture 2" descr="C:\Users\student\AppData\Local\Microsoft\Windows\Temporary Internet Files\Content.IE5\N5MPXJ5E\MP900449109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182" y="562768"/>
            <a:ext cx="5609431" cy="5609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05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2318" y="104457"/>
            <a:ext cx="8915399" cy="978795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須具備的職場技能</a:t>
            </a: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120702" y="1249250"/>
            <a:ext cx="5343360" cy="5608749"/>
          </a:xfrm>
        </p:spPr>
        <p:txBody>
          <a:bodyPr/>
          <a:lstStyle/>
          <a:p>
            <a:r>
              <a:rPr lang="zh-TW" altLang="zh-TW" sz="3200" dirty="0" smtClean="0"/>
              <a:t>行政事務處理</a:t>
            </a:r>
            <a:r>
              <a:rPr lang="en-US" altLang="zh-TW" sz="3200" dirty="0" smtClean="0"/>
              <a:t>                 </a:t>
            </a:r>
            <a:r>
              <a:rPr lang="zh-TW" altLang="en-US" sz="3200" dirty="0" smtClean="0"/>
              <a:t>   </a:t>
            </a:r>
            <a:endParaRPr lang="en-US" altLang="zh-TW" sz="3200" dirty="0" smtClean="0"/>
          </a:p>
          <a:p>
            <a:pPr lvl="0"/>
            <a:r>
              <a:rPr lang="zh-TW" altLang="zh-TW" sz="3200" dirty="0" smtClean="0"/>
              <a:t>報表</a:t>
            </a:r>
            <a:r>
              <a:rPr lang="zh-TW" altLang="zh-TW" sz="3200" dirty="0"/>
              <a:t>彙整與</a:t>
            </a:r>
            <a:r>
              <a:rPr lang="zh-TW" altLang="zh-TW" sz="3200" dirty="0" smtClean="0"/>
              <a:t>管理</a:t>
            </a:r>
            <a:endParaRPr lang="en-US" altLang="zh-TW" sz="3200" dirty="0" smtClean="0"/>
          </a:p>
          <a:p>
            <a:pPr lvl="0"/>
            <a:r>
              <a:rPr lang="zh-TW" altLang="zh-TW" sz="3200" dirty="0" smtClean="0"/>
              <a:t>電話</a:t>
            </a:r>
            <a:r>
              <a:rPr lang="zh-TW" altLang="zh-TW" sz="3200" dirty="0"/>
              <a:t>接聽與人員接待事項</a:t>
            </a:r>
          </a:p>
          <a:p>
            <a:pPr lvl="0"/>
            <a:r>
              <a:rPr lang="zh-TW" altLang="zh-TW" sz="3200" dirty="0"/>
              <a:t>財務報表</a:t>
            </a:r>
            <a:r>
              <a:rPr lang="zh-TW" altLang="zh-TW" sz="3200" dirty="0" smtClean="0"/>
              <a:t>製作</a:t>
            </a:r>
            <a:endParaRPr lang="zh-TW" altLang="zh-TW" sz="3200" dirty="0"/>
          </a:p>
          <a:p>
            <a:pPr lvl="0"/>
            <a:r>
              <a:rPr lang="zh-TW" altLang="zh-TW" sz="3200" dirty="0"/>
              <a:t>所得稅結算申報</a:t>
            </a:r>
          </a:p>
          <a:p>
            <a:pPr lvl="0"/>
            <a:r>
              <a:rPr lang="zh-TW" altLang="zh-TW" sz="3200" dirty="0"/>
              <a:t>結帳作業與帳務處理</a:t>
            </a:r>
          </a:p>
          <a:p>
            <a:pPr lvl="0"/>
            <a:r>
              <a:rPr lang="zh-TW" altLang="zh-TW" sz="3200" dirty="0"/>
              <a:t>會計或審計專業知識</a:t>
            </a:r>
          </a:p>
          <a:p>
            <a:pPr lvl="0"/>
            <a:r>
              <a:rPr lang="zh-TW" altLang="zh-TW" sz="3200" dirty="0"/>
              <a:t>會計核算和帳務處理</a:t>
            </a:r>
          </a:p>
          <a:p>
            <a:pPr lvl="0"/>
            <a:r>
              <a:rPr lang="zh-TW" altLang="zh-TW" sz="3200" dirty="0"/>
              <a:t>編製帳務報表</a:t>
            </a:r>
          </a:p>
          <a:p>
            <a:endParaRPr lang="en-US" altLang="zh-TW" dirty="0" smtClean="0"/>
          </a:p>
        </p:txBody>
      </p:sp>
      <p:sp>
        <p:nvSpPr>
          <p:cNvPr id="5" name="向右箭號 4"/>
          <p:cNvSpPr/>
          <p:nvPr/>
        </p:nvSpPr>
        <p:spPr>
          <a:xfrm>
            <a:off x="2711624" y="1340768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  <p:sp>
        <p:nvSpPr>
          <p:cNvPr id="17" name="向右箭號 16"/>
          <p:cNvSpPr/>
          <p:nvPr/>
        </p:nvSpPr>
        <p:spPr>
          <a:xfrm>
            <a:off x="2679984" y="2559968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  <p:sp>
        <p:nvSpPr>
          <p:cNvPr id="18" name="向右箭號 17"/>
          <p:cNvSpPr/>
          <p:nvPr/>
        </p:nvSpPr>
        <p:spPr>
          <a:xfrm>
            <a:off x="2711624" y="1988840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  <p:sp>
        <p:nvSpPr>
          <p:cNvPr id="19" name="向右箭號 18"/>
          <p:cNvSpPr/>
          <p:nvPr/>
        </p:nvSpPr>
        <p:spPr>
          <a:xfrm>
            <a:off x="2679984" y="3193014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  <p:sp>
        <p:nvSpPr>
          <p:cNvPr id="20" name="向右箭號 19"/>
          <p:cNvSpPr/>
          <p:nvPr/>
        </p:nvSpPr>
        <p:spPr>
          <a:xfrm>
            <a:off x="2711624" y="4447383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  <p:sp>
        <p:nvSpPr>
          <p:cNvPr id="21" name="向右箭號 20"/>
          <p:cNvSpPr/>
          <p:nvPr/>
        </p:nvSpPr>
        <p:spPr>
          <a:xfrm>
            <a:off x="2690006" y="3826060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  <p:sp>
        <p:nvSpPr>
          <p:cNvPr id="22" name="向右箭號 21"/>
          <p:cNvSpPr/>
          <p:nvPr/>
        </p:nvSpPr>
        <p:spPr>
          <a:xfrm>
            <a:off x="2711624" y="5092152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  <p:sp>
        <p:nvSpPr>
          <p:cNvPr id="23" name="向右箭號 22"/>
          <p:cNvSpPr/>
          <p:nvPr/>
        </p:nvSpPr>
        <p:spPr>
          <a:xfrm>
            <a:off x="2711624" y="5748645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  <p:sp>
        <p:nvSpPr>
          <p:cNvPr id="25" name="向右箭號 24"/>
          <p:cNvSpPr/>
          <p:nvPr/>
        </p:nvSpPr>
        <p:spPr>
          <a:xfrm>
            <a:off x="2711624" y="6311352"/>
            <a:ext cx="488840" cy="29607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788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65766" y="183057"/>
            <a:ext cx="8915399" cy="965805"/>
          </a:xfrm>
        </p:spPr>
        <p:txBody>
          <a:bodyPr>
            <a:noAutofit/>
          </a:bodyPr>
          <a:lstStyle/>
          <a:p>
            <a:pPr algn="ctr"/>
            <a:r>
              <a:rPr lang="zh-TW" altLang="zh-TW" sz="72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可從事的行業</a:t>
            </a:r>
            <a:endParaRPr lang="zh-TW" altLang="en-US" sz="7200" b="1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235569" y="1395046"/>
            <a:ext cx="6389077" cy="750277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1397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  <a:latin typeface="+mj-ea"/>
                <a:ea typeface="+mj-ea"/>
              </a:rPr>
              <a:t>會計事務所</a:t>
            </a:r>
          </a:p>
        </p:txBody>
      </p:sp>
      <p:sp>
        <p:nvSpPr>
          <p:cNvPr id="17" name="橢圓 16"/>
          <p:cNvSpPr/>
          <p:nvPr/>
        </p:nvSpPr>
        <p:spPr>
          <a:xfrm>
            <a:off x="3235569" y="3458309"/>
            <a:ext cx="6389077" cy="879230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1397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chemeClr val="tx1"/>
                </a:solidFill>
              </a:rPr>
              <a:t>政府所得稅務機關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3294184" y="4712677"/>
            <a:ext cx="6389077" cy="797168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1397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chemeClr val="tx1"/>
                </a:solidFill>
              </a:rPr>
              <a:t>證券業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3182814" y="5838092"/>
            <a:ext cx="6441832" cy="77372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1397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chemeClr val="tx1"/>
                </a:solidFill>
              </a:rPr>
              <a:t>會計顧問</a:t>
            </a:r>
            <a:endParaRPr lang="zh-TW" alt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3294184" y="2420815"/>
            <a:ext cx="6271846" cy="785446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glow rad="1397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solidFill>
                  <a:schemeClr val="tx1"/>
                </a:solidFill>
              </a:rPr>
              <a:t>銀行業</a:t>
            </a:r>
          </a:p>
        </p:txBody>
      </p:sp>
    </p:spTree>
    <p:extLst>
      <p:ext uri="{BB962C8B-B14F-4D97-AF65-F5344CB8AC3E}">
        <p14:creationId xmlns:p14="http://schemas.microsoft.com/office/powerpoint/2010/main" val="168765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8873" y="159611"/>
            <a:ext cx="8915399" cy="1024419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相關證照</a:t>
            </a:r>
            <a:endParaRPr lang="zh-TW" altLang="en-US" sz="7200" b="1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65766" y="1502037"/>
            <a:ext cx="8915399" cy="4957378"/>
          </a:xfrm>
        </p:spPr>
        <p:txBody>
          <a:bodyPr>
            <a:noAutofit/>
          </a:bodyPr>
          <a:lstStyle/>
          <a:p>
            <a:pPr marL="342900" lvl="0" indent="-342900">
              <a:buFont typeface="Wingdings" pitchFamily="2" charset="2"/>
              <a:buChar char="ü"/>
            </a:pPr>
            <a:r>
              <a:rPr lang="zh-TW" altLang="zh-TW" sz="4000" dirty="0"/>
              <a:t>會計師證照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zh-TW" altLang="zh-TW" sz="4000" dirty="0"/>
              <a:t>記帳士證照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zh-TW" altLang="zh-TW" sz="4000" dirty="0"/>
              <a:t>內部稽核師證照</a:t>
            </a:r>
            <a:r>
              <a:rPr lang="en-US" altLang="zh-TW" sz="4000" dirty="0"/>
              <a:t>            </a:t>
            </a:r>
            <a:endParaRPr lang="zh-TW" altLang="zh-TW" sz="4000" dirty="0"/>
          </a:p>
          <a:p>
            <a:pPr marL="342900" lvl="0" indent="-342900">
              <a:buFont typeface="Wingdings" pitchFamily="2" charset="2"/>
              <a:buChar char="ü"/>
            </a:pPr>
            <a:r>
              <a:rPr lang="zh-TW" altLang="zh-TW" sz="4000" dirty="0"/>
              <a:t>管理會計師證照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zh-TW" altLang="zh-TW" sz="4000" dirty="0"/>
              <a:t>電腦稽核師</a:t>
            </a:r>
          </a:p>
          <a:p>
            <a:pPr marL="342900" lvl="0" indent="-342900">
              <a:buFont typeface="Wingdings" pitchFamily="2" charset="2"/>
              <a:buChar char="ü"/>
            </a:pPr>
            <a:r>
              <a:rPr lang="en-US" altLang="zh-TW" sz="4000" dirty="0"/>
              <a:t>ERP</a:t>
            </a:r>
            <a:r>
              <a:rPr lang="zh-TW" altLang="zh-TW" sz="4000" dirty="0"/>
              <a:t>證照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zh-TW" altLang="zh-TW" sz="4000" dirty="0"/>
              <a:t>證券分析師</a:t>
            </a:r>
            <a:endParaRPr lang="zh-TW" altLang="en-US" sz="4000" dirty="0"/>
          </a:p>
        </p:txBody>
      </p:sp>
      <p:pic>
        <p:nvPicPr>
          <p:cNvPr id="1026" name="Picture 2" descr="C:\Users\student\AppData\Local\Microsoft\Windows\Temporary Internet Files\Content.IE5\7O5JGMMH\MC9003596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760" y="624840"/>
            <a:ext cx="3398520" cy="6233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99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43492" y="167640"/>
            <a:ext cx="8915399" cy="1211070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畢業後的選擇</a:t>
            </a:r>
            <a:endParaRPr lang="zh-TW" altLang="en-US" sz="7200" b="1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1371600"/>
            <a:ext cx="8915399" cy="5151120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zh-TW" altLang="en-US" sz="4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升學</a:t>
            </a:r>
            <a:r>
              <a:rPr lang="zh-TW" altLang="en-US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lang="en-US" altLang="zh-TW" sz="4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財務專業                   財管所、財稅所                    </a:t>
            </a: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稅務專業                   財政研究所</a:t>
            </a: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會計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資訊                   會計資訊研究所</a:t>
            </a: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會計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審計                   會計研究所</a:t>
            </a:r>
            <a:endParaRPr lang="zh-TW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4579620" y="2240280"/>
            <a:ext cx="1600200" cy="3048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4579620" y="3505200"/>
            <a:ext cx="1600200" cy="3048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4579620" y="5806440"/>
            <a:ext cx="1600200" cy="3048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4579620" y="4678680"/>
            <a:ext cx="1600200" cy="30480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2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8732" y="153750"/>
            <a:ext cx="8915399" cy="85209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buClr>
                <a:schemeClr val="tx1">
                  <a:lumMod val="95000"/>
                  <a:lumOff val="5000"/>
                </a:schemeClr>
              </a:buClr>
            </a:pPr>
            <a:r>
              <a:rPr lang="zh-TW" altLang="en-US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就業：</a:t>
            </a:r>
            <a:endParaRPr lang="zh-TW" altLang="en-US" sz="44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1112520"/>
            <a:ext cx="8915399" cy="5608320"/>
          </a:xfrm>
        </p:spPr>
        <p:txBody>
          <a:bodyPr>
            <a:normAutofit/>
          </a:bodyPr>
          <a:lstStyle/>
          <a:p>
            <a:r>
              <a:rPr lang="zh-TW" altLang="en-US" sz="3200" i="1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企業：</a:t>
            </a:r>
            <a:endParaRPr lang="en-US" altLang="zh-TW" sz="3200" i="1" dirty="0" smtClean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會計審計        財務主管、會計師、助理會計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會計資訊        電腦稽核人員、電子商務人員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財務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專業       證券商承銷人員、財務部經理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  <a:p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稅務專業       記帳士、稅務會計</a:t>
            </a:r>
            <a:r>
              <a:rPr lang="en-US" altLang="zh-TW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zh-TW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4360972" y="1878360"/>
            <a:ext cx="685800" cy="25908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向右箭號 22"/>
          <p:cNvSpPr/>
          <p:nvPr/>
        </p:nvSpPr>
        <p:spPr>
          <a:xfrm>
            <a:off x="4383520" y="3097560"/>
            <a:ext cx="685800" cy="25908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向右箭號 23"/>
          <p:cNvSpPr/>
          <p:nvPr/>
        </p:nvSpPr>
        <p:spPr>
          <a:xfrm>
            <a:off x="4360972" y="5581680"/>
            <a:ext cx="685800" cy="25908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向右箭號 24"/>
          <p:cNvSpPr/>
          <p:nvPr/>
        </p:nvSpPr>
        <p:spPr>
          <a:xfrm>
            <a:off x="4360972" y="4392960"/>
            <a:ext cx="685800" cy="25908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394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3972" y="213360"/>
            <a:ext cx="8915399" cy="70104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</a:pPr>
            <a:r>
              <a:rPr lang="zh-TW" altLang="en-US" sz="3200" i="1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公家</a:t>
            </a:r>
            <a:r>
              <a:rPr lang="zh-TW" altLang="en-US" sz="3200" i="1" dirty="0" smtClean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機關：</a:t>
            </a:r>
            <a:endParaRPr lang="zh-TW" altLang="en-US" sz="3200" i="1" dirty="0">
              <a:solidFill>
                <a:srgbClr val="CC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1264920"/>
            <a:ext cx="8915399" cy="5181600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會計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審計      高普考、關務特考、地方特考</a:t>
            </a: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會計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資訊      會計類、審計類</a:t>
            </a: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財務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專業     高普考     金融保險</a:t>
            </a:r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TW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稅務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專業     高普考、關務特考、地方特考</a:t>
            </a:r>
            <a:endParaRPr lang="zh-TW" altLang="en-US" sz="3200" dirty="0"/>
          </a:p>
        </p:txBody>
      </p:sp>
      <p:sp>
        <p:nvSpPr>
          <p:cNvPr id="6" name="向右箭號 5"/>
          <p:cNvSpPr/>
          <p:nvPr/>
        </p:nvSpPr>
        <p:spPr>
          <a:xfrm>
            <a:off x="4465320" y="1379220"/>
            <a:ext cx="472440" cy="35052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右箭號 6"/>
          <p:cNvSpPr/>
          <p:nvPr/>
        </p:nvSpPr>
        <p:spPr>
          <a:xfrm>
            <a:off x="4419600" y="2613660"/>
            <a:ext cx="472440" cy="35052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4381500" y="3848100"/>
            <a:ext cx="472440" cy="35052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右箭號 8"/>
          <p:cNvSpPr/>
          <p:nvPr/>
        </p:nvSpPr>
        <p:spPr>
          <a:xfrm>
            <a:off x="4381500" y="5052060"/>
            <a:ext cx="472440" cy="35052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6126480" y="4023360"/>
            <a:ext cx="472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5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402</Words>
  <Application>Microsoft Office PowerPoint</Application>
  <PresentationFormat>自訂</PresentationFormat>
  <Paragraphs>72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絲縷</vt:lpstr>
      <vt:lpstr>探索會計的專業出路</vt:lpstr>
      <vt:lpstr>內文</vt:lpstr>
      <vt:lpstr>PowerPoint 簡報</vt:lpstr>
      <vt:lpstr>須具備的職場技能</vt:lpstr>
      <vt:lpstr>可從事的行業</vt:lpstr>
      <vt:lpstr>相關證照</vt:lpstr>
      <vt:lpstr>畢業後的選擇</vt:lpstr>
      <vt:lpstr>就業：</vt:lpstr>
      <vt:lpstr>公家機關：</vt:lpstr>
      <vt:lpstr>結語</vt:lpstr>
      <vt:lpstr> 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探索會計的專業出路</dc:title>
  <dc:creator>沈竣毫</dc:creator>
  <cp:lastModifiedBy>student</cp:lastModifiedBy>
  <cp:revision>13</cp:revision>
  <dcterms:created xsi:type="dcterms:W3CDTF">2013-09-26T06:30:30Z</dcterms:created>
  <dcterms:modified xsi:type="dcterms:W3CDTF">2013-09-26T12:36:06Z</dcterms:modified>
</cp:coreProperties>
</file>