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4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D66286-3C87-48A7-8085-D8EF4BBD3FE2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ACFF1ECE-F87C-4F82-BBA0-0DB7772E80EE}">
      <dgm:prSet phldrT="[文字]"/>
      <dgm:spPr/>
      <dgm:t>
        <a:bodyPr/>
        <a:lstStyle/>
        <a:p>
          <a:r>
            <a:rPr lang="zh-TW" altLang="en-US" dirty="0" smtClean="0"/>
            <a:t>地理位置</a:t>
          </a:r>
          <a:endParaRPr lang="zh-TW" altLang="en-US" dirty="0"/>
        </a:p>
      </dgm:t>
    </dgm:pt>
    <dgm:pt modelId="{9660483E-997E-4BAA-AF04-15DCA6E35DEF}" type="parTrans" cxnId="{8DCB4B9B-F6BD-45C2-932B-AECF922EEDE6}">
      <dgm:prSet/>
      <dgm:spPr/>
      <dgm:t>
        <a:bodyPr/>
        <a:lstStyle/>
        <a:p>
          <a:endParaRPr lang="zh-TW" altLang="en-US"/>
        </a:p>
      </dgm:t>
    </dgm:pt>
    <dgm:pt modelId="{9370620C-BCD9-4FFA-B537-D63B8F2CBD29}" type="sibTrans" cxnId="{8DCB4B9B-F6BD-45C2-932B-AECF922EEDE6}">
      <dgm:prSet/>
      <dgm:spPr/>
      <dgm:t>
        <a:bodyPr/>
        <a:lstStyle/>
        <a:p>
          <a:endParaRPr lang="zh-TW" altLang="en-US"/>
        </a:p>
      </dgm:t>
    </dgm:pt>
    <dgm:pt modelId="{B9EC6D09-DE47-4E0B-9927-826ADB9ACC00}">
      <dgm:prSet phldrT="[文字]"/>
      <dgm:spPr/>
      <dgm:t>
        <a:bodyPr/>
        <a:lstStyle/>
        <a:p>
          <a:r>
            <a:rPr lang="zh-TW" altLang="en-US" dirty="0" smtClean="0"/>
            <a:t>觀光活動</a:t>
          </a:r>
          <a:endParaRPr lang="zh-TW" altLang="en-US" dirty="0"/>
        </a:p>
      </dgm:t>
    </dgm:pt>
    <dgm:pt modelId="{421C1818-79E3-4B3B-A2DC-84FD1B9054D1}" type="parTrans" cxnId="{65C48833-0D56-4CDC-8F91-C195204AEC97}">
      <dgm:prSet/>
      <dgm:spPr/>
      <dgm:t>
        <a:bodyPr/>
        <a:lstStyle/>
        <a:p>
          <a:endParaRPr lang="zh-TW" altLang="en-US"/>
        </a:p>
      </dgm:t>
    </dgm:pt>
    <dgm:pt modelId="{24C476E0-FD26-432D-A7E8-198D25935D47}" type="sibTrans" cxnId="{65C48833-0D56-4CDC-8F91-C195204AEC97}">
      <dgm:prSet/>
      <dgm:spPr/>
      <dgm:t>
        <a:bodyPr/>
        <a:lstStyle/>
        <a:p>
          <a:endParaRPr lang="zh-TW" altLang="en-US"/>
        </a:p>
      </dgm:t>
    </dgm:pt>
    <dgm:pt modelId="{1F16D66E-3A2A-43A3-B30E-F17FAA7EB82F}">
      <dgm:prSet phldrT="[文字]"/>
      <dgm:spPr/>
      <dgm:t>
        <a:bodyPr/>
        <a:lstStyle/>
        <a:p>
          <a:r>
            <a:rPr lang="zh-TW" altLang="en-US" dirty="0" smtClean="0"/>
            <a:t>歷史古蹟</a:t>
          </a:r>
          <a:endParaRPr lang="zh-TW" altLang="en-US" dirty="0"/>
        </a:p>
      </dgm:t>
    </dgm:pt>
    <dgm:pt modelId="{83749A87-5808-4C74-8E69-AABB44360FCB}" type="parTrans" cxnId="{B29DB218-B535-473F-BC85-FDFBBE6C48BF}">
      <dgm:prSet/>
      <dgm:spPr/>
      <dgm:t>
        <a:bodyPr/>
        <a:lstStyle/>
        <a:p>
          <a:endParaRPr lang="zh-TW" altLang="en-US"/>
        </a:p>
      </dgm:t>
    </dgm:pt>
    <dgm:pt modelId="{04BD1D46-CAEC-49EE-BC4A-8D1CD6F87DE3}" type="sibTrans" cxnId="{B29DB218-B535-473F-BC85-FDFBBE6C48BF}">
      <dgm:prSet/>
      <dgm:spPr/>
      <dgm:t>
        <a:bodyPr/>
        <a:lstStyle/>
        <a:p>
          <a:endParaRPr lang="zh-TW" altLang="en-US"/>
        </a:p>
      </dgm:t>
    </dgm:pt>
    <dgm:pt modelId="{E0FEC0EB-BA58-4A9D-B7EA-F97269A5B722}" type="pres">
      <dgm:prSet presAssocID="{73D66286-3C87-48A7-8085-D8EF4BBD3FE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4390837B-459D-424F-8A8C-8F67531DA2CB}" type="pres">
      <dgm:prSet presAssocID="{73D66286-3C87-48A7-8085-D8EF4BBD3FE2}" presName="Name1" presStyleCnt="0"/>
      <dgm:spPr/>
    </dgm:pt>
    <dgm:pt modelId="{46E0C71C-0443-4D80-85F4-207670CE2EB0}" type="pres">
      <dgm:prSet presAssocID="{73D66286-3C87-48A7-8085-D8EF4BBD3FE2}" presName="cycle" presStyleCnt="0"/>
      <dgm:spPr/>
    </dgm:pt>
    <dgm:pt modelId="{FC8578DA-5408-4072-A653-F080A08D67F5}" type="pres">
      <dgm:prSet presAssocID="{73D66286-3C87-48A7-8085-D8EF4BBD3FE2}" presName="srcNode" presStyleLbl="node1" presStyleIdx="0" presStyleCnt="3"/>
      <dgm:spPr/>
    </dgm:pt>
    <dgm:pt modelId="{5F32CFAC-06C3-40B3-9C43-FEC32D70EB90}" type="pres">
      <dgm:prSet presAssocID="{73D66286-3C87-48A7-8085-D8EF4BBD3FE2}" presName="conn" presStyleLbl="parChTrans1D2" presStyleIdx="0" presStyleCnt="1"/>
      <dgm:spPr/>
      <dgm:t>
        <a:bodyPr/>
        <a:lstStyle/>
        <a:p>
          <a:endParaRPr lang="zh-TW" altLang="en-US"/>
        </a:p>
      </dgm:t>
    </dgm:pt>
    <dgm:pt modelId="{9CB43283-0FD1-4517-A2B4-BF7263687B8F}" type="pres">
      <dgm:prSet presAssocID="{73D66286-3C87-48A7-8085-D8EF4BBD3FE2}" presName="extraNode" presStyleLbl="node1" presStyleIdx="0" presStyleCnt="3"/>
      <dgm:spPr/>
    </dgm:pt>
    <dgm:pt modelId="{32827656-A08C-49C7-8E26-A2B5C2F8D2AA}" type="pres">
      <dgm:prSet presAssocID="{73D66286-3C87-48A7-8085-D8EF4BBD3FE2}" presName="dstNode" presStyleLbl="node1" presStyleIdx="0" presStyleCnt="3"/>
      <dgm:spPr/>
    </dgm:pt>
    <dgm:pt modelId="{D1FF5587-7726-485F-B554-15D86448AE5A}" type="pres">
      <dgm:prSet presAssocID="{ACFF1ECE-F87C-4F82-BBA0-0DB7772E80E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F8B705-7AA7-41D7-805E-3F8A049E3506}" type="pres">
      <dgm:prSet presAssocID="{ACFF1ECE-F87C-4F82-BBA0-0DB7772E80EE}" presName="accent_1" presStyleCnt="0"/>
      <dgm:spPr/>
    </dgm:pt>
    <dgm:pt modelId="{F19148C2-E9EF-43A7-A3C1-2B06D9FFEA68}" type="pres">
      <dgm:prSet presAssocID="{ACFF1ECE-F87C-4F82-BBA0-0DB7772E80EE}" presName="accentRepeatNode" presStyleLbl="solidFgAcc1" presStyleIdx="0" presStyleCnt="3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58F1C403-718B-4E50-9C7A-7D5F10628846}" type="pres">
      <dgm:prSet presAssocID="{B9EC6D09-DE47-4E0B-9927-826ADB9ACC00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EEC090-FD1B-427B-AE9F-2C2C59BF23B7}" type="pres">
      <dgm:prSet presAssocID="{B9EC6D09-DE47-4E0B-9927-826ADB9ACC00}" presName="accent_2" presStyleCnt="0"/>
      <dgm:spPr/>
    </dgm:pt>
    <dgm:pt modelId="{5C4E0A2D-1CC1-4EE5-AE37-844BC6004B01}" type="pres">
      <dgm:prSet presAssocID="{B9EC6D09-DE47-4E0B-9927-826ADB9ACC00}" presName="accentRepeatNode" presStyleLbl="solidFgAcc1" presStyleIdx="1" presStyleCnt="3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559C4A3C-C49C-40AD-B70A-EB7FFC003AD1}" type="pres">
      <dgm:prSet presAssocID="{1F16D66E-3A2A-43A3-B30E-F17FAA7EB82F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BF63BBA-4D81-4B2A-832A-510EE528B58B}" type="pres">
      <dgm:prSet presAssocID="{1F16D66E-3A2A-43A3-B30E-F17FAA7EB82F}" presName="accent_3" presStyleCnt="0"/>
      <dgm:spPr/>
    </dgm:pt>
    <dgm:pt modelId="{919E5B42-636F-48EA-8C26-FA15FEAA6142}" type="pres">
      <dgm:prSet presAssocID="{1F16D66E-3A2A-43A3-B30E-F17FAA7EB82F}" presName="accentRepeatNode" presStyleLbl="solidFgAcc1" presStyleIdx="2" presStyleCnt="3"/>
      <dgm:spPr>
        <a:blipFill rotWithShape="0">
          <a:blip xmlns:r="http://schemas.openxmlformats.org/officeDocument/2006/relationships" r:embed="rId3"/>
          <a:tile tx="0" ty="0" sx="100000" sy="100000" flip="none" algn="tl"/>
        </a:blipFill>
      </dgm:spPr>
    </dgm:pt>
  </dgm:ptLst>
  <dgm:cxnLst>
    <dgm:cxn modelId="{B29DB218-B535-473F-BC85-FDFBBE6C48BF}" srcId="{73D66286-3C87-48A7-8085-D8EF4BBD3FE2}" destId="{1F16D66E-3A2A-43A3-B30E-F17FAA7EB82F}" srcOrd="2" destOrd="0" parTransId="{83749A87-5808-4C74-8E69-AABB44360FCB}" sibTransId="{04BD1D46-CAEC-49EE-BC4A-8D1CD6F87DE3}"/>
    <dgm:cxn modelId="{C240BFD4-58A1-40AD-B2D0-99336552D008}" type="presOf" srcId="{9370620C-BCD9-4FFA-B537-D63B8F2CBD29}" destId="{5F32CFAC-06C3-40B3-9C43-FEC32D70EB90}" srcOrd="0" destOrd="0" presId="urn:microsoft.com/office/officeart/2008/layout/VerticalCurvedList"/>
    <dgm:cxn modelId="{B37A4EF0-9811-40C7-91A6-1F93D68C6D89}" type="presOf" srcId="{ACFF1ECE-F87C-4F82-BBA0-0DB7772E80EE}" destId="{D1FF5587-7726-485F-B554-15D86448AE5A}" srcOrd="0" destOrd="0" presId="urn:microsoft.com/office/officeart/2008/layout/VerticalCurvedList"/>
    <dgm:cxn modelId="{8DCB4B9B-F6BD-45C2-932B-AECF922EEDE6}" srcId="{73D66286-3C87-48A7-8085-D8EF4BBD3FE2}" destId="{ACFF1ECE-F87C-4F82-BBA0-0DB7772E80EE}" srcOrd="0" destOrd="0" parTransId="{9660483E-997E-4BAA-AF04-15DCA6E35DEF}" sibTransId="{9370620C-BCD9-4FFA-B537-D63B8F2CBD29}"/>
    <dgm:cxn modelId="{B466DF93-4498-4BE3-84F3-1E3A470D2BF7}" type="presOf" srcId="{73D66286-3C87-48A7-8085-D8EF4BBD3FE2}" destId="{E0FEC0EB-BA58-4A9D-B7EA-F97269A5B722}" srcOrd="0" destOrd="0" presId="urn:microsoft.com/office/officeart/2008/layout/VerticalCurvedList"/>
    <dgm:cxn modelId="{41D387BA-F98D-41BD-8B84-951CBE851666}" type="presOf" srcId="{B9EC6D09-DE47-4E0B-9927-826ADB9ACC00}" destId="{58F1C403-718B-4E50-9C7A-7D5F10628846}" srcOrd="0" destOrd="0" presId="urn:microsoft.com/office/officeart/2008/layout/VerticalCurvedList"/>
    <dgm:cxn modelId="{65C48833-0D56-4CDC-8F91-C195204AEC97}" srcId="{73D66286-3C87-48A7-8085-D8EF4BBD3FE2}" destId="{B9EC6D09-DE47-4E0B-9927-826ADB9ACC00}" srcOrd="1" destOrd="0" parTransId="{421C1818-79E3-4B3B-A2DC-84FD1B9054D1}" sibTransId="{24C476E0-FD26-432D-A7E8-198D25935D47}"/>
    <dgm:cxn modelId="{9DF4A30D-3D96-43F9-9E2E-2E5114346586}" type="presOf" srcId="{1F16D66E-3A2A-43A3-B30E-F17FAA7EB82F}" destId="{559C4A3C-C49C-40AD-B70A-EB7FFC003AD1}" srcOrd="0" destOrd="0" presId="urn:microsoft.com/office/officeart/2008/layout/VerticalCurvedList"/>
    <dgm:cxn modelId="{933AA7F4-6F4E-464C-84BC-E7BD32C28945}" type="presParOf" srcId="{E0FEC0EB-BA58-4A9D-B7EA-F97269A5B722}" destId="{4390837B-459D-424F-8A8C-8F67531DA2CB}" srcOrd="0" destOrd="0" presId="urn:microsoft.com/office/officeart/2008/layout/VerticalCurvedList"/>
    <dgm:cxn modelId="{A11A0E5F-C1F8-4B03-8608-3A349CE5D709}" type="presParOf" srcId="{4390837B-459D-424F-8A8C-8F67531DA2CB}" destId="{46E0C71C-0443-4D80-85F4-207670CE2EB0}" srcOrd="0" destOrd="0" presId="urn:microsoft.com/office/officeart/2008/layout/VerticalCurvedList"/>
    <dgm:cxn modelId="{5CE8A083-80E3-4A20-A509-17F7E2A99508}" type="presParOf" srcId="{46E0C71C-0443-4D80-85F4-207670CE2EB0}" destId="{FC8578DA-5408-4072-A653-F080A08D67F5}" srcOrd="0" destOrd="0" presId="urn:microsoft.com/office/officeart/2008/layout/VerticalCurvedList"/>
    <dgm:cxn modelId="{C516C79A-E1BF-465F-8595-BC36576A94C7}" type="presParOf" srcId="{46E0C71C-0443-4D80-85F4-207670CE2EB0}" destId="{5F32CFAC-06C3-40B3-9C43-FEC32D70EB90}" srcOrd="1" destOrd="0" presId="urn:microsoft.com/office/officeart/2008/layout/VerticalCurvedList"/>
    <dgm:cxn modelId="{CA2FA695-7B8C-4355-AFC5-97505A0CCEAE}" type="presParOf" srcId="{46E0C71C-0443-4D80-85F4-207670CE2EB0}" destId="{9CB43283-0FD1-4517-A2B4-BF7263687B8F}" srcOrd="2" destOrd="0" presId="urn:microsoft.com/office/officeart/2008/layout/VerticalCurvedList"/>
    <dgm:cxn modelId="{2251015A-E7CA-43A5-A3BC-0F5F69423D87}" type="presParOf" srcId="{46E0C71C-0443-4D80-85F4-207670CE2EB0}" destId="{32827656-A08C-49C7-8E26-A2B5C2F8D2AA}" srcOrd="3" destOrd="0" presId="urn:microsoft.com/office/officeart/2008/layout/VerticalCurvedList"/>
    <dgm:cxn modelId="{7CB5BCC0-652B-48E9-9B04-79D3D4ABEC83}" type="presParOf" srcId="{4390837B-459D-424F-8A8C-8F67531DA2CB}" destId="{D1FF5587-7726-485F-B554-15D86448AE5A}" srcOrd="1" destOrd="0" presId="urn:microsoft.com/office/officeart/2008/layout/VerticalCurvedList"/>
    <dgm:cxn modelId="{3156ADA2-A1DD-4703-8A82-2A9C20B5B003}" type="presParOf" srcId="{4390837B-459D-424F-8A8C-8F67531DA2CB}" destId="{5DF8B705-7AA7-41D7-805E-3F8A049E3506}" srcOrd="2" destOrd="0" presId="urn:microsoft.com/office/officeart/2008/layout/VerticalCurvedList"/>
    <dgm:cxn modelId="{3D49C737-0B3A-48D4-9140-1786A4FFD6B6}" type="presParOf" srcId="{5DF8B705-7AA7-41D7-805E-3F8A049E3506}" destId="{F19148C2-E9EF-43A7-A3C1-2B06D9FFEA68}" srcOrd="0" destOrd="0" presId="urn:microsoft.com/office/officeart/2008/layout/VerticalCurvedList"/>
    <dgm:cxn modelId="{87F2759F-955D-4F6F-8B5A-7C2F7BE0AF2E}" type="presParOf" srcId="{4390837B-459D-424F-8A8C-8F67531DA2CB}" destId="{58F1C403-718B-4E50-9C7A-7D5F10628846}" srcOrd="3" destOrd="0" presId="urn:microsoft.com/office/officeart/2008/layout/VerticalCurvedList"/>
    <dgm:cxn modelId="{F6B44F46-B96F-41AA-ADEE-AC36C15186BB}" type="presParOf" srcId="{4390837B-459D-424F-8A8C-8F67531DA2CB}" destId="{9AEEC090-FD1B-427B-AE9F-2C2C59BF23B7}" srcOrd="4" destOrd="0" presId="urn:microsoft.com/office/officeart/2008/layout/VerticalCurvedList"/>
    <dgm:cxn modelId="{B8540FC4-AE66-4B4D-8692-14BC6B9600CD}" type="presParOf" srcId="{9AEEC090-FD1B-427B-AE9F-2C2C59BF23B7}" destId="{5C4E0A2D-1CC1-4EE5-AE37-844BC6004B01}" srcOrd="0" destOrd="0" presId="urn:microsoft.com/office/officeart/2008/layout/VerticalCurvedList"/>
    <dgm:cxn modelId="{6F89A852-ACC8-4831-A7D3-F87A8A648C4A}" type="presParOf" srcId="{4390837B-459D-424F-8A8C-8F67531DA2CB}" destId="{559C4A3C-C49C-40AD-B70A-EB7FFC003AD1}" srcOrd="5" destOrd="0" presId="urn:microsoft.com/office/officeart/2008/layout/VerticalCurvedList"/>
    <dgm:cxn modelId="{94438A91-CCB6-4982-AFD7-8B90840D9ABC}" type="presParOf" srcId="{4390837B-459D-424F-8A8C-8F67531DA2CB}" destId="{7BF63BBA-4D81-4B2A-832A-510EE528B58B}" srcOrd="6" destOrd="0" presId="urn:microsoft.com/office/officeart/2008/layout/VerticalCurvedList"/>
    <dgm:cxn modelId="{2A14CA8B-B1AB-4CD7-8333-158D31DA4CBF}" type="presParOf" srcId="{7BF63BBA-4D81-4B2A-832A-510EE528B58B}" destId="{919E5B42-636F-48EA-8C26-FA15FEAA614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D43E08-3984-4027-A96A-772CE145212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5BEDE221-A29A-4427-A804-9C2F447113EB}">
      <dgm:prSet phldrT="[文字]"/>
      <dgm:spPr/>
      <dgm:t>
        <a:bodyPr/>
        <a:lstStyle/>
        <a:p>
          <a:r>
            <a:rPr lang="zh-TW" altLang="en-US" dirty="0" smtClean="0"/>
            <a:t>屏東特點美食</a:t>
          </a:r>
          <a:endParaRPr lang="zh-TW" altLang="en-US" dirty="0"/>
        </a:p>
      </dgm:t>
    </dgm:pt>
    <dgm:pt modelId="{F71DA928-1C78-4EC2-AE4A-8B52DD6BF11F}" type="parTrans" cxnId="{9E5E8D05-D8C4-42D9-AA62-9994DC4E5D0C}">
      <dgm:prSet/>
      <dgm:spPr/>
      <dgm:t>
        <a:bodyPr/>
        <a:lstStyle/>
        <a:p>
          <a:endParaRPr lang="zh-TW" altLang="en-US"/>
        </a:p>
      </dgm:t>
    </dgm:pt>
    <dgm:pt modelId="{542862FF-6B52-474F-8D49-868FD5CEBCE2}" type="sibTrans" cxnId="{9E5E8D05-D8C4-42D9-AA62-9994DC4E5D0C}">
      <dgm:prSet/>
      <dgm:spPr/>
      <dgm:t>
        <a:bodyPr/>
        <a:lstStyle/>
        <a:p>
          <a:endParaRPr lang="zh-TW" altLang="en-US"/>
        </a:p>
      </dgm:t>
    </dgm:pt>
    <dgm:pt modelId="{3D4E6F3E-B91C-496C-B9D8-D2E1AB8FD717}">
      <dgm:prSet phldrT="[文字]"/>
      <dgm:spPr/>
      <dgm:t>
        <a:bodyPr/>
        <a:lstStyle/>
        <a:p>
          <a:r>
            <a:rPr lang="zh-TW" altLang="en-US" dirty="0" smtClean="0"/>
            <a:t>參考資料</a:t>
          </a:r>
          <a:endParaRPr lang="zh-TW" altLang="en-US" dirty="0"/>
        </a:p>
      </dgm:t>
    </dgm:pt>
    <dgm:pt modelId="{E0DD2D8A-7B02-4746-A614-FCDB94F718F7}" type="parTrans" cxnId="{C758CF48-F1E7-4BBE-8D73-EE09EBE7437D}">
      <dgm:prSet/>
      <dgm:spPr/>
      <dgm:t>
        <a:bodyPr/>
        <a:lstStyle/>
        <a:p>
          <a:endParaRPr lang="zh-TW" altLang="en-US"/>
        </a:p>
      </dgm:t>
    </dgm:pt>
    <dgm:pt modelId="{8CB7467C-C384-48AA-A28E-9D252F93F922}" type="sibTrans" cxnId="{C758CF48-F1E7-4BBE-8D73-EE09EBE7437D}">
      <dgm:prSet/>
      <dgm:spPr/>
      <dgm:t>
        <a:bodyPr/>
        <a:lstStyle/>
        <a:p>
          <a:endParaRPr lang="zh-TW" altLang="en-US"/>
        </a:p>
      </dgm:t>
    </dgm:pt>
    <dgm:pt modelId="{1BA86517-AFCA-4C40-B5B3-E84CA81FD585}" type="pres">
      <dgm:prSet presAssocID="{D9D43E08-3984-4027-A96A-772CE145212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1AA1F244-AD27-4711-A6A6-C403B5AA552F}" type="pres">
      <dgm:prSet presAssocID="{D9D43E08-3984-4027-A96A-772CE1452125}" presName="Name1" presStyleCnt="0"/>
      <dgm:spPr/>
    </dgm:pt>
    <dgm:pt modelId="{70384141-DFE0-491F-BEE8-E7FC4F7A0802}" type="pres">
      <dgm:prSet presAssocID="{D9D43E08-3984-4027-A96A-772CE1452125}" presName="cycle" presStyleCnt="0"/>
      <dgm:spPr/>
    </dgm:pt>
    <dgm:pt modelId="{FEABA503-5215-49C8-B837-6E977319D3F0}" type="pres">
      <dgm:prSet presAssocID="{D9D43E08-3984-4027-A96A-772CE1452125}" presName="srcNode" presStyleLbl="node1" presStyleIdx="0" presStyleCnt="2"/>
      <dgm:spPr/>
    </dgm:pt>
    <dgm:pt modelId="{ADBB6E12-3572-49E0-A253-120A6E398277}" type="pres">
      <dgm:prSet presAssocID="{D9D43E08-3984-4027-A96A-772CE1452125}" presName="conn" presStyleLbl="parChTrans1D2" presStyleIdx="0" presStyleCnt="1"/>
      <dgm:spPr/>
      <dgm:t>
        <a:bodyPr/>
        <a:lstStyle/>
        <a:p>
          <a:endParaRPr lang="zh-TW" altLang="en-US"/>
        </a:p>
      </dgm:t>
    </dgm:pt>
    <dgm:pt modelId="{C2F75B6D-6CAA-4BF6-B334-8FE9E79E712A}" type="pres">
      <dgm:prSet presAssocID="{D9D43E08-3984-4027-A96A-772CE1452125}" presName="extraNode" presStyleLbl="node1" presStyleIdx="0" presStyleCnt="2"/>
      <dgm:spPr/>
    </dgm:pt>
    <dgm:pt modelId="{26D2158F-3407-43F2-A8EF-8C2F49785EEA}" type="pres">
      <dgm:prSet presAssocID="{D9D43E08-3984-4027-A96A-772CE1452125}" presName="dstNode" presStyleLbl="node1" presStyleIdx="0" presStyleCnt="2"/>
      <dgm:spPr/>
    </dgm:pt>
    <dgm:pt modelId="{9FCCF5D7-228D-4B6E-87DB-B51113B362A7}" type="pres">
      <dgm:prSet presAssocID="{5BEDE221-A29A-4427-A804-9C2F447113EB}" presName="text_1" presStyleLbl="node1" presStyleIdx="0" presStyleCnt="2" custScaleY="6799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16A1231-56A0-4FA9-AE95-10A0C470C849}" type="pres">
      <dgm:prSet presAssocID="{5BEDE221-A29A-4427-A804-9C2F447113EB}" presName="accent_1" presStyleCnt="0"/>
      <dgm:spPr/>
    </dgm:pt>
    <dgm:pt modelId="{DD056354-34CD-4212-9D1A-D4A3F4494A37}" type="pres">
      <dgm:prSet presAssocID="{5BEDE221-A29A-4427-A804-9C2F447113EB}" presName="accentRepeatNode" presStyleLbl="solidFgAcc1" presStyleIdx="0" presStyleCnt="2" custScaleX="90061" custScaleY="87434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DB4D77BE-02D7-430D-A366-ADDF699CC5EA}" type="pres">
      <dgm:prSet presAssocID="{3D4E6F3E-B91C-496C-B9D8-D2E1AB8FD717}" presName="text_2" presStyleLbl="node1" presStyleIdx="1" presStyleCnt="2" custScaleY="671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7AC8BC-4C24-4285-8BCE-3D47D22566D1}" type="pres">
      <dgm:prSet presAssocID="{3D4E6F3E-B91C-496C-B9D8-D2E1AB8FD717}" presName="accent_2" presStyleCnt="0"/>
      <dgm:spPr/>
    </dgm:pt>
    <dgm:pt modelId="{C58D4E84-F3EC-4932-956D-79DAD4417AF8}" type="pres">
      <dgm:prSet presAssocID="{3D4E6F3E-B91C-496C-B9D8-D2E1AB8FD717}" presName="accentRepeatNode" presStyleLbl="solidFgAcc1" presStyleIdx="1" presStyleCnt="2" custScaleX="77554" custScaleY="7947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</dgm:ptLst>
  <dgm:cxnLst>
    <dgm:cxn modelId="{869C18A0-27B1-456F-A7AA-85FA7D82E984}" type="presOf" srcId="{542862FF-6B52-474F-8D49-868FD5CEBCE2}" destId="{ADBB6E12-3572-49E0-A253-120A6E398277}" srcOrd="0" destOrd="0" presId="urn:microsoft.com/office/officeart/2008/layout/VerticalCurvedList"/>
    <dgm:cxn modelId="{C758CF48-F1E7-4BBE-8D73-EE09EBE7437D}" srcId="{D9D43E08-3984-4027-A96A-772CE1452125}" destId="{3D4E6F3E-B91C-496C-B9D8-D2E1AB8FD717}" srcOrd="1" destOrd="0" parTransId="{E0DD2D8A-7B02-4746-A614-FCDB94F718F7}" sibTransId="{8CB7467C-C384-48AA-A28E-9D252F93F922}"/>
    <dgm:cxn modelId="{B431F040-2341-4233-A57B-522658B23399}" type="presOf" srcId="{5BEDE221-A29A-4427-A804-9C2F447113EB}" destId="{9FCCF5D7-228D-4B6E-87DB-B51113B362A7}" srcOrd="0" destOrd="0" presId="urn:microsoft.com/office/officeart/2008/layout/VerticalCurvedList"/>
    <dgm:cxn modelId="{95D65239-CF62-45B3-9BE8-0F56AE69BADE}" type="presOf" srcId="{3D4E6F3E-B91C-496C-B9D8-D2E1AB8FD717}" destId="{DB4D77BE-02D7-430D-A366-ADDF699CC5EA}" srcOrd="0" destOrd="0" presId="urn:microsoft.com/office/officeart/2008/layout/VerticalCurvedList"/>
    <dgm:cxn modelId="{ED04357F-8CDC-4E5F-80C1-3D46E0FF0A70}" type="presOf" srcId="{D9D43E08-3984-4027-A96A-772CE1452125}" destId="{1BA86517-AFCA-4C40-B5B3-E84CA81FD585}" srcOrd="0" destOrd="0" presId="urn:microsoft.com/office/officeart/2008/layout/VerticalCurvedList"/>
    <dgm:cxn modelId="{9E5E8D05-D8C4-42D9-AA62-9994DC4E5D0C}" srcId="{D9D43E08-3984-4027-A96A-772CE1452125}" destId="{5BEDE221-A29A-4427-A804-9C2F447113EB}" srcOrd="0" destOrd="0" parTransId="{F71DA928-1C78-4EC2-AE4A-8B52DD6BF11F}" sibTransId="{542862FF-6B52-474F-8D49-868FD5CEBCE2}"/>
    <dgm:cxn modelId="{9F094593-831F-469F-BD1B-63A8B4FA6B2D}" type="presParOf" srcId="{1BA86517-AFCA-4C40-B5B3-E84CA81FD585}" destId="{1AA1F244-AD27-4711-A6A6-C403B5AA552F}" srcOrd="0" destOrd="0" presId="urn:microsoft.com/office/officeart/2008/layout/VerticalCurvedList"/>
    <dgm:cxn modelId="{83097D90-2A0F-41BE-9180-5CCB0BDF5790}" type="presParOf" srcId="{1AA1F244-AD27-4711-A6A6-C403B5AA552F}" destId="{70384141-DFE0-491F-BEE8-E7FC4F7A0802}" srcOrd="0" destOrd="0" presId="urn:microsoft.com/office/officeart/2008/layout/VerticalCurvedList"/>
    <dgm:cxn modelId="{3E59722E-ECE9-4782-9607-E374A13FE435}" type="presParOf" srcId="{70384141-DFE0-491F-BEE8-E7FC4F7A0802}" destId="{FEABA503-5215-49C8-B837-6E977319D3F0}" srcOrd="0" destOrd="0" presId="urn:microsoft.com/office/officeart/2008/layout/VerticalCurvedList"/>
    <dgm:cxn modelId="{3BBEF487-DC70-4F31-A4E8-B713D465E9FC}" type="presParOf" srcId="{70384141-DFE0-491F-BEE8-E7FC4F7A0802}" destId="{ADBB6E12-3572-49E0-A253-120A6E398277}" srcOrd="1" destOrd="0" presId="urn:microsoft.com/office/officeart/2008/layout/VerticalCurvedList"/>
    <dgm:cxn modelId="{78EC6E72-92F2-4805-9E65-C882AB986761}" type="presParOf" srcId="{70384141-DFE0-491F-BEE8-E7FC4F7A0802}" destId="{C2F75B6D-6CAA-4BF6-B334-8FE9E79E712A}" srcOrd="2" destOrd="0" presId="urn:microsoft.com/office/officeart/2008/layout/VerticalCurvedList"/>
    <dgm:cxn modelId="{06B37B03-345D-45D7-AFCE-3A39ADF8B985}" type="presParOf" srcId="{70384141-DFE0-491F-BEE8-E7FC4F7A0802}" destId="{26D2158F-3407-43F2-A8EF-8C2F49785EEA}" srcOrd="3" destOrd="0" presId="urn:microsoft.com/office/officeart/2008/layout/VerticalCurvedList"/>
    <dgm:cxn modelId="{9D8A1D08-F85E-4DD6-AC8A-893E405D2057}" type="presParOf" srcId="{1AA1F244-AD27-4711-A6A6-C403B5AA552F}" destId="{9FCCF5D7-228D-4B6E-87DB-B51113B362A7}" srcOrd="1" destOrd="0" presId="urn:microsoft.com/office/officeart/2008/layout/VerticalCurvedList"/>
    <dgm:cxn modelId="{5BBE4B28-868E-4912-9325-D4EF78303B62}" type="presParOf" srcId="{1AA1F244-AD27-4711-A6A6-C403B5AA552F}" destId="{D16A1231-56A0-4FA9-AE95-10A0C470C849}" srcOrd="2" destOrd="0" presId="urn:microsoft.com/office/officeart/2008/layout/VerticalCurvedList"/>
    <dgm:cxn modelId="{FF165C77-078D-4E60-8BFB-6967787CFECB}" type="presParOf" srcId="{D16A1231-56A0-4FA9-AE95-10A0C470C849}" destId="{DD056354-34CD-4212-9D1A-D4A3F4494A37}" srcOrd="0" destOrd="0" presId="urn:microsoft.com/office/officeart/2008/layout/VerticalCurvedList"/>
    <dgm:cxn modelId="{92834BCB-980C-476B-B7C8-F0FA46DCB034}" type="presParOf" srcId="{1AA1F244-AD27-4711-A6A6-C403B5AA552F}" destId="{DB4D77BE-02D7-430D-A366-ADDF699CC5EA}" srcOrd="3" destOrd="0" presId="urn:microsoft.com/office/officeart/2008/layout/VerticalCurvedList"/>
    <dgm:cxn modelId="{BC1AD811-52CD-452D-B95D-CEED961D5CA7}" type="presParOf" srcId="{1AA1F244-AD27-4711-A6A6-C403B5AA552F}" destId="{4D7AC8BC-4C24-4285-8BCE-3D47D22566D1}" srcOrd="4" destOrd="0" presId="urn:microsoft.com/office/officeart/2008/layout/VerticalCurvedList"/>
    <dgm:cxn modelId="{8ABBEA00-38A8-474A-A3AD-39B40B08350B}" type="presParOf" srcId="{4D7AC8BC-4C24-4285-8BCE-3D47D22566D1}" destId="{C58D4E84-F3EC-4932-956D-79DAD4417AF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C684-F28D-4335-AB37-E02DB23B5021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A2C-8049-4957-9D92-BA3EE06494B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C684-F28D-4335-AB37-E02DB23B5021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A2C-8049-4957-9D92-BA3EE06494B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C684-F28D-4335-AB37-E02DB23B5021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A2C-8049-4957-9D92-BA3EE06494B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C684-F28D-4335-AB37-E02DB23B5021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A2C-8049-4957-9D92-BA3EE06494B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C684-F28D-4335-AB37-E02DB23B5021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A2C-8049-4957-9D92-BA3EE06494B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C684-F28D-4335-AB37-E02DB23B5021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A2C-8049-4957-9D92-BA3EE06494B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C684-F28D-4335-AB37-E02DB23B5021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A2C-8049-4957-9D92-BA3EE06494B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C684-F28D-4335-AB37-E02DB23B5021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A2C-8049-4957-9D92-BA3EE06494B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C684-F28D-4335-AB37-E02DB23B5021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A2C-8049-4957-9D92-BA3EE06494B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C684-F28D-4335-AB37-E02DB23B5021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46A2C-8049-4957-9D92-BA3EE06494B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C684-F28D-4335-AB37-E02DB23B5021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A2C-8049-4957-9D92-BA3EE06494B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BC4C684-F28D-4335-AB37-E02DB23B5021}" type="datetimeFigureOut">
              <a:rPr lang="zh-TW" altLang="en-US" smtClean="0"/>
              <a:t>2013/9/27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B046A2C-8049-4957-9D92-BA3EE06494B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5" Type="http://schemas.openxmlformats.org/officeDocument/2006/relationships/image" Target="../media/image26.jpg"/><Relationship Id="rId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600" y="908720"/>
            <a:ext cx="7772400" cy="1470025"/>
          </a:xfrm>
        </p:spPr>
        <p:txBody>
          <a:bodyPr/>
          <a:lstStyle/>
          <a:p>
            <a:r>
              <a:rPr lang="zh-TW" altLang="en-US" sz="6600" dirty="0" smtClean="0"/>
              <a:t>國境之南</a:t>
            </a:r>
            <a:r>
              <a:rPr lang="en-US" altLang="zh-TW" sz="6600" dirty="0" smtClean="0"/>
              <a:t>-</a:t>
            </a:r>
            <a:r>
              <a:rPr lang="zh-TW" altLang="en-US" sz="6600" dirty="0" smtClean="0"/>
              <a:t>屏東簡介</a:t>
            </a:r>
            <a:endParaRPr lang="zh-TW" altLang="en-US" sz="6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7544" y="4509120"/>
            <a:ext cx="8458200" cy="1512168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姓名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鄭雅如</a:t>
            </a:r>
            <a:endParaRPr lang="en-US" altLang="zh-TW" sz="2800" dirty="0" smtClean="0"/>
          </a:p>
          <a:p>
            <a:r>
              <a:rPr lang="zh-TW" altLang="en-US" sz="2800" dirty="0"/>
              <a:t>學</a:t>
            </a:r>
            <a:r>
              <a:rPr lang="zh-TW" altLang="en-US" sz="2800" dirty="0" smtClean="0"/>
              <a:t>號</a:t>
            </a:r>
            <a:r>
              <a:rPr lang="en-US" altLang="zh-TW" sz="2800" dirty="0" smtClean="0"/>
              <a:t>:102404214</a:t>
            </a:r>
          </a:p>
          <a:p>
            <a:r>
              <a:rPr lang="zh-TW" altLang="en-US" sz="2800" dirty="0" smtClean="0"/>
              <a:t>班級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會計乙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8357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3000">
        <p14:pan dir="u"/>
      </p:transition>
    </mc:Choice>
    <mc:Fallback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參考資料</a:t>
            </a:r>
            <a:endParaRPr lang="zh-TW" altLang="en-US" sz="48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100628"/>
            <a:ext cx="8352928" cy="3579849"/>
          </a:xfrm>
        </p:spPr>
        <p:txBody>
          <a:bodyPr/>
          <a:lstStyle/>
          <a:p>
            <a:r>
              <a:rPr lang="zh-TW" altLang="en-US" dirty="0" smtClean="0"/>
              <a:t>地理位置</a:t>
            </a:r>
            <a:r>
              <a:rPr lang="en-US" altLang="zh-TW" dirty="0"/>
              <a:t>:http://</a:t>
            </a:r>
            <a:r>
              <a:rPr lang="en-US" altLang="zh-TW" dirty="0" smtClean="0"/>
              <a:t>tw.knowledge.yahoo.com/question/</a:t>
            </a:r>
            <a:r>
              <a:rPr lang="en-US" altLang="zh-TW" dirty="0" err="1" smtClean="0"/>
              <a:t>question?qid</a:t>
            </a:r>
            <a:r>
              <a:rPr lang="en-US" altLang="zh-TW" dirty="0" smtClean="0"/>
              <a:t>=1012061104326</a:t>
            </a:r>
          </a:p>
          <a:p>
            <a:r>
              <a:rPr lang="zh-TW" altLang="en-US" dirty="0"/>
              <a:t>墾丁國家公園</a:t>
            </a:r>
            <a:r>
              <a:rPr lang="zh-TW" altLang="en-US" dirty="0" smtClean="0"/>
              <a:t>圖片</a:t>
            </a:r>
            <a:r>
              <a:rPr lang="en-US" altLang="zh-TW" dirty="0"/>
              <a:t>:http://www.lohastw.com/blog/?p=5447</a:t>
            </a:r>
            <a:endParaRPr lang="en-US" altLang="zh-TW" dirty="0" smtClean="0"/>
          </a:p>
          <a:p>
            <a:r>
              <a:rPr lang="zh-TW" altLang="en-US" dirty="0" smtClean="0"/>
              <a:t>古蹟參考資料</a:t>
            </a:r>
            <a:r>
              <a:rPr lang="en-US" altLang="zh-TW" dirty="0"/>
              <a:t>:http://</a:t>
            </a:r>
            <a:r>
              <a:rPr lang="en-US" altLang="zh-TW" dirty="0" smtClean="0"/>
              <a:t>tw.knowledge.yahoo.com/question/</a:t>
            </a:r>
            <a:r>
              <a:rPr lang="en-US" altLang="zh-TW" dirty="0" err="1" smtClean="0"/>
              <a:t>question?qid</a:t>
            </a:r>
            <a:r>
              <a:rPr lang="en-US" altLang="zh-TW" dirty="0" smtClean="0"/>
              <a:t>=1005031603866</a:t>
            </a:r>
          </a:p>
          <a:p>
            <a:r>
              <a:rPr lang="zh-TW" altLang="en-US" dirty="0"/>
              <a:t>屏東書院</a:t>
            </a:r>
            <a:r>
              <a:rPr lang="zh-TW" altLang="en-US" dirty="0" smtClean="0"/>
              <a:t>圖片</a:t>
            </a:r>
            <a:r>
              <a:rPr lang="en-US" altLang="zh-TW" dirty="0"/>
              <a:t>:http://</a:t>
            </a:r>
            <a:r>
              <a:rPr lang="en-US" altLang="zh-TW" dirty="0" smtClean="0"/>
              <a:t>tour.cultural.pthg.gov.tw/</a:t>
            </a:r>
            <a:r>
              <a:rPr lang="en-US" altLang="zh-TW" dirty="0" err="1" smtClean="0"/>
              <a:t>CulturalTopicList.aspx?CulturalTopic</a:t>
            </a:r>
            <a:r>
              <a:rPr lang="en-US" altLang="zh-TW" dirty="0" smtClean="0"/>
              <a:t>=9f9258ad-92c9-467d-8a56-1dedaea02d3d</a:t>
            </a:r>
          </a:p>
          <a:p>
            <a:r>
              <a:rPr lang="zh-TW" altLang="en-US" dirty="0"/>
              <a:t>屏東舊</a:t>
            </a:r>
            <a:r>
              <a:rPr lang="zh-TW" altLang="en-US" dirty="0" smtClean="0"/>
              <a:t>鐵橋</a:t>
            </a:r>
            <a:r>
              <a:rPr lang="en-US" altLang="zh-TW" dirty="0" smtClean="0"/>
              <a:t>:</a:t>
            </a:r>
          </a:p>
          <a:p>
            <a:r>
              <a:rPr lang="zh-TW" altLang="en-US" dirty="0" smtClean="0"/>
              <a:t>東港烏魚子</a:t>
            </a:r>
            <a:r>
              <a:rPr lang="en-US" altLang="zh-TW" dirty="0"/>
              <a:t>:http://www.flickr.com/photos/39502501@N06/3730543641</a:t>
            </a:r>
            <a:r>
              <a:rPr lang="en-US" altLang="zh-TW" dirty="0" smtClean="0"/>
              <a:t>/</a:t>
            </a:r>
          </a:p>
          <a:p>
            <a:r>
              <a:rPr lang="zh-TW" altLang="en-US" dirty="0" smtClean="0"/>
              <a:t>民族夜市</a:t>
            </a:r>
            <a:r>
              <a:rPr lang="en-US" altLang="zh-TW" dirty="0" smtClean="0"/>
              <a:t>1:http</a:t>
            </a:r>
            <a:r>
              <a:rPr lang="en-US" altLang="zh-TW" dirty="0"/>
              <a:t>://www.flickr.com/photos/39502501@N06/3730543641</a:t>
            </a:r>
            <a:r>
              <a:rPr lang="en-US" altLang="zh-TW" dirty="0" smtClean="0"/>
              <a:t>/</a:t>
            </a:r>
          </a:p>
          <a:p>
            <a:r>
              <a:rPr lang="zh-TW" altLang="en-US" dirty="0" smtClean="0"/>
              <a:t>民族夜市</a:t>
            </a:r>
            <a:r>
              <a:rPr lang="en-US" altLang="zh-TW" dirty="0"/>
              <a:t>2:http://www.panoramio.com/user/2945993?with_photo_id=26252411</a:t>
            </a:r>
            <a:endParaRPr lang="en-US" altLang="zh-TW" dirty="0" smtClean="0"/>
          </a:p>
          <a:p>
            <a:r>
              <a:rPr lang="zh-TW" altLang="en-US" dirty="0"/>
              <a:t>屏東美食參考資料</a:t>
            </a:r>
            <a:r>
              <a:rPr lang="en-US" altLang="zh-TW" dirty="0"/>
              <a:t>: http://</a:t>
            </a:r>
            <a:r>
              <a:rPr lang="en-US" altLang="zh-TW" dirty="0" smtClean="0"/>
              <a:t>www.pthg.gov.tw/tw/CP.aspx?s=1012&amp;cp=1&amp;n=10875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6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4149080"/>
            <a:ext cx="6120680" cy="792088"/>
          </a:xfrm>
        </p:spPr>
        <p:txBody>
          <a:bodyPr/>
          <a:lstStyle/>
          <a:p>
            <a:r>
              <a:rPr lang="en-US" altLang="zh-TW" sz="8000" dirty="0" smtClean="0">
                <a:latin typeface="GungsuhChe" pitchFamily="49" charset="-127"/>
                <a:ea typeface="GungsuhChe" pitchFamily="49" charset="-127"/>
              </a:rPr>
              <a:t>The end …</a:t>
            </a:r>
            <a:endParaRPr lang="zh-TW" altLang="en-US" sz="8000" dirty="0">
              <a:latin typeface="GungsuhChe" pitchFamily="49" charset="-127"/>
              <a:ea typeface="GungsuhChe" pitchFamily="49" charset="-127"/>
            </a:endParaRPr>
          </a:p>
        </p:txBody>
      </p:sp>
      <p:pic>
        <p:nvPicPr>
          <p:cNvPr id="6146" name="Picture 2" descr="C:\Users\eric\AppData\Local\Microsoft\Windows\Temporary Internet Files\Content.IE5\4H5XUT9Z\MC9001569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268759"/>
            <a:ext cx="5558240" cy="301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100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472 0.05787 L 0.40938 0.0578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2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520940" cy="548640"/>
          </a:xfrm>
        </p:spPr>
        <p:txBody>
          <a:bodyPr/>
          <a:lstStyle/>
          <a:p>
            <a:pPr algn="ctr"/>
            <a:r>
              <a:rPr lang="zh-TW" altLang="en-US" b="1" dirty="0" smtClean="0"/>
              <a:t>屏 東 簡 介</a:t>
            </a:r>
            <a:endParaRPr lang="zh-TW" altLang="en-US" b="1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564861"/>
              </p:ext>
            </p:extLst>
          </p:nvPr>
        </p:nvGraphicFramePr>
        <p:xfrm>
          <a:off x="755576" y="404664"/>
          <a:ext cx="7521575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2582890392"/>
              </p:ext>
            </p:extLst>
          </p:nvPr>
        </p:nvGraphicFramePr>
        <p:xfrm>
          <a:off x="827584" y="3703240"/>
          <a:ext cx="7488832" cy="3127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8795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向右箭號 2"/>
          <p:cNvSpPr/>
          <p:nvPr/>
        </p:nvSpPr>
        <p:spPr>
          <a:xfrm>
            <a:off x="735934" y="0"/>
            <a:ext cx="3461054" cy="2007074"/>
          </a:xfrm>
          <a:prstGeom prst="rightArrow">
            <a:avLst/>
          </a:prstGeom>
          <a:gradFill>
            <a:gsLst>
              <a:gs pos="0">
                <a:schemeClr val="accent3">
                  <a:tint val="50000"/>
                  <a:satMod val="300000"/>
                  <a:lumMod val="91000"/>
                  <a:lumOff val="9000"/>
                  <a:alpha val="33000"/>
                </a:schemeClr>
              </a:gs>
              <a:gs pos="6000">
                <a:schemeClr val="accent3">
                  <a:tint val="37000"/>
                  <a:satMod val="300000"/>
                  <a:alpha val="3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7103" y="188640"/>
            <a:ext cx="7520940" cy="548640"/>
          </a:xfrm>
        </p:spPr>
        <p:txBody>
          <a:bodyPr/>
          <a:lstStyle/>
          <a:p>
            <a:r>
              <a:rPr lang="zh-TW" altLang="en-US" sz="4800" b="1" dirty="0" smtClean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地理位置</a:t>
            </a:r>
            <a:endParaRPr lang="zh-TW" altLang="en-US" sz="4800" b="1" dirty="0">
              <a:solidFill>
                <a:schemeClr val="bg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35934" y="1472236"/>
            <a:ext cx="3888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spc="300" dirty="0" smtClean="0">
                <a:latin typeface="標楷體" pitchFamily="65" charset="-120"/>
                <a:ea typeface="標楷體" pitchFamily="65" charset="-120"/>
              </a:rPr>
              <a:t>屏東位於台灣最南部</a:t>
            </a:r>
            <a:r>
              <a:rPr lang="en-US" altLang="zh-TW" sz="2800" spc="300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pc="300" dirty="0" smtClean="0">
                <a:latin typeface="標楷體" pitchFamily="65" charset="-120"/>
                <a:ea typeface="標楷體" pitchFamily="65" charset="-120"/>
              </a:rPr>
              <a:t>處於熱帶地區</a:t>
            </a:r>
            <a:r>
              <a:rPr lang="en-US" altLang="zh-TW" sz="2800" spc="300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pc="300" dirty="0" smtClean="0">
                <a:latin typeface="標楷體" pitchFamily="65" charset="-120"/>
                <a:ea typeface="標楷體" pitchFamily="65" charset="-120"/>
              </a:rPr>
              <a:t>也是族群豐富的所在地</a:t>
            </a:r>
            <a:r>
              <a:rPr lang="en-US" altLang="zh-TW" sz="2800" spc="300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pc="300" dirty="0" smtClean="0">
                <a:latin typeface="標楷體" pitchFamily="65" charset="-120"/>
                <a:ea typeface="標楷體" pitchFamily="65" charset="-120"/>
              </a:rPr>
              <a:t>充滿人文風氣</a:t>
            </a:r>
            <a:r>
              <a:rPr lang="en-US" altLang="zh-TW" sz="2800" spc="300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pc="300" dirty="0" smtClean="0">
                <a:latin typeface="標楷體" pitchFamily="65" charset="-120"/>
                <a:ea typeface="標楷體" pitchFamily="65" charset="-120"/>
              </a:rPr>
              <a:t>位於南端的墾丁國家公園</a:t>
            </a:r>
            <a:r>
              <a:rPr lang="en-US" altLang="zh-TW" sz="2800" spc="300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pc="300" dirty="0" smtClean="0">
                <a:latin typeface="標楷體" pitchFamily="65" charset="-120"/>
                <a:ea typeface="標楷體" pitchFamily="65" charset="-120"/>
              </a:rPr>
              <a:t>既是台灣的第一座國家公園也是附有觀光價值的所在地</a:t>
            </a:r>
            <a:r>
              <a:rPr lang="en-US" altLang="zh-TW" sz="2800" spc="300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pc="300" dirty="0" smtClean="0">
                <a:latin typeface="標楷體" pitchFamily="65" charset="-120"/>
                <a:ea typeface="標楷體" pitchFamily="65" charset="-120"/>
              </a:rPr>
              <a:t>由於東臨太平洋</a:t>
            </a:r>
            <a:r>
              <a:rPr lang="en-US" altLang="zh-TW" sz="2800" spc="300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pc="300" dirty="0" smtClean="0">
                <a:latin typeface="標楷體" pitchFamily="65" charset="-120"/>
                <a:ea typeface="標楷體" pitchFamily="65" charset="-120"/>
              </a:rPr>
              <a:t>西林台灣海峽</a:t>
            </a:r>
            <a:r>
              <a:rPr lang="en-US" altLang="zh-TW" sz="2800" spc="300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pc="300" dirty="0" smtClean="0">
                <a:latin typeface="標楷體" pitchFamily="65" charset="-120"/>
                <a:ea typeface="標楷體" pitchFamily="65" charset="-120"/>
              </a:rPr>
              <a:t>南臨巴士海峽</a:t>
            </a:r>
            <a:r>
              <a:rPr lang="en-US" altLang="zh-TW" sz="2800" spc="300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spc="300" dirty="0" smtClean="0">
                <a:latin typeface="標楷體" pitchFamily="65" charset="-120"/>
                <a:ea typeface="標楷體" pitchFamily="65" charset="-120"/>
              </a:rPr>
              <a:t>所以產業結構也較偏重於農漁業</a:t>
            </a:r>
            <a:endParaRPr lang="zh-TW" altLang="en-US" sz="2800" spc="3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 rot="21042186">
            <a:off x="4848876" y="136755"/>
            <a:ext cx="4184757" cy="267775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4889026" y="3487836"/>
            <a:ext cx="4104456" cy="295872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794796" y="827420"/>
            <a:ext cx="3300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accent2"/>
                </a:solidFill>
              </a:rPr>
              <a:t>GEOGRAPHICAL LOCATION</a:t>
            </a:r>
            <a:endParaRPr lang="zh-TW" altLang="en-US" dirty="0">
              <a:solidFill>
                <a:schemeClr val="accent2"/>
              </a:solidFill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42469">
            <a:off x="4971839" y="244296"/>
            <a:ext cx="3940736" cy="249047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584" y="3607068"/>
            <a:ext cx="3793246" cy="272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99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ric\AppData\Local\Microsoft\Windows\Temporary Internet Files\Content.IE5\FONHHONS\MC90044179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2320">
            <a:off x="98036" y="1619332"/>
            <a:ext cx="3692586" cy="3692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cap="none" dirty="0" smtClean="0">
                <a:solidFill>
                  <a:srgbClr val="FFC000"/>
                </a:solidFill>
              </a:rPr>
              <a:t>觀光活動</a:t>
            </a:r>
            <a:endParaRPr lang="zh-TW" altLang="en-US" sz="4800" b="1" cap="none" dirty="0">
              <a:solidFill>
                <a:srgbClr val="FFC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00629"/>
            <a:ext cx="9252520" cy="1824316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/>
              <a:t>近期在政府觀光的推動</a:t>
            </a:r>
            <a:r>
              <a:rPr lang="zh-TW" altLang="en-US" sz="2800" dirty="0" smtClean="0"/>
              <a:t>下</a:t>
            </a:r>
            <a:endParaRPr lang="en-US" altLang="zh-TW" sz="2800" dirty="0" smtClean="0"/>
          </a:p>
          <a:p>
            <a:pPr algn="ctr"/>
            <a:r>
              <a:rPr lang="zh-TW" altLang="en-US" sz="2800" dirty="0" smtClean="0"/>
              <a:t>許多</a:t>
            </a:r>
            <a:r>
              <a:rPr lang="zh-TW" altLang="en-US" sz="2800" dirty="0"/>
              <a:t>觀光活動也成為年輕人的首選</a:t>
            </a:r>
            <a:r>
              <a:rPr lang="en-US" altLang="zh-TW" sz="2800" dirty="0" smtClean="0"/>
              <a:t>,</a:t>
            </a:r>
          </a:p>
          <a:p>
            <a:pPr algn="ctr"/>
            <a:r>
              <a:rPr lang="zh-TW" altLang="en-US" sz="2800" dirty="0" smtClean="0"/>
              <a:t>   例如</a:t>
            </a:r>
            <a:r>
              <a:rPr lang="zh-TW" altLang="en-US" sz="2800" dirty="0"/>
              <a:t>墾丁春吶</a:t>
            </a:r>
            <a:r>
              <a:rPr lang="en-US" altLang="zh-TW" sz="2800" dirty="0"/>
              <a:t>,</a:t>
            </a:r>
            <a:r>
              <a:rPr lang="zh-TW" altLang="en-US" sz="2800" dirty="0"/>
              <a:t>小琉球</a:t>
            </a:r>
            <a:r>
              <a:rPr lang="en-US" altLang="zh-TW" sz="2800" dirty="0"/>
              <a:t>…</a:t>
            </a:r>
            <a:r>
              <a:rPr lang="zh-TW" altLang="en-US" sz="2800" dirty="0"/>
              <a:t>等</a:t>
            </a:r>
            <a:r>
              <a:rPr lang="en-US" altLang="zh-TW" sz="2800" dirty="0"/>
              <a:t>,</a:t>
            </a:r>
            <a:r>
              <a:rPr lang="zh-TW" altLang="en-US" sz="2800" dirty="0"/>
              <a:t>都是很好的例子 </a:t>
            </a:r>
            <a:r>
              <a:rPr lang="en-US" altLang="zh-TW" sz="2800" dirty="0"/>
              <a:t>	</a:t>
            </a:r>
            <a:endParaRPr lang="zh-TW" altLang="en-US" sz="2800" dirty="0"/>
          </a:p>
        </p:txBody>
      </p:sp>
      <p:pic>
        <p:nvPicPr>
          <p:cNvPr id="1027" name="Picture 3" descr="C:\Users\eric\AppData\Local\Microsoft\Windows\Temporary Internet Files\Content.IE5\E0NYI2XX\MC90041187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082" y="3573016"/>
            <a:ext cx="3924493" cy="3112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eric\AppData\Local\Microsoft\Windows\Temporary Internet Files\Content.IE5\FONHHONS\MC90041751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4180">
            <a:off x="3254287" y="5684216"/>
            <a:ext cx="552174" cy="73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58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126 -0.06042 L 0.62345 -0.2125 L 0.4047 4.07407E-6 L 0.16876 -0.24167 L 6.11111E-6 4.07407E-6 " pathEditMode="relative" ptsTypes="AAAAA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094 0.01412 L 0.08438 -0.01922 L 0.09844 0.01203 L 0.1125 0.02037 L 0.14063 0.01203 L 0.15313 -0.01713 L 0.17188 -0.00047 L 0.19375 0.02037 L 0.21563 0.01828 L 0.25 0.01203 L 0.2625 -0.0088 L 0.28125 0.0037 L 0.29844 0.0412 L 0.3125 -0.00463 " pathEditMode="relative" rAng="0" ptsTypes="AAAAAAAAAAAAAA">
                                      <p:cBhvr>
                                        <p:cTn id="1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69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 rot="5400000">
            <a:off x="5634118" y="440410"/>
            <a:ext cx="2916324" cy="374441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-520"/>
            <a:ext cx="5544616" cy="1053256"/>
          </a:xfrm>
        </p:spPr>
        <p:txBody>
          <a:bodyPr/>
          <a:lstStyle/>
          <a:p>
            <a:r>
              <a:rPr lang="zh-TW" altLang="en-US" sz="4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歷史古蹟</a:t>
            </a:r>
            <a:r>
              <a:rPr lang="en-US" altLang="zh-TW" sz="2000" b="1" dirty="0" smtClean="0">
                <a:solidFill>
                  <a:srgbClr val="FFC000"/>
                </a:solidFill>
                <a:latin typeface="Copperplate Gothic Bold" pitchFamily="34" charset="0"/>
                <a:ea typeface="標楷體" pitchFamily="65" charset="-120"/>
              </a:rPr>
              <a:t>historical sites</a:t>
            </a:r>
            <a:r>
              <a:rPr lang="zh-TW" altLang="en-US" sz="2000" b="1" dirty="0" smtClean="0">
                <a:solidFill>
                  <a:srgbClr val="FFC000"/>
                </a:solidFill>
                <a:latin typeface="Copperplate Gothic Bold" pitchFamily="34" charset="0"/>
                <a:ea typeface="標楷體" pitchFamily="65" charset="-120"/>
              </a:rPr>
              <a:t>   </a:t>
            </a:r>
            <a:endParaRPr lang="zh-TW" altLang="en-US" sz="2000" b="1" dirty="0">
              <a:solidFill>
                <a:srgbClr val="FFC000"/>
              </a:solidFill>
              <a:latin typeface="Copperplate Gothic Bold" pitchFamily="34" charset="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184694"/>
            <a:ext cx="4901168" cy="538190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altLang="zh-TW" sz="2800" dirty="0"/>
              <a:t>	</a:t>
            </a:r>
            <a:r>
              <a:rPr lang="zh-TW" altLang="en-US" sz="3200" dirty="0">
                <a:solidFill>
                  <a:srgbClr val="FF0000"/>
                </a:solidFill>
              </a:rPr>
              <a:t>屏東書院</a:t>
            </a:r>
            <a:r>
              <a:rPr lang="en-US" altLang="zh-TW" sz="2800" dirty="0"/>
              <a:t>:</a:t>
            </a:r>
            <a:r>
              <a:rPr lang="zh-TW" altLang="en-US" sz="2800" dirty="0"/>
              <a:t>屬於第三級古蹟</a:t>
            </a:r>
            <a:r>
              <a:rPr lang="en-US" altLang="zh-TW" sz="2800" dirty="0" smtClean="0"/>
              <a:t>,</a:t>
            </a:r>
            <a:r>
              <a:rPr lang="zh-TW" altLang="en-US" sz="2800" dirty="0" smtClean="0"/>
              <a:t>於</a:t>
            </a:r>
            <a:r>
              <a:rPr lang="zh-TW" altLang="en-US" sz="2800" dirty="0"/>
              <a:t>西元</a:t>
            </a:r>
            <a:r>
              <a:rPr lang="en-US" altLang="zh-TW" sz="2800" dirty="0" smtClean="0"/>
              <a:t>1815</a:t>
            </a:r>
            <a:r>
              <a:rPr lang="zh-TW" altLang="en-US" sz="2800" dirty="0" smtClean="0"/>
              <a:t>年</a:t>
            </a:r>
            <a:r>
              <a:rPr lang="zh-TW" altLang="en-US" sz="2800" dirty="0"/>
              <a:t>建立</a:t>
            </a:r>
            <a:r>
              <a:rPr lang="en-US" altLang="zh-TW" sz="2800" dirty="0"/>
              <a:t>,</a:t>
            </a:r>
            <a:r>
              <a:rPr lang="zh-TW" altLang="en-US" sz="2800" dirty="0"/>
              <a:t>於日據</a:t>
            </a:r>
            <a:r>
              <a:rPr lang="zh-TW" altLang="en-US" sz="2800" dirty="0" smtClean="0"/>
              <a:t>時期</a:t>
            </a:r>
            <a:r>
              <a:rPr lang="zh-TW" altLang="en-US" sz="2800" dirty="0"/>
              <a:t>改做為孔廟</a:t>
            </a:r>
            <a:r>
              <a:rPr lang="en-US" altLang="zh-TW" sz="2800" dirty="0"/>
              <a:t>,</a:t>
            </a:r>
            <a:r>
              <a:rPr lang="zh-TW" altLang="en-US" sz="2800" dirty="0"/>
              <a:t>以祭祀文昌</a:t>
            </a:r>
            <a:r>
              <a:rPr lang="zh-TW" altLang="en-US" sz="2800" dirty="0" smtClean="0"/>
              <a:t>帝君</a:t>
            </a:r>
            <a:r>
              <a:rPr lang="en-US" altLang="zh-TW" sz="2800" dirty="0"/>
              <a:t>,</a:t>
            </a:r>
            <a:r>
              <a:rPr lang="zh-TW" altLang="en-US" sz="2800" dirty="0"/>
              <a:t>先賢程子</a:t>
            </a:r>
            <a:r>
              <a:rPr lang="en-US" altLang="zh-TW" sz="2800" dirty="0"/>
              <a:t>,</a:t>
            </a:r>
            <a:r>
              <a:rPr lang="zh-TW" altLang="en-US" sz="2800" dirty="0"/>
              <a:t>周子為主</a:t>
            </a:r>
            <a:r>
              <a:rPr lang="en-US" altLang="zh-TW" sz="2800" dirty="0"/>
              <a:t>,</a:t>
            </a:r>
            <a:r>
              <a:rPr lang="zh-TW" altLang="en-US" sz="2800" dirty="0"/>
              <a:t>也提升地方文學風氣</a:t>
            </a:r>
            <a:r>
              <a:rPr lang="en-US" altLang="zh-TW" sz="2800" dirty="0"/>
              <a:t>,</a:t>
            </a:r>
            <a:r>
              <a:rPr lang="zh-TW" altLang="en-US" sz="2800" dirty="0"/>
              <a:t>在民國六十六年因年久失修</a:t>
            </a:r>
            <a:r>
              <a:rPr lang="en-US" altLang="zh-TW" sz="2800" dirty="0"/>
              <a:t>,</a:t>
            </a:r>
            <a:r>
              <a:rPr lang="zh-TW" altLang="en-US" sz="2800" dirty="0"/>
              <a:t>並由漢寶德建築教授復修</a:t>
            </a:r>
            <a:r>
              <a:rPr lang="en-US" altLang="zh-TW" sz="2800" dirty="0"/>
              <a:t>,</a:t>
            </a:r>
            <a:r>
              <a:rPr lang="zh-TW" altLang="en-US" sz="2800" dirty="0"/>
              <a:t>屏東書院成為台灣傳統建築業上</a:t>
            </a:r>
            <a:r>
              <a:rPr lang="en-US" altLang="zh-TW" sz="2800" dirty="0"/>
              <a:t>,</a:t>
            </a:r>
            <a:r>
              <a:rPr lang="zh-TW" altLang="en-US" sz="2800" dirty="0"/>
              <a:t>一項經典的作品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0" y="3364801"/>
            <a:ext cx="190500" cy="12839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466" y="1132039"/>
            <a:ext cx="3555627" cy="2361159"/>
          </a:xfrm>
          <a:prstGeom prst="rect">
            <a:avLst/>
          </a:prstGeom>
        </p:spPr>
      </p:pic>
      <p:pic>
        <p:nvPicPr>
          <p:cNvPr id="1026" name="Picture 2" descr="C:\Users\eric\AppData\Local\Microsoft\Windows\Temporary Internet Files\Content.IE5\E0NYI2XX\MC900441898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026" y="3802753"/>
            <a:ext cx="2657288" cy="234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43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88640"/>
            <a:ext cx="8424936" cy="463262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TW" dirty="0"/>
              <a:t>	</a:t>
            </a:r>
            <a:r>
              <a:rPr lang="zh-TW" altLang="en-US" sz="4800" dirty="0">
                <a:solidFill>
                  <a:srgbClr val="FF0000"/>
                </a:solidFill>
              </a:rPr>
              <a:t>高屏溪舊鐵橋</a:t>
            </a:r>
            <a:r>
              <a:rPr lang="en-US" altLang="zh-TW" sz="2800" dirty="0"/>
              <a:t>:</a:t>
            </a:r>
            <a:r>
              <a:rPr lang="zh-TW" altLang="en-US" sz="2800" dirty="0"/>
              <a:t>屬於二級古蹟</a:t>
            </a:r>
            <a:r>
              <a:rPr lang="en-US" altLang="zh-TW" sz="2800" dirty="0"/>
              <a:t>,</a:t>
            </a:r>
            <a:r>
              <a:rPr lang="zh-TW" altLang="en-US" sz="2800" dirty="0"/>
              <a:t>於日據大正二年時期建立</a:t>
            </a:r>
            <a:r>
              <a:rPr lang="en-US" altLang="zh-TW" sz="2800" dirty="0"/>
              <a:t>,</a:t>
            </a:r>
            <a:r>
              <a:rPr lang="zh-TW" altLang="en-US" sz="2800" dirty="0"/>
              <a:t>高屏溪對於先民來台開墾極為重要</a:t>
            </a:r>
            <a:r>
              <a:rPr lang="en-US" altLang="zh-TW" sz="2800" dirty="0"/>
              <a:t>,</a:t>
            </a:r>
            <a:r>
              <a:rPr lang="zh-TW" altLang="en-US" sz="2800" dirty="0"/>
              <a:t>當地原住民也皆都依賴於此</a:t>
            </a:r>
            <a:r>
              <a:rPr lang="en-US" altLang="zh-TW" sz="2800" dirty="0"/>
              <a:t>,</a:t>
            </a:r>
            <a:r>
              <a:rPr lang="zh-TW" altLang="en-US" sz="2800" dirty="0"/>
              <a:t>舊鐵橋是聯絡交通的重要構建</a:t>
            </a:r>
            <a:r>
              <a:rPr lang="en-US" altLang="zh-TW" sz="2800" dirty="0"/>
              <a:t>,</a:t>
            </a:r>
            <a:r>
              <a:rPr lang="zh-TW" altLang="en-US" sz="2800" dirty="0"/>
              <a:t>雖然現今已停止使用</a:t>
            </a:r>
            <a:r>
              <a:rPr lang="en-US" altLang="zh-TW" sz="2800" dirty="0"/>
              <a:t>,</a:t>
            </a:r>
            <a:r>
              <a:rPr lang="zh-TW" altLang="en-US" sz="2800" dirty="0"/>
              <a:t>但是屏東政府重新規劃整理</a:t>
            </a:r>
            <a:r>
              <a:rPr lang="en-US" altLang="zh-TW" sz="2800" dirty="0"/>
              <a:t>,</a:t>
            </a:r>
            <a:r>
              <a:rPr lang="zh-TW" altLang="en-US" sz="2800" dirty="0"/>
              <a:t>給予舊鐵橋新生命</a:t>
            </a:r>
            <a:r>
              <a:rPr lang="en-US" altLang="zh-TW" sz="2800" dirty="0"/>
              <a:t>,</a:t>
            </a:r>
            <a:r>
              <a:rPr lang="zh-TW" altLang="en-US" sz="2800" dirty="0"/>
              <a:t>鋪設較踏車步道</a:t>
            </a:r>
            <a:r>
              <a:rPr lang="en-US" altLang="zh-TW" sz="2800" dirty="0"/>
              <a:t>,</a:t>
            </a:r>
            <a:r>
              <a:rPr lang="zh-TW" altLang="en-US" sz="2800" dirty="0"/>
              <a:t>使居民有休閒運動的空間</a:t>
            </a:r>
            <a:r>
              <a:rPr lang="en-US" altLang="zh-TW" sz="2800" dirty="0"/>
              <a:t>,</a:t>
            </a:r>
            <a:r>
              <a:rPr lang="zh-TW" altLang="en-US" sz="2800" dirty="0"/>
              <a:t>每到黃昏時更是愛好攝影人取景的好地方</a:t>
            </a:r>
            <a:r>
              <a:rPr lang="en-US" altLang="zh-TW" sz="2800" dirty="0"/>
              <a:t>,</a:t>
            </a:r>
            <a:r>
              <a:rPr lang="zh-TW" altLang="en-US" sz="2800" dirty="0"/>
              <a:t>舊鐵橋是一個活化古蹟的好例子 </a:t>
            </a:r>
          </a:p>
        </p:txBody>
      </p:sp>
      <p:sp>
        <p:nvSpPr>
          <p:cNvPr id="4" name="矩形 3"/>
          <p:cNvSpPr/>
          <p:nvPr/>
        </p:nvSpPr>
        <p:spPr>
          <a:xfrm>
            <a:off x="3691855" y="4005064"/>
            <a:ext cx="5112568" cy="27089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274" y="4036466"/>
            <a:ext cx="4608512" cy="2548890"/>
          </a:xfrm>
          <a:prstGeom prst="rect">
            <a:avLst/>
          </a:prstGeom>
        </p:spPr>
      </p:pic>
      <p:pic>
        <p:nvPicPr>
          <p:cNvPr id="2050" name="Picture 2" descr="C:\Users\eric\AppData\Local\Microsoft\Windows\Temporary Internet Files\Content.IE5\FONHHONS\MC90044192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834442"/>
            <a:ext cx="35210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61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24128" y="635338"/>
            <a:ext cx="1804824" cy="54864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zh-TW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gourmet</a:t>
            </a:r>
            <a:endParaRPr lang="zh-TW" altLang="en-US" sz="24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052736"/>
            <a:ext cx="8208912" cy="357984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/>
              <a:t>	</a:t>
            </a:r>
            <a:r>
              <a:rPr lang="zh-TW" altLang="en-US" sz="3600" dirty="0"/>
              <a:t>東港三寶</a:t>
            </a:r>
            <a:r>
              <a:rPr lang="en-US" altLang="zh-TW" sz="3600" dirty="0"/>
              <a:t>-</a:t>
            </a:r>
            <a:r>
              <a:rPr lang="zh-TW" altLang="en-US" sz="3600" dirty="0"/>
              <a:t>烏魚子</a:t>
            </a:r>
            <a:r>
              <a:rPr lang="en-US" altLang="zh-TW" sz="3600" dirty="0"/>
              <a:t>,</a:t>
            </a:r>
            <a:r>
              <a:rPr lang="zh-TW" altLang="en-US" sz="3600" dirty="0"/>
              <a:t>櫻花蝦</a:t>
            </a:r>
            <a:r>
              <a:rPr lang="en-US" altLang="zh-TW" sz="3600" dirty="0"/>
              <a:t>,</a:t>
            </a:r>
            <a:r>
              <a:rPr lang="zh-TW" altLang="en-US" sz="3600" dirty="0"/>
              <a:t>黑鮪魚</a:t>
            </a:r>
            <a:r>
              <a:rPr lang="en-US" altLang="zh-TW" sz="280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zh-TW" altLang="en-US" sz="2800" dirty="0" smtClean="0"/>
              <a:t>經</a:t>
            </a:r>
            <a:r>
              <a:rPr lang="zh-TW" altLang="en-US" sz="2800" dirty="0"/>
              <a:t>火烤的烏魚子</a:t>
            </a:r>
            <a:r>
              <a:rPr lang="en-US" altLang="zh-TW" sz="2800" dirty="0"/>
              <a:t>,</a:t>
            </a:r>
            <a:r>
              <a:rPr lang="zh-TW" altLang="en-US" sz="2800" dirty="0"/>
              <a:t>肉質甜美的黑鮪魚加上高鈣的櫻花蝦</a:t>
            </a:r>
            <a:r>
              <a:rPr lang="en-US" altLang="zh-TW" sz="2800" dirty="0"/>
              <a:t>,</a:t>
            </a:r>
            <a:r>
              <a:rPr lang="zh-TW" altLang="en-US" sz="2800" dirty="0"/>
              <a:t>是身為東港人宴客的重要美食</a:t>
            </a:r>
            <a:r>
              <a:rPr lang="en-US" altLang="zh-TW" sz="2800" dirty="0"/>
              <a:t>,</a:t>
            </a:r>
            <a:r>
              <a:rPr lang="zh-TW" altLang="en-US" sz="2800" dirty="0"/>
              <a:t>也使許多饕客極為瘋狂</a:t>
            </a:r>
          </a:p>
        </p:txBody>
      </p:sp>
      <p:sp>
        <p:nvSpPr>
          <p:cNvPr id="5" name="矩形 4"/>
          <p:cNvSpPr/>
          <p:nvPr/>
        </p:nvSpPr>
        <p:spPr>
          <a:xfrm>
            <a:off x="1115616" y="260648"/>
            <a:ext cx="53783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屏東特點美食   </a:t>
            </a:r>
            <a:endParaRPr lang="zh-TW" alt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70453">
            <a:off x="593861" y="4117629"/>
            <a:ext cx="3358769" cy="2240929"/>
          </a:xfrm>
          <a:prstGeom prst="rect">
            <a:avLst/>
          </a:prstGeom>
        </p:spPr>
      </p:pic>
      <p:pic>
        <p:nvPicPr>
          <p:cNvPr id="4098" name="Picture 2" descr="C:\Users\eric\AppData\Local\Microsoft\Windows\Temporary Internet Files\Content.IE5\4H5XUT9Z\MC90044188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011" y="5123494"/>
            <a:ext cx="2869701" cy="1690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4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476672"/>
            <a:ext cx="8020372" cy="38405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2800" dirty="0" smtClean="0"/>
              <a:t>    </a:t>
            </a:r>
            <a:r>
              <a:rPr lang="zh-TW" altLang="en-US" sz="4800" dirty="0" smtClean="0">
                <a:solidFill>
                  <a:srgbClr val="FF0000"/>
                </a:solidFill>
              </a:rPr>
              <a:t>民族</a:t>
            </a:r>
            <a:r>
              <a:rPr lang="zh-TW" altLang="en-US" sz="4800" dirty="0">
                <a:solidFill>
                  <a:srgbClr val="FF0000"/>
                </a:solidFill>
              </a:rPr>
              <a:t>夜市</a:t>
            </a:r>
            <a:r>
              <a:rPr lang="en-US" altLang="zh-TW" sz="2800" dirty="0"/>
              <a:t>:</a:t>
            </a:r>
            <a:r>
              <a:rPr lang="zh-TW" altLang="en-US" sz="2800" dirty="0"/>
              <a:t>於屏東市中心復興陸橋下，始於</a:t>
            </a:r>
            <a:r>
              <a:rPr lang="zh-TW" altLang="en-US" sz="2800" dirty="0" smtClean="0"/>
              <a:t>日治時期，有</a:t>
            </a:r>
            <a:r>
              <a:rPr lang="zh-TW" altLang="en-US" sz="2800" dirty="0"/>
              <a:t>著許多具有地方風味的美食小吃</a:t>
            </a:r>
            <a:r>
              <a:rPr lang="en-US" altLang="zh-TW" sz="2800" dirty="0"/>
              <a:t>,</a:t>
            </a:r>
            <a:r>
              <a:rPr lang="zh-TW" altLang="en-US" sz="2800" dirty="0"/>
              <a:t>例如</a:t>
            </a:r>
            <a:r>
              <a:rPr lang="en-US" altLang="zh-TW" sz="2800" dirty="0"/>
              <a:t>:</a:t>
            </a:r>
            <a:r>
              <a:rPr lang="zh-TW" altLang="en-US" sz="2800" dirty="0"/>
              <a:t>屏東肉圓</a:t>
            </a:r>
            <a:r>
              <a:rPr lang="en-US" altLang="zh-TW" sz="2800" dirty="0"/>
              <a:t>,</a:t>
            </a:r>
            <a:r>
              <a:rPr lang="zh-TW" altLang="en-US" sz="2800" dirty="0"/>
              <a:t>炒米粉</a:t>
            </a:r>
            <a:r>
              <a:rPr lang="en-US" altLang="zh-TW" sz="2800" dirty="0"/>
              <a:t>…</a:t>
            </a:r>
            <a:r>
              <a:rPr lang="zh-TW" altLang="en-US" sz="2800" dirty="0"/>
              <a:t>等</a:t>
            </a:r>
            <a:r>
              <a:rPr lang="en-US" altLang="zh-TW" sz="2800" dirty="0"/>
              <a:t>,</a:t>
            </a:r>
            <a:r>
              <a:rPr lang="zh-TW" altLang="en-US" sz="2800" dirty="0"/>
              <a:t>是當地人的專屬回憶</a:t>
            </a:r>
            <a:r>
              <a:rPr lang="en-US" altLang="zh-TW" sz="2800" dirty="0"/>
              <a:t>,</a:t>
            </a:r>
            <a:r>
              <a:rPr lang="zh-TW" altLang="en-US" sz="2800" dirty="0"/>
              <a:t>更是來屏東遊玩不可錯過的行程喔</a:t>
            </a:r>
            <a:r>
              <a:rPr lang="en-US" altLang="zh-TW" sz="2800" dirty="0"/>
              <a:t>!</a:t>
            </a:r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 rot="1137771">
            <a:off x="-3670" y="4353609"/>
            <a:ext cx="2766795" cy="19937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2787978" y="4051497"/>
            <a:ext cx="3528392" cy="252028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3117">
            <a:off x="149078" y="4439781"/>
            <a:ext cx="2461296" cy="1845972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114" y="4182701"/>
            <a:ext cx="3114119" cy="2335589"/>
          </a:xfrm>
          <a:prstGeom prst="rect">
            <a:avLst/>
          </a:prstGeom>
        </p:spPr>
      </p:pic>
      <p:pic>
        <p:nvPicPr>
          <p:cNvPr id="3074" name="Picture 2" descr="C:\Users\eric\AppData\Local\Microsoft\Windows\Temporary Internet Files\Content.IE5\E6909KAV\MC90044189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58003"/>
            <a:ext cx="2510443" cy="1711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02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 rot="20707491">
            <a:off x="76605" y="4145630"/>
            <a:ext cx="3960440" cy="252028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5506" y="188640"/>
            <a:ext cx="7520940" cy="44918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      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萬</a:t>
            </a:r>
            <a:r>
              <a:rPr lang="zh-TW" altLang="en-US" sz="4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巒豬腳</a:t>
            </a:r>
            <a:r>
              <a:rPr lang="en-US" altLang="zh-TW" sz="2800" dirty="0"/>
              <a:t>:</a:t>
            </a:r>
            <a:r>
              <a:rPr lang="zh-TW" altLang="en-US" sz="2800" dirty="0"/>
              <a:t>已被台灣評為四大美食之一</a:t>
            </a:r>
            <a:r>
              <a:rPr lang="en-US" altLang="zh-TW" sz="2800" dirty="0"/>
              <a:t>,</a:t>
            </a:r>
            <a:r>
              <a:rPr lang="zh-TW" altLang="en-US" sz="2800" dirty="0"/>
              <a:t>為了控制人潮流量</a:t>
            </a:r>
            <a:r>
              <a:rPr lang="en-US" altLang="zh-TW" sz="2800" dirty="0"/>
              <a:t>,</a:t>
            </a:r>
            <a:r>
              <a:rPr lang="zh-TW" altLang="en-US" sz="2800" dirty="0"/>
              <a:t>整府還因此規劃了假日徒步區</a:t>
            </a:r>
            <a:r>
              <a:rPr lang="en-US" altLang="zh-TW" sz="2800" dirty="0"/>
              <a:t>,</a:t>
            </a:r>
            <a:r>
              <a:rPr lang="zh-TW" altLang="en-US" sz="2800" dirty="0"/>
              <a:t>可見魅力所在</a:t>
            </a:r>
            <a:r>
              <a:rPr lang="en-US" altLang="zh-TW" sz="2800" dirty="0"/>
              <a:t>,</a:t>
            </a:r>
            <a:r>
              <a:rPr lang="zh-TW" altLang="en-US" sz="2800" dirty="0"/>
              <a:t>肉質鮮美</a:t>
            </a:r>
            <a:r>
              <a:rPr lang="en-US" altLang="zh-TW" sz="2800" dirty="0"/>
              <a:t>,</a:t>
            </a:r>
            <a:r>
              <a:rPr lang="zh-TW" altLang="en-US" sz="2800" dirty="0"/>
              <a:t>油而不膩</a:t>
            </a:r>
            <a:r>
              <a:rPr lang="en-US" altLang="zh-TW" sz="2800" dirty="0"/>
              <a:t>,</a:t>
            </a:r>
            <a:r>
              <a:rPr lang="zh-TW" altLang="en-US" sz="2800" dirty="0"/>
              <a:t>正中許多饕客的味口</a:t>
            </a:r>
            <a:r>
              <a:rPr lang="en-US" altLang="zh-TW" sz="2800" dirty="0"/>
              <a:t>,</a:t>
            </a:r>
            <a:r>
              <a:rPr lang="zh-TW" altLang="en-US" sz="2800" dirty="0"/>
              <a:t>業者近年也結合真空包裝及網路宅配服務</a:t>
            </a:r>
            <a:r>
              <a:rPr lang="en-US" altLang="zh-TW" sz="2800" dirty="0"/>
              <a:t>,</a:t>
            </a:r>
            <a:r>
              <a:rPr lang="zh-TW" altLang="en-US" sz="2800" dirty="0"/>
              <a:t>也更加推廣萬巒豬腳的知名度 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12089">
            <a:off x="432927" y="4253544"/>
            <a:ext cx="3247797" cy="2435848"/>
          </a:xfrm>
          <a:prstGeom prst="rect">
            <a:avLst/>
          </a:prstGeom>
        </p:spPr>
      </p:pic>
      <p:pic>
        <p:nvPicPr>
          <p:cNvPr id="5122" name="Picture 2" descr="C:\Users\eric\AppData\Local\Microsoft\Windows\Temporary Internet Files\Content.IE5\E0NYI2XX\MC90034485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05064"/>
            <a:ext cx="1849388" cy="246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eric\AppData\Local\Microsoft\Windows\Temporary Internet Files\Content.IE5\E0NYI2XX\MC90034485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073" y="4820078"/>
            <a:ext cx="1237183" cy="1650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eric\AppData\Local\Microsoft\Windows\Temporary Internet Files\Content.IE5\E0NYI2XX\MC90034485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461" y="5365177"/>
            <a:ext cx="789114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95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角度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277</TotalTime>
  <Words>325</Words>
  <Application>Microsoft Office PowerPoint</Application>
  <PresentationFormat>如螢幕大小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2" baseType="lpstr">
      <vt:lpstr>GungsuhChe</vt:lpstr>
      <vt:lpstr>微軟正黑體</vt:lpstr>
      <vt:lpstr>新細明體</vt:lpstr>
      <vt:lpstr>標楷體</vt:lpstr>
      <vt:lpstr>Arial</vt:lpstr>
      <vt:lpstr>Copperplate Gothic Bold</vt:lpstr>
      <vt:lpstr>Franklin Gothic Book</vt:lpstr>
      <vt:lpstr>Franklin Gothic Medium</vt:lpstr>
      <vt:lpstr>Tunga</vt:lpstr>
      <vt:lpstr>Wingdings</vt:lpstr>
      <vt:lpstr>角度</vt:lpstr>
      <vt:lpstr>國境之南-屏東簡介</vt:lpstr>
      <vt:lpstr>屏 東 簡 介</vt:lpstr>
      <vt:lpstr>地理位置</vt:lpstr>
      <vt:lpstr>觀光活動</vt:lpstr>
      <vt:lpstr>歷史古蹟historical sites   </vt:lpstr>
      <vt:lpstr>PowerPoint 簡報</vt:lpstr>
      <vt:lpstr>gourmet</vt:lpstr>
      <vt:lpstr>PowerPoint 簡報</vt:lpstr>
      <vt:lpstr>PowerPoint 簡報</vt:lpstr>
      <vt:lpstr>參考資料</vt:lpstr>
      <vt:lpstr>The end 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國境之南-屏東簡介</dc:title>
  <dc:creator>eric</dc:creator>
  <cp:lastModifiedBy>stg02</cp:lastModifiedBy>
  <cp:revision>24</cp:revision>
  <dcterms:created xsi:type="dcterms:W3CDTF">2013-09-18T14:21:28Z</dcterms:created>
  <dcterms:modified xsi:type="dcterms:W3CDTF">2013-09-27T02:09:30Z</dcterms:modified>
</cp:coreProperties>
</file>