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2"/>
  </p:notesMasterIdLst>
  <p:handoutMasterIdLst>
    <p:handoutMasterId r:id="rId113"/>
  </p:handoutMasterIdLst>
  <p:sldIdLst>
    <p:sldId id="398" r:id="rId3"/>
    <p:sldId id="335" r:id="rId4"/>
    <p:sldId id="536" r:id="rId5"/>
    <p:sldId id="384" r:id="rId6"/>
    <p:sldId id="260" r:id="rId7"/>
    <p:sldId id="537" r:id="rId8"/>
    <p:sldId id="262" r:id="rId9"/>
    <p:sldId id="539" r:id="rId10"/>
    <p:sldId id="540" r:id="rId11"/>
    <p:sldId id="542" r:id="rId12"/>
    <p:sldId id="543" r:id="rId13"/>
    <p:sldId id="541" r:id="rId14"/>
    <p:sldId id="265" r:id="rId15"/>
    <p:sldId id="544" r:id="rId16"/>
    <p:sldId id="415" r:id="rId17"/>
    <p:sldId id="267" r:id="rId18"/>
    <p:sldId id="410" r:id="rId19"/>
    <p:sldId id="549" r:id="rId20"/>
    <p:sldId id="554" r:id="rId21"/>
    <p:sldId id="558" r:id="rId22"/>
    <p:sldId id="557" r:id="rId23"/>
    <p:sldId id="559" r:id="rId24"/>
    <p:sldId id="545" r:id="rId25"/>
    <p:sldId id="547" r:id="rId26"/>
    <p:sldId id="555" r:id="rId27"/>
    <p:sldId id="550" r:id="rId28"/>
    <p:sldId id="551" r:id="rId29"/>
    <p:sldId id="548" r:id="rId30"/>
    <p:sldId id="553" r:id="rId31"/>
    <p:sldId id="552" r:id="rId32"/>
    <p:sldId id="556" r:id="rId33"/>
    <p:sldId id="353" r:id="rId34"/>
    <p:sldId id="274" r:id="rId35"/>
    <p:sldId id="269" r:id="rId36"/>
    <p:sldId id="268" r:id="rId37"/>
    <p:sldId id="560" r:id="rId38"/>
    <p:sldId id="393" r:id="rId39"/>
    <p:sldId id="338" r:id="rId40"/>
    <p:sldId id="339" r:id="rId41"/>
    <p:sldId id="340" r:id="rId42"/>
    <p:sldId id="341" r:id="rId43"/>
    <p:sldId id="424" r:id="rId44"/>
    <p:sldId id="425" r:id="rId45"/>
    <p:sldId id="402" r:id="rId46"/>
    <p:sldId id="428" r:id="rId47"/>
    <p:sldId id="275" r:id="rId48"/>
    <p:sldId id="387" r:id="rId49"/>
    <p:sldId id="388" r:id="rId50"/>
    <p:sldId id="431" r:id="rId51"/>
    <p:sldId id="282" r:id="rId52"/>
    <p:sldId id="432" r:id="rId53"/>
    <p:sldId id="286" r:id="rId54"/>
    <p:sldId id="292" r:id="rId55"/>
    <p:sldId id="433" r:id="rId56"/>
    <p:sldId id="403" r:id="rId57"/>
    <p:sldId id="288" r:id="rId58"/>
    <p:sldId id="289" r:id="rId59"/>
    <p:sldId id="290" r:id="rId60"/>
    <p:sldId id="291" r:id="rId61"/>
    <p:sldId id="439" r:id="rId62"/>
    <p:sldId id="462" r:id="rId63"/>
    <p:sldId id="463" r:id="rId64"/>
    <p:sldId id="464" r:id="rId65"/>
    <p:sldId id="465" r:id="rId66"/>
    <p:sldId id="404" r:id="rId67"/>
    <p:sldId id="470" r:id="rId68"/>
    <p:sldId id="471" r:id="rId69"/>
    <p:sldId id="472" r:id="rId70"/>
    <p:sldId id="473" r:id="rId71"/>
    <p:sldId id="474" r:id="rId72"/>
    <p:sldId id="475" r:id="rId73"/>
    <p:sldId id="480" r:id="rId74"/>
    <p:sldId id="481" r:id="rId75"/>
    <p:sldId id="482" r:id="rId76"/>
    <p:sldId id="483" r:id="rId77"/>
    <p:sldId id="484" r:id="rId78"/>
    <p:sldId id="485" r:id="rId79"/>
    <p:sldId id="486" r:id="rId80"/>
    <p:sldId id="487" r:id="rId81"/>
    <p:sldId id="488" r:id="rId82"/>
    <p:sldId id="490" r:id="rId83"/>
    <p:sldId id="491" r:id="rId84"/>
    <p:sldId id="494" r:id="rId85"/>
    <p:sldId id="496" r:id="rId86"/>
    <p:sldId id="497" r:id="rId87"/>
    <p:sldId id="498" r:id="rId88"/>
    <p:sldId id="499" r:id="rId89"/>
    <p:sldId id="500" r:id="rId90"/>
    <p:sldId id="501" r:id="rId91"/>
    <p:sldId id="502" r:id="rId92"/>
    <p:sldId id="504" r:id="rId93"/>
    <p:sldId id="505" r:id="rId94"/>
    <p:sldId id="507" r:id="rId95"/>
    <p:sldId id="508" r:id="rId96"/>
    <p:sldId id="509" r:id="rId97"/>
    <p:sldId id="512" r:id="rId98"/>
    <p:sldId id="513" r:id="rId99"/>
    <p:sldId id="514" r:id="rId100"/>
    <p:sldId id="515" r:id="rId101"/>
    <p:sldId id="516" r:id="rId102"/>
    <p:sldId id="518" r:id="rId103"/>
    <p:sldId id="519" r:id="rId104"/>
    <p:sldId id="520" r:id="rId105"/>
    <p:sldId id="521" r:id="rId106"/>
    <p:sldId id="522" r:id="rId107"/>
    <p:sldId id="524" r:id="rId108"/>
    <p:sldId id="530" r:id="rId109"/>
    <p:sldId id="538" r:id="rId110"/>
    <p:sldId id="535" r:id="rId11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FFFFCC"/>
    <a:srgbClr val="65D7FF"/>
    <a:srgbClr val="3FCDFF"/>
    <a:srgbClr val="FFB7FF"/>
    <a:srgbClr val="9966FF"/>
    <a:srgbClr val="FF66CC"/>
    <a:srgbClr val="FF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7989" autoAdjust="0"/>
  </p:normalViewPr>
  <p:slideViewPr>
    <p:cSldViewPr>
      <p:cViewPr varScale="1">
        <p:scale>
          <a:sx n="71" d="100"/>
          <a:sy n="71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26700;&#38754;\&#34920;7-8&#26371;&#35336;&#31995;&#31995;&#21451;&#27511;&#24180;&#23601;&#26989;&#19968;&#35261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63905395279644"/>
          <c:y val="5.0603320361712258E-2"/>
          <c:w val="0.8623609460472037"/>
          <c:h val="0.81890167856333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班級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24</c:v>
                </c:pt>
                <c:pt idx="2">
                  <c:v>32</c:v>
                </c:pt>
                <c:pt idx="3">
                  <c:v>56</c:v>
                </c:pt>
                <c:pt idx="4">
                  <c:v>133</c:v>
                </c:pt>
                <c:pt idx="5">
                  <c:v>280</c:v>
                </c:pt>
                <c:pt idx="6">
                  <c:v>249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數列 2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數列 3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042048"/>
        <c:axId val="337314176"/>
      </c:barChart>
      <c:catAx>
        <c:axId val="33704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314176"/>
        <c:crosses val="autoZero"/>
        <c:auto val="1"/>
        <c:lblAlgn val="ctr"/>
        <c:lblOffset val="100"/>
        <c:noMultiLvlLbl val="0"/>
      </c:catAx>
      <c:valAx>
        <c:axId val="33731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042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9</a:t>
            </a:r>
            <a:r>
              <a:rPr lang="en-US" altLang="zh-TW" sz="2000" dirty="0" smtClean="0"/>
              <a:t>4</a:t>
            </a:r>
            <a:r>
              <a:rPr lang="zh-TW" sz="2000" dirty="0" smtClean="0"/>
              <a:t>學年度</a:t>
            </a:r>
            <a:r>
              <a:rPr lang="zh-TW" altLang="en-US" sz="2000" dirty="0" smtClean="0"/>
              <a:t>畢業</a:t>
            </a:r>
            <a:endParaRPr lang="zh-TW" sz="200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1503045234518E-2"/>
          <c:y val="0.17590000294359098"/>
          <c:w val="0.64377145853111906"/>
          <c:h val="0.78335211235360003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無關</c:v>
                </c:pt>
                <c:pt idx="1">
                  <c:v>有相關</c:v>
                </c:pt>
                <c:pt idx="2">
                  <c:v>未有全職工作者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39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9</a:t>
            </a:r>
            <a:r>
              <a:rPr lang="en-US" altLang="zh-TW" sz="2000" dirty="0" smtClean="0"/>
              <a:t>5</a:t>
            </a:r>
            <a:r>
              <a:rPr lang="zh-TW" sz="2000" dirty="0" smtClean="0"/>
              <a:t>學年度</a:t>
            </a:r>
            <a:r>
              <a:rPr lang="zh-TW" altLang="en-US" sz="2000" dirty="0" smtClean="0"/>
              <a:t>畢業</a:t>
            </a:r>
            <a:endParaRPr lang="zh-TW" sz="200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86505520113523E-2"/>
          <c:y val="0.21214567620790808"/>
          <c:w val="0.64775284137110822"/>
          <c:h val="0.78785432379209186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無關</c:v>
                </c:pt>
                <c:pt idx="1">
                  <c:v>有相關</c:v>
                </c:pt>
                <c:pt idx="2">
                  <c:v>未有全職工作者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</c:v>
                </c:pt>
                <c:pt idx="1">
                  <c:v>38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9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學</a:t>
            </a:r>
            <a:r>
              <a:rPr lang="zh-TW" sz="2000" dirty="0" smtClean="0"/>
              <a:t>年度</a:t>
            </a:r>
            <a:r>
              <a:rPr lang="zh-TW" altLang="en-US" sz="2000" dirty="0" smtClean="0"/>
              <a:t>畢業</a:t>
            </a:r>
            <a:endParaRPr lang="zh-TW" sz="2000" dirty="0"/>
          </a:p>
        </c:rich>
      </c:tx>
      <c:layout>
        <c:manualLayout>
          <c:xMode val="edge"/>
          <c:yMode val="edge"/>
          <c:x val="0.61815309051682465"/>
          <c:y val="3.569479544586874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978987536292527E-2"/>
          <c:w val="1"/>
          <c:h val="0.78772651790712334"/>
        </c:manualLayout>
      </c:layout>
      <c:pie3DChart>
        <c:varyColors val="1"/>
        <c:ser>
          <c:idx val="0"/>
          <c:order val="0"/>
          <c:explosion val="28"/>
          <c:dLbls>
            <c:dLbl>
              <c:idx val="1"/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無關</c:v>
                </c:pt>
                <c:pt idx="1">
                  <c:v>有相關</c:v>
                </c:pt>
                <c:pt idx="2">
                  <c:v>未有全職工作者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</c:v>
                </c:pt>
                <c:pt idx="1">
                  <c:v>57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"/>
          <c:y val="0.32332106187332427"/>
          <c:w val="0.2053615047338728"/>
          <c:h val="0.28377362379466053"/>
        </c:manualLayout>
      </c:layout>
      <c:overlay val="0"/>
      <c:txPr>
        <a:bodyPr/>
        <a:lstStyle/>
        <a:p>
          <a:pPr rtl="0">
            <a:defRPr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zh-TW" sz="2000" dirty="0"/>
              <a:t>畢業系友就業百分比</a:t>
            </a:r>
          </a:p>
        </c:rich>
      </c:tx>
      <c:layout>
        <c:manualLayout>
          <c:xMode val="edge"/>
          <c:yMode val="edge"/>
          <c:x val="0.61627594128149665"/>
          <c:y val="4.574448325186090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14240216695611E-2"/>
          <c:y val="0.18685836122375288"/>
          <c:w val="0.9518072289156625"/>
          <c:h val="0.8060030631764251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</c:dPt>
          <c:dLbls>
            <c:dLbl>
              <c:idx val="3"/>
              <c:layout>
                <c:manualLayout>
                  <c:x val="-0.1685347130742087"/>
                  <c:y val="-3.747630471614190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8.2381322710175051E-2"/>
                  <c:y val="4.0945320311632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3989874140968464"/>
                  <c:y val="-0.127625793314631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7.7591717309973524E-2"/>
                  <c:y val="-3.77673336570448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700" b="1"/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統計圖!$B$6:$L$6</c:f>
              <c:strCache>
                <c:ptCount val="11"/>
                <c:pt idx="0">
                  <c:v>會計師事務所</c:v>
                </c:pt>
                <c:pt idx="1">
                  <c:v>金融業</c:v>
                </c:pt>
                <c:pt idx="2">
                  <c:v>國家考試</c:v>
                </c:pt>
                <c:pt idx="3">
                  <c:v>學術單位</c:v>
                </c:pt>
                <c:pt idx="4">
                  <c:v> 一般公司行號</c:v>
                </c:pt>
                <c:pt idx="5">
                  <c:v>服務業</c:v>
                </c:pt>
                <c:pt idx="6">
                  <c:v>軍中服務</c:v>
                </c:pt>
                <c:pt idx="7">
                  <c:v>自行創業</c:v>
                </c:pt>
                <c:pt idx="8">
                  <c:v>製造業</c:v>
                </c:pt>
                <c:pt idx="9">
                  <c:v>營造業</c:v>
                </c:pt>
                <c:pt idx="10">
                  <c:v>其他類</c:v>
                </c:pt>
              </c:strCache>
            </c:strRef>
          </c:cat>
          <c:val>
            <c:numRef>
              <c:f>統計圖!$B$7:$L$7</c:f>
              <c:numCache>
                <c:formatCode>General</c:formatCode>
                <c:ptCount val="11"/>
                <c:pt idx="0">
                  <c:v>116</c:v>
                </c:pt>
                <c:pt idx="1">
                  <c:v>45</c:v>
                </c:pt>
                <c:pt idx="2">
                  <c:v>29</c:v>
                </c:pt>
                <c:pt idx="3">
                  <c:v>13</c:v>
                </c:pt>
                <c:pt idx="4">
                  <c:v>68</c:v>
                </c:pt>
                <c:pt idx="5">
                  <c:v>39</c:v>
                </c:pt>
                <c:pt idx="6">
                  <c:v>3</c:v>
                </c:pt>
                <c:pt idx="7">
                  <c:v>14</c:v>
                </c:pt>
                <c:pt idx="8">
                  <c:v>10</c:v>
                </c:pt>
                <c:pt idx="9">
                  <c:v>1</c:v>
                </c:pt>
                <c:pt idx="10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B60CD-1FB9-43B4-9DDE-7583DF83A9C5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87F84D8-1B52-4079-988A-679D450C59D3}">
      <dgm:prSet phldrT="[文字]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四大專業領域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89B1173-0255-4BF5-B3BE-702EF04281CB}" type="parTrans" cxnId="{3022415D-707F-4596-ADB7-C5F7693EB55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001054D-74B0-41FA-823F-DA7F97EC3ECD}" type="sibTrans" cxnId="{3022415D-707F-4596-ADB7-C5F7693EB55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9453FB2-B1CF-4D63-993F-B777F32A327D}">
      <dgm:prSet phldrT="[文字]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會計審計專業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6DBAAA9-6AAA-46D4-A701-01BBF6DC4E03}" type="parTrans" cxnId="{383EE247-19B4-47D9-B45D-6C02CE58C00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86C2099-1544-4A6C-AD33-B654587AE11E}" type="sibTrans" cxnId="{383EE247-19B4-47D9-B45D-6C02CE58C00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7E6EFE6-0049-4652-A9E6-4A5F1ACA5A16}">
      <dgm:prSet phldrT="[文字]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財務專業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E67B88E-FEB2-45D2-9C20-C505D3870DFF}" type="parTrans" cxnId="{797D7113-68D6-48E8-86EC-ECF70598D3C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37CDADA-65EE-4DD9-B1AC-1E368F68E6C3}" type="sibTrans" cxnId="{797D7113-68D6-48E8-86EC-ECF70598D3C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AE0FBED-7FA7-405E-A78F-69108EC901AC}">
      <dgm:prSet phldrT="[文字]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稅務專業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388FBD9-58E5-42D5-974C-C5F9F02BE628}" type="parTrans" cxnId="{6EE79DD8-E2B1-43B3-A954-59A6892998E9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8765E05-1CB7-4728-9B0E-629F8D5CCD1F}" type="sibTrans" cxnId="{6EE79DD8-E2B1-43B3-A954-59A6892998E9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0BB3CCE-6A8D-4F54-93A8-9F0F3C97C901}">
      <dgm:prSet phldrT="[文字]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會計資訊應用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EF52091-640F-44B8-A7A3-063293EAA40F}" type="parTrans" cxnId="{4C39C720-218B-4066-AB7C-FE816A3322F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18565D8-5133-495B-87FF-96F8F71BA69C}" type="sibTrans" cxnId="{4C39C720-218B-4066-AB7C-FE816A3322F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7DB01DC-C397-458E-84A1-97CE72222A14}" type="pres">
      <dgm:prSet presAssocID="{DD0B60CD-1FB9-43B4-9DDE-7583DF83A9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092AF7-793B-410C-9740-9473F5CA25C7}" type="pres">
      <dgm:prSet presAssocID="{987F84D8-1B52-4079-988A-679D450C59D3}" presName="root1" presStyleCnt="0"/>
      <dgm:spPr/>
    </dgm:pt>
    <dgm:pt modelId="{CC63C4D6-D1AA-4F91-BFD2-E5E484B3521D}" type="pres">
      <dgm:prSet presAssocID="{987F84D8-1B52-4079-988A-679D450C59D3}" presName="LevelOneTextNode" presStyleLbl="node0" presStyleIdx="0" presStyleCnt="1" custScaleX="14658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A79194-CEDD-4187-A1A9-EAE563F24913}" type="pres">
      <dgm:prSet presAssocID="{987F84D8-1B52-4079-988A-679D450C59D3}" presName="level2hierChild" presStyleCnt="0"/>
      <dgm:spPr/>
    </dgm:pt>
    <dgm:pt modelId="{70F10254-C859-460C-929F-DE1B9C53C9F5}" type="pres">
      <dgm:prSet presAssocID="{46DBAAA9-6AAA-46D4-A701-01BBF6DC4E03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7D85E1B6-9AF1-4838-810E-C601A3953204}" type="pres">
      <dgm:prSet presAssocID="{46DBAAA9-6AAA-46D4-A701-01BBF6DC4E03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54C2B135-CC75-4338-BFCC-8D7BC0F82333}" type="pres">
      <dgm:prSet presAssocID="{F9453FB2-B1CF-4D63-993F-B777F32A327D}" presName="root2" presStyleCnt="0"/>
      <dgm:spPr/>
    </dgm:pt>
    <dgm:pt modelId="{2A833476-61CE-473D-9490-2181CDA049A9}" type="pres">
      <dgm:prSet presAssocID="{F9453FB2-B1CF-4D63-993F-B777F32A327D}" presName="LevelTwoTextNode" presStyleLbl="node2" presStyleIdx="0" presStyleCnt="4" custScaleX="1342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029DC13-AF1E-4C8F-A2D5-428A45EAA23C}" type="pres">
      <dgm:prSet presAssocID="{F9453FB2-B1CF-4D63-993F-B777F32A327D}" presName="level3hierChild" presStyleCnt="0"/>
      <dgm:spPr/>
    </dgm:pt>
    <dgm:pt modelId="{4D9220CE-D781-43DB-926B-4EF118350853}" type="pres">
      <dgm:prSet presAssocID="{E388FBD9-58E5-42D5-974C-C5F9F02BE628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DD1DFC77-F7EB-4512-9358-A58A1F29D5CE}" type="pres">
      <dgm:prSet presAssocID="{E388FBD9-58E5-42D5-974C-C5F9F02BE628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3E483C57-A31A-4D95-AC35-851C29085A3E}" type="pres">
      <dgm:prSet presAssocID="{FAE0FBED-7FA7-405E-A78F-69108EC901AC}" presName="root2" presStyleCnt="0"/>
      <dgm:spPr/>
    </dgm:pt>
    <dgm:pt modelId="{0F3B4FD4-E1CD-4280-96F4-EA4CB1E87425}" type="pres">
      <dgm:prSet presAssocID="{FAE0FBED-7FA7-405E-A78F-69108EC901AC}" presName="LevelTwoTextNode" presStyleLbl="node2" presStyleIdx="1" presStyleCnt="4" custScaleX="1342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9CFC8E9-3F22-4C20-9B46-D044D7B7E5A1}" type="pres">
      <dgm:prSet presAssocID="{FAE0FBED-7FA7-405E-A78F-69108EC901AC}" presName="level3hierChild" presStyleCnt="0"/>
      <dgm:spPr/>
    </dgm:pt>
    <dgm:pt modelId="{2FCB3DBC-D0E0-4F8F-9EA7-EF5F73BB3AC6}" type="pres">
      <dgm:prSet presAssocID="{7EF52091-640F-44B8-A7A3-063293EAA40F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5C7C1FEA-2974-4F9C-8E0B-80E8ACE19768}" type="pres">
      <dgm:prSet presAssocID="{7EF52091-640F-44B8-A7A3-063293EAA40F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404D7150-FDBA-4536-9FDF-F5E11F1DE9A5}" type="pres">
      <dgm:prSet presAssocID="{50BB3CCE-6A8D-4F54-93A8-9F0F3C97C901}" presName="root2" presStyleCnt="0"/>
      <dgm:spPr/>
    </dgm:pt>
    <dgm:pt modelId="{CE64AD6F-C1BE-49A1-9F54-B164D2C16F52}" type="pres">
      <dgm:prSet presAssocID="{50BB3CCE-6A8D-4F54-93A8-9F0F3C97C901}" presName="LevelTwoTextNode" presStyleLbl="node2" presStyleIdx="2" presStyleCnt="4" custScaleX="1342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C1B6D5-3BB3-4497-B409-EA74C4CD729A}" type="pres">
      <dgm:prSet presAssocID="{50BB3CCE-6A8D-4F54-93A8-9F0F3C97C901}" presName="level3hierChild" presStyleCnt="0"/>
      <dgm:spPr/>
    </dgm:pt>
    <dgm:pt modelId="{BFA59BE1-E51F-43C7-A5BA-867302ABAF09}" type="pres">
      <dgm:prSet presAssocID="{9E67B88E-FEB2-45D2-9C20-C505D3870DFF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85248E5C-1F4A-441A-B7AD-277FCF3607FF}" type="pres">
      <dgm:prSet presAssocID="{9E67B88E-FEB2-45D2-9C20-C505D3870DFF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AAF7561C-2B48-406A-B70B-9D8C7314DBA8}" type="pres">
      <dgm:prSet presAssocID="{E7E6EFE6-0049-4652-A9E6-4A5F1ACA5A16}" presName="root2" presStyleCnt="0"/>
      <dgm:spPr/>
    </dgm:pt>
    <dgm:pt modelId="{354EAEF0-DB30-45F1-B897-EB92DB71084F}" type="pres">
      <dgm:prSet presAssocID="{E7E6EFE6-0049-4652-A9E6-4A5F1ACA5A16}" presName="LevelTwoTextNode" presStyleLbl="node2" presStyleIdx="3" presStyleCnt="4" custScaleX="1342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035422E-0C8A-4C76-9DF6-71E5759F8F2F}" type="pres">
      <dgm:prSet presAssocID="{E7E6EFE6-0049-4652-A9E6-4A5F1ACA5A16}" presName="level3hierChild" presStyleCnt="0"/>
      <dgm:spPr/>
    </dgm:pt>
  </dgm:ptLst>
  <dgm:cxnLst>
    <dgm:cxn modelId="{822C52EB-0B57-42DB-AF11-EC4DAB6A9764}" type="presOf" srcId="{9E67B88E-FEB2-45D2-9C20-C505D3870DFF}" destId="{85248E5C-1F4A-441A-B7AD-277FCF3607FF}" srcOrd="1" destOrd="0" presId="urn:microsoft.com/office/officeart/2005/8/layout/hierarchy2"/>
    <dgm:cxn modelId="{9A9B68C4-6CEF-412E-8953-9DC028B79C17}" type="presOf" srcId="{987F84D8-1B52-4079-988A-679D450C59D3}" destId="{CC63C4D6-D1AA-4F91-BFD2-E5E484B3521D}" srcOrd="0" destOrd="0" presId="urn:microsoft.com/office/officeart/2005/8/layout/hierarchy2"/>
    <dgm:cxn modelId="{76A5831D-9755-49D4-9CCC-50D26F6A4FB4}" type="presOf" srcId="{46DBAAA9-6AAA-46D4-A701-01BBF6DC4E03}" destId="{70F10254-C859-460C-929F-DE1B9C53C9F5}" srcOrd="0" destOrd="0" presId="urn:microsoft.com/office/officeart/2005/8/layout/hierarchy2"/>
    <dgm:cxn modelId="{31C5F3B9-7923-4E69-BB07-0056FC8D45D3}" type="presOf" srcId="{E388FBD9-58E5-42D5-974C-C5F9F02BE628}" destId="{4D9220CE-D781-43DB-926B-4EF118350853}" srcOrd="0" destOrd="0" presId="urn:microsoft.com/office/officeart/2005/8/layout/hierarchy2"/>
    <dgm:cxn modelId="{39EDB46F-FB47-4D85-8B83-5F172EAB29A8}" type="presOf" srcId="{DD0B60CD-1FB9-43B4-9DDE-7583DF83A9C5}" destId="{E7DB01DC-C397-458E-84A1-97CE72222A14}" srcOrd="0" destOrd="0" presId="urn:microsoft.com/office/officeart/2005/8/layout/hierarchy2"/>
    <dgm:cxn modelId="{A920FE8D-4064-40E6-BF9B-A1D200B9BD05}" type="presOf" srcId="{FAE0FBED-7FA7-405E-A78F-69108EC901AC}" destId="{0F3B4FD4-E1CD-4280-96F4-EA4CB1E87425}" srcOrd="0" destOrd="0" presId="urn:microsoft.com/office/officeart/2005/8/layout/hierarchy2"/>
    <dgm:cxn modelId="{383EE247-19B4-47D9-B45D-6C02CE58C00C}" srcId="{987F84D8-1B52-4079-988A-679D450C59D3}" destId="{F9453FB2-B1CF-4D63-993F-B777F32A327D}" srcOrd="0" destOrd="0" parTransId="{46DBAAA9-6AAA-46D4-A701-01BBF6DC4E03}" sibTransId="{886C2099-1544-4A6C-AD33-B654587AE11E}"/>
    <dgm:cxn modelId="{E878BE75-6ACA-423A-9EE5-3046715A8187}" type="presOf" srcId="{9E67B88E-FEB2-45D2-9C20-C505D3870DFF}" destId="{BFA59BE1-E51F-43C7-A5BA-867302ABAF09}" srcOrd="0" destOrd="0" presId="urn:microsoft.com/office/officeart/2005/8/layout/hierarchy2"/>
    <dgm:cxn modelId="{3022415D-707F-4596-ADB7-C5F7693EB55A}" srcId="{DD0B60CD-1FB9-43B4-9DDE-7583DF83A9C5}" destId="{987F84D8-1B52-4079-988A-679D450C59D3}" srcOrd="0" destOrd="0" parTransId="{889B1173-0255-4BF5-B3BE-702EF04281CB}" sibTransId="{7001054D-74B0-41FA-823F-DA7F97EC3ECD}"/>
    <dgm:cxn modelId="{07BB1098-6B72-430A-AA48-930E60D96540}" type="presOf" srcId="{46DBAAA9-6AAA-46D4-A701-01BBF6DC4E03}" destId="{7D85E1B6-9AF1-4838-810E-C601A3953204}" srcOrd="1" destOrd="0" presId="urn:microsoft.com/office/officeart/2005/8/layout/hierarchy2"/>
    <dgm:cxn modelId="{4C39C720-218B-4066-AB7C-FE816A3322F8}" srcId="{987F84D8-1B52-4079-988A-679D450C59D3}" destId="{50BB3CCE-6A8D-4F54-93A8-9F0F3C97C901}" srcOrd="2" destOrd="0" parTransId="{7EF52091-640F-44B8-A7A3-063293EAA40F}" sibTransId="{018565D8-5133-495B-87FF-96F8F71BA69C}"/>
    <dgm:cxn modelId="{952E521A-647F-4707-A7EC-07FDAC873F9C}" type="presOf" srcId="{50BB3CCE-6A8D-4F54-93A8-9F0F3C97C901}" destId="{CE64AD6F-C1BE-49A1-9F54-B164D2C16F52}" srcOrd="0" destOrd="0" presId="urn:microsoft.com/office/officeart/2005/8/layout/hierarchy2"/>
    <dgm:cxn modelId="{76B73DBC-A18F-4252-85EC-B833E106BAA1}" type="presOf" srcId="{F9453FB2-B1CF-4D63-993F-B777F32A327D}" destId="{2A833476-61CE-473D-9490-2181CDA049A9}" srcOrd="0" destOrd="0" presId="urn:microsoft.com/office/officeart/2005/8/layout/hierarchy2"/>
    <dgm:cxn modelId="{C5DB11A1-49DE-45B4-8A38-C2678AFD532F}" type="presOf" srcId="{E388FBD9-58E5-42D5-974C-C5F9F02BE628}" destId="{DD1DFC77-F7EB-4512-9358-A58A1F29D5CE}" srcOrd="1" destOrd="0" presId="urn:microsoft.com/office/officeart/2005/8/layout/hierarchy2"/>
    <dgm:cxn modelId="{6EE79DD8-E2B1-43B3-A954-59A6892998E9}" srcId="{987F84D8-1B52-4079-988A-679D450C59D3}" destId="{FAE0FBED-7FA7-405E-A78F-69108EC901AC}" srcOrd="1" destOrd="0" parTransId="{E388FBD9-58E5-42D5-974C-C5F9F02BE628}" sibTransId="{A8765E05-1CB7-4728-9B0E-629F8D5CCD1F}"/>
    <dgm:cxn modelId="{3F9C703E-4E6E-4BE7-B333-016DEC790416}" type="presOf" srcId="{7EF52091-640F-44B8-A7A3-063293EAA40F}" destId="{2FCB3DBC-D0E0-4F8F-9EA7-EF5F73BB3AC6}" srcOrd="0" destOrd="0" presId="urn:microsoft.com/office/officeart/2005/8/layout/hierarchy2"/>
    <dgm:cxn modelId="{797D7113-68D6-48E8-86EC-ECF70598D3CC}" srcId="{987F84D8-1B52-4079-988A-679D450C59D3}" destId="{E7E6EFE6-0049-4652-A9E6-4A5F1ACA5A16}" srcOrd="3" destOrd="0" parTransId="{9E67B88E-FEB2-45D2-9C20-C505D3870DFF}" sibTransId="{037CDADA-65EE-4DD9-B1AC-1E368F68E6C3}"/>
    <dgm:cxn modelId="{7FD26F04-77ED-4743-8CFF-E8DCF2FFC14A}" type="presOf" srcId="{7EF52091-640F-44B8-A7A3-063293EAA40F}" destId="{5C7C1FEA-2974-4F9C-8E0B-80E8ACE19768}" srcOrd="1" destOrd="0" presId="urn:microsoft.com/office/officeart/2005/8/layout/hierarchy2"/>
    <dgm:cxn modelId="{13BBCDA8-16C6-4344-84EA-0E4436504C4C}" type="presOf" srcId="{E7E6EFE6-0049-4652-A9E6-4A5F1ACA5A16}" destId="{354EAEF0-DB30-45F1-B897-EB92DB71084F}" srcOrd="0" destOrd="0" presId="urn:microsoft.com/office/officeart/2005/8/layout/hierarchy2"/>
    <dgm:cxn modelId="{7489C22E-624D-41D7-8C25-DC36684A60AA}" type="presParOf" srcId="{E7DB01DC-C397-458E-84A1-97CE72222A14}" destId="{84092AF7-793B-410C-9740-9473F5CA25C7}" srcOrd="0" destOrd="0" presId="urn:microsoft.com/office/officeart/2005/8/layout/hierarchy2"/>
    <dgm:cxn modelId="{C34E769B-CFC7-4013-B9BB-C1263608F6DD}" type="presParOf" srcId="{84092AF7-793B-410C-9740-9473F5CA25C7}" destId="{CC63C4D6-D1AA-4F91-BFD2-E5E484B3521D}" srcOrd="0" destOrd="0" presId="urn:microsoft.com/office/officeart/2005/8/layout/hierarchy2"/>
    <dgm:cxn modelId="{98CC69F9-BABB-41B4-9E32-7F7E30CF07C0}" type="presParOf" srcId="{84092AF7-793B-410C-9740-9473F5CA25C7}" destId="{84A79194-CEDD-4187-A1A9-EAE563F24913}" srcOrd="1" destOrd="0" presId="urn:microsoft.com/office/officeart/2005/8/layout/hierarchy2"/>
    <dgm:cxn modelId="{C4190745-63A5-4EC0-8EA8-36654BA649F8}" type="presParOf" srcId="{84A79194-CEDD-4187-A1A9-EAE563F24913}" destId="{70F10254-C859-460C-929F-DE1B9C53C9F5}" srcOrd="0" destOrd="0" presId="urn:microsoft.com/office/officeart/2005/8/layout/hierarchy2"/>
    <dgm:cxn modelId="{595AD96D-D6AE-47E1-A20A-1884E693F75A}" type="presParOf" srcId="{70F10254-C859-460C-929F-DE1B9C53C9F5}" destId="{7D85E1B6-9AF1-4838-810E-C601A3953204}" srcOrd="0" destOrd="0" presId="urn:microsoft.com/office/officeart/2005/8/layout/hierarchy2"/>
    <dgm:cxn modelId="{329F1FFB-1665-46ED-AD03-70C9197C620E}" type="presParOf" srcId="{84A79194-CEDD-4187-A1A9-EAE563F24913}" destId="{54C2B135-CC75-4338-BFCC-8D7BC0F82333}" srcOrd="1" destOrd="0" presId="urn:microsoft.com/office/officeart/2005/8/layout/hierarchy2"/>
    <dgm:cxn modelId="{89E7711B-A207-46DD-B182-78916F047A17}" type="presParOf" srcId="{54C2B135-CC75-4338-BFCC-8D7BC0F82333}" destId="{2A833476-61CE-473D-9490-2181CDA049A9}" srcOrd="0" destOrd="0" presId="urn:microsoft.com/office/officeart/2005/8/layout/hierarchy2"/>
    <dgm:cxn modelId="{C4AABE71-0F75-4BCC-8CAD-CEF5632B5161}" type="presParOf" srcId="{54C2B135-CC75-4338-BFCC-8D7BC0F82333}" destId="{2029DC13-AF1E-4C8F-A2D5-428A45EAA23C}" srcOrd="1" destOrd="0" presId="urn:microsoft.com/office/officeart/2005/8/layout/hierarchy2"/>
    <dgm:cxn modelId="{17C9DF60-7124-47F2-AA60-584B4C8B0624}" type="presParOf" srcId="{84A79194-CEDD-4187-A1A9-EAE563F24913}" destId="{4D9220CE-D781-43DB-926B-4EF118350853}" srcOrd="2" destOrd="0" presId="urn:microsoft.com/office/officeart/2005/8/layout/hierarchy2"/>
    <dgm:cxn modelId="{6BEC9E2F-B226-4F6F-A874-793CB0F30D10}" type="presParOf" srcId="{4D9220CE-D781-43DB-926B-4EF118350853}" destId="{DD1DFC77-F7EB-4512-9358-A58A1F29D5CE}" srcOrd="0" destOrd="0" presId="urn:microsoft.com/office/officeart/2005/8/layout/hierarchy2"/>
    <dgm:cxn modelId="{9DE0234F-3423-413D-BC43-96418761F9DF}" type="presParOf" srcId="{84A79194-CEDD-4187-A1A9-EAE563F24913}" destId="{3E483C57-A31A-4D95-AC35-851C29085A3E}" srcOrd="3" destOrd="0" presId="urn:microsoft.com/office/officeart/2005/8/layout/hierarchy2"/>
    <dgm:cxn modelId="{67BA75AD-5F1D-4358-B9B6-A70864EEDF77}" type="presParOf" srcId="{3E483C57-A31A-4D95-AC35-851C29085A3E}" destId="{0F3B4FD4-E1CD-4280-96F4-EA4CB1E87425}" srcOrd="0" destOrd="0" presId="urn:microsoft.com/office/officeart/2005/8/layout/hierarchy2"/>
    <dgm:cxn modelId="{2F3C4B0E-AE1F-4737-8614-E5FC746E76F3}" type="presParOf" srcId="{3E483C57-A31A-4D95-AC35-851C29085A3E}" destId="{39CFC8E9-3F22-4C20-9B46-D044D7B7E5A1}" srcOrd="1" destOrd="0" presId="urn:microsoft.com/office/officeart/2005/8/layout/hierarchy2"/>
    <dgm:cxn modelId="{ED7E8289-7C8F-4A63-8D5F-34D2344A54EF}" type="presParOf" srcId="{84A79194-CEDD-4187-A1A9-EAE563F24913}" destId="{2FCB3DBC-D0E0-4F8F-9EA7-EF5F73BB3AC6}" srcOrd="4" destOrd="0" presId="urn:microsoft.com/office/officeart/2005/8/layout/hierarchy2"/>
    <dgm:cxn modelId="{F8572C19-4B21-4F3A-88FF-64A47878929B}" type="presParOf" srcId="{2FCB3DBC-D0E0-4F8F-9EA7-EF5F73BB3AC6}" destId="{5C7C1FEA-2974-4F9C-8E0B-80E8ACE19768}" srcOrd="0" destOrd="0" presId="urn:microsoft.com/office/officeart/2005/8/layout/hierarchy2"/>
    <dgm:cxn modelId="{12D66162-52EA-433A-B554-2AA4AA45B5AE}" type="presParOf" srcId="{84A79194-CEDD-4187-A1A9-EAE563F24913}" destId="{404D7150-FDBA-4536-9FDF-F5E11F1DE9A5}" srcOrd="5" destOrd="0" presId="urn:microsoft.com/office/officeart/2005/8/layout/hierarchy2"/>
    <dgm:cxn modelId="{A169E61C-B49D-4239-976C-9E4732E87551}" type="presParOf" srcId="{404D7150-FDBA-4536-9FDF-F5E11F1DE9A5}" destId="{CE64AD6F-C1BE-49A1-9F54-B164D2C16F52}" srcOrd="0" destOrd="0" presId="urn:microsoft.com/office/officeart/2005/8/layout/hierarchy2"/>
    <dgm:cxn modelId="{53C6A818-55C6-48B0-9A2D-E8AD46DCC415}" type="presParOf" srcId="{404D7150-FDBA-4536-9FDF-F5E11F1DE9A5}" destId="{96C1B6D5-3BB3-4497-B409-EA74C4CD729A}" srcOrd="1" destOrd="0" presId="urn:microsoft.com/office/officeart/2005/8/layout/hierarchy2"/>
    <dgm:cxn modelId="{500DC31C-8CFD-475F-9403-4867348DACA3}" type="presParOf" srcId="{84A79194-CEDD-4187-A1A9-EAE563F24913}" destId="{BFA59BE1-E51F-43C7-A5BA-867302ABAF09}" srcOrd="6" destOrd="0" presId="urn:microsoft.com/office/officeart/2005/8/layout/hierarchy2"/>
    <dgm:cxn modelId="{5871B9F2-E755-4338-9C6C-BE7309BCE368}" type="presParOf" srcId="{BFA59BE1-E51F-43C7-A5BA-867302ABAF09}" destId="{85248E5C-1F4A-441A-B7AD-277FCF3607FF}" srcOrd="0" destOrd="0" presId="urn:microsoft.com/office/officeart/2005/8/layout/hierarchy2"/>
    <dgm:cxn modelId="{2795FD79-5D3F-48F1-9851-11D2A33EC9F4}" type="presParOf" srcId="{84A79194-CEDD-4187-A1A9-EAE563F24913}" destId="{AAF7561C-2B48-406A-B70B-9D8C7314DBA8}" srcOrd="7" destOrd="0" presId="urn:microsoft.com/office/officeart/2005/8/layout/hierarchy2"/>
    <dgm:cxn modelId="{95558B94-0319-40CF-8251-A77C197B02A7}" type="presParOf" srcId="{AAF7561C-2B48-406A-B70B-9D8C7314DBA8}" destId="{354EAEF0-DB30-45F1-B897-EB92DB71084F}" srcOrd="0" destOrd="0" presId="urn:microsoft.com/office/officeart/2005/8/layout/hierarchy2"/>
    <dgm:cxn modelId="{5AC378C0-77C2-452F-BA01-8FAB8FB6610A}" type="presParOf" srcId="{AAF7561C-2B48-406A-B70B-9D8C7314DBA8}" destId="{2035422E-0C8A-4C76-9DF6-71E5759F8F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9A5CC-5592-43AA-A869-75F6647C4444}" type="doc">
      <dgm:prSet loTypeId="urn:microsoft.com/office/officeart/2005/8/layout/hierarchy2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64CE0C4C-FBAD-4720-BD51-54F1F5CD3F2C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會計系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249D7F1E-41C3-4BE2-9261-975BBA14EC31}" type="parTrans" cxnId="{814A057E-BA1D-421C-9F3C-55B918B467D5}">
      <dgm:prSet/>
      <dgm:spPr/>
      <dgm:t>
        <a:bodyPr/>
        <a:lstStyle/>
        <a:p>
          <a:endParaRPr lang="zh-TW" altLang="en-US"/>
        </a:p>
      </dgm:t>
    </dgm:pt>
    <dgm:pt modelId="{B9A57D10-0963-45C4-A2F6-713C0F0EA35C}" type="sibTrans" cxnId="{814A057E-BA1D-421C-9F3C-55B918B467D5}">
      <dgm:prSet/>
      <dgm:spPr/>
      <dgm:t>
        <a:bodyPr/>
        <a:lstStyle/>
        <a:p>
          <a:endParaRPr lang="zh-TW" altLang="en-US"/>
        </a:p>
      </dgm:t>
    </dgm:pt>
    <dgm:pt modelId="{46B32A0F-AE2E-44D3-ACCF-183D60D8516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教室</a:t>
          </a:r>
        </a:p>
      </dgm:t>
    </dgm:pt>
    <dgm:pt modelId="{E060BB24-85CF-4F2B-B72F-7AE878BFE83C}" type="parTrans" cxnId="{14F13923-4B4E-4D9E-95D6-F285664BEC54}">
      <dgm:prSet/>
      <dgm:spPr/>
      <dgm:t>
        <a:bodyPr/>
        <a:lstStyle/>
        <a:p>
          <a:endParaRPr lang="zh-TW" altLang="en-US"/>
        </a:p>
      </dgm:t>
    </dgm:pt>
    <dgm:pt modelId="{8C4A4E6B-2E29-4944-A8D3-B3EB4DF3E75B}" type="sibTrans" cxnId="{14F13923-4B4E-4D9E-95D6-F285664BEC54}">
      <dgm:prSet/>
      <dgm:spPr/>
      <dgm:t>
        <a:bodyPr/>
        <a:lstStyle/>
        <a:p>
          <a:endParaRPr lang="zh-TW" altLang="en-US"/>
        </a:p>
      </dgm:t>
    </dgm:pt>
    <dgm:pt modelId="{DA2CFC67-5AE8-4286-A549-1419A76FDE34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一般教室</a:t>
          </a:r>
        </a:p>
      </dgm:t>
    </dgm:pt>
    <dgm:pt modelId="{B1374F86-5888-4038-B994-B05F9A633A58}" type="parTrans" cxnId="{AF7151F6-2159-414E-97BE-496668B3D838}">
      <dgm:prSet/>
      <dgm:spPr/>
      <dgm:t>
        <a:bodyPr/>
        <a:lstStyle/>
        <a:p>
          <a:endParaRPr lang="zh-TW" altLang="en-US"/>
        </a:p>
      </dgm:t>
    </dgm:pt>
    <dgm:pt modelId="{16C204BF-EA80-4C3E-8DD9-BF79B0A8953B}" type="sibTrans" cxnId="{AF7151F6-2159-414E-97BE-496668B3D838}">
      <dgm:prSet/>
      <dgm:spPr/>
      <dgm:t>
        <a:bodyPr/>
        <a:lstStyle/>
        <a:p>
          <a:endParaRPr lang="zh-TW" altLang="en-US"/>
        </a:p>
      </dgm:t>
    </dgm:pt>
    <dgm:pt modelId="{67BBDA31-8208-42DC-8ECF-EF48AAE815F3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專業教室</a:t>
          </a:r>
        </a:p>
      </dgm:t>
    </dgm:pt>
    <dgm:pt modelId="{68D24DC8-C70B-4E9B-86F4-6E0CEB5D3BB2}" type="parTrans" cxnId="{616B86F9-2694-47D7-87FE-D6BDAFD2A689}">
      <dgm:prSet/>
      <dgm:spPr/>
      <dgm:t>
        <a:bodyPr/>
        <a:lstStyle/>
        <a:p>
          <a:endParaRPr lang="zh-TW" altLang="en-US"/>
        </a:p>
      </dgm:t>
    </dgm:pt>
    <dgm:pt modelId="{A40A30A1-12FF-4B9D-BEBE-4360EE43B079}" type="sibTrans" cxnId="{616B86F9-2694-47D7-87FE-D6BDAFD2A689}">
      <dgm:prSet/>
      <dgm:spPr/>
      <dgm:t>
        <a:bodyPr/>
        <a:lstStyle/>
        <a:p>
          <a:endParaRPr lang="zh-TW" altLang="en-US"/>
        </a:p>
      </dgm:t>
    </dgm:pt>
    <dgm:pt modelId="{FC4D2803-540E-481A-8877-061AB80E85F4}">
      <dgm:prSet phldrT="[文字]"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辦公室</a:t>
          </a:r>
          <a:endParaRPr lang="en-US" altLang="zh-TW" sz="2800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研究室</a:t>
          </a:r>
        </a:p>
      </dgm:t>
    </dgm:pt>
    <dgm:pt modelId="{14AE1E27-4E96-42A5-ABE9-4C86EB5D0772}" type="parTrans" cxnId="{AE61A49A-2918-486F-BF6E-98C306AF0E24}">
      <dgm:prSet/>
      <dgm:spPr/>
      <dgm:t>
        <a:bodyPr/>
        <a:lstStyle/>
        <a:p>
          <a:endParaRPr lang="zh-TW" altLang="en-US"/>
        </a:p>
      </dgm:t>
    </dgm:pt>
    <dgm:pt modelId="{7EFA8BCB-D73A-40CA-9FB7-885FBBD3917D}" type="sibTrans" cxnId="{AE61A49A-2918-486F-BF6E-98C306AF0E24}">
      <dgm:prSet/>
      <dgm:spPr/>
      <dgm:t>
        <a:bodyPr/>
        <a:lstStyle/>
        <a:p>
          <a:endParaRPr lang="zh-TW" altLang="en-US"/>
        </a:p>
      </dgm:t>
    </dgm:pt>
    <dgm:pt modelId="{B62FAA7B-B600-442B-A82B-457FA0B29C61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系辦公室</a:t>
          </a:r>
        </a:p>
      </dgm:t>
    </dgm:pt>
    <dgm:pt modelId="{146B32A8-4D00-456D-BBB0-E261E7BBDD11}" type="parTrans" cxnId="{E1B6F322-D996-430D-8527-C29DFA6BBC4B}">
      <dgm:prSet/>
      <dgm:spPr/>
      <dgm:t>
        <a:bodyPr/>
        <a:lstStyle/>
        <a:p>
          <a:endParaRPr lang="zh-TW" altLang="en-US"/>
        </a:p>
      </dgm:t>
    </dgm:pt>
    <dgm:pt modelId="{13DFA87C-96C1-45EB-ACB1-83CC19FBDC6D}" type="sibTrans" cxnId="{E1B6F322-D996-430D-8527-C29DFA6BBC4B}">
      <dgm:prSet/>
      <dgm:spPr/>
      <dgm:t>
        <a:bodyPr/>
        <a:lstStyle/>
        <a:p>
          <a:endParaRPr lang="zh-TW" altLang="en-US"/>
        </a:p>
      </dgm:t>
    </dgm:pt>
    <dgm:pt modelId="{27C1F2EC-72E4-4332-A6A6-630452D9DA46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老師研究室</a:t>
          </a:r>
        </a:p>
      </dgm:t>
    </dgm:pt>
    <dgm:pt modelId="{1716181F-62D6-4FBC-9070-072F239FFDD4}" type="parTrans" cxnId="{88DC6D2E-2708-4157-BCE0-1457F854C7D0}">
      <dgm:prSet/>
      <dgm:spPr/>
      <dgm:t>
        <a:bodyPr/>
        <a:lstStyle/>
        <a:p>
          <a:endParaRPr lang="zh-TW" altLang="en-US"/>
        </a:p>
      </dgm:t>
    </dgm:pt>
    <dgm:pt modelId="{EC2E5EB7-FDEC-4343-991B-FA13895C9D6B}" type="sibTrans" cxnId="{88DC6D2E-2708-4157-BCE0-1457F854C7D0}">
      <dgm:prSet/>
      <dgm:spPr/>
      <dgm:t>
        <a:bodyPr/>
        <a:lstStyle/>
        <a:p>
          <a:endParaRPr lang="zh-TW" altLang="en-US"/>
        </a:p>
      </dgm:t>
    </dgm:pt>
    <dgm:pt modelId="{4E7E086E-1D7A-43B0-910D-87179E6B0B3E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一年級至四年級教室</a:t>
          </a:r>
        </a:p>
      </dgm:t>
    </dgm:pt>
    <dgm:pt modelId="{BC27420D-9778-4291-AEB6-D6082E75D04B}" type="parTrans" cxnId="{B71BC3B2-B369-42A7-9355-53609998624C}">
      <dgm:prSet/>
      <dgm:spPr/>
      <dgm:t>
        <a:bodyPr/>
        <a:lstStyle/>
        <a:p>
          <a:endParaRPr lang="zh-TW" altLang="en-US"/>
        </a:p>
      </dgm:t>
    </dgm:pt>
    <dgm:pt modelId="{BAC26CE6-220C-4377-8931-FE4EF013AB79}" type="sibTrans" cxnId="{B71BC3B2-B369-42A7-9355-53609998624C}">
      <dgm:prSet/>
      <dgm:spPr/>
      <dgm:t>
        <a:bodyPr/>
        <a:lstStyle/>
        <a:p>
          <a:endParaRPr lang="zh-TW" altLang="en-US"/>
        </a:p>
      </dgm:t>
    </dgm:pt>
    <dgm:pt modelId="{A3525C52-B7AA-4F9E-BAB6-29F5B46C9130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會計專業教室</a:t>
          </a:r>
        </a:p>
      </dgm:t>
    </dgm:pt>
    <dgm:pt modelId="{482C2D5B-5C4B-4DFF-8D85-ADF72F21233A}" type="parTrans" cxnId="{5563CAB5-3257-42AA-83D7-20B7280FDBB5}">
      <dgm:prSet/>
      <dgm:spPr/>
      <dgm:t>
        <a:bodyPr/>
        <a:lstStyle/>
        <a:p>
          <a:endParaRPr lang="zh-TW" altLang="en-US"/>
        </a:p>
      </dgm:t>
    </dgm:pt>
    <dgm:pt modelId="{C867EB0B-FC46-4CE5-AA8B-775FB124EBFB}" type="sibTrans" cxnId="{5563CAB5-3257-42AA-83D7-20B7280FDBB5}">
      <dgm:prSet/>
      <dgm:spPr/>
      <dgm:t>
        <a:bodyPr/>
        <a:lstStyle/>
        <a:p>
          <a:endParaRPr lang="zh-TW" altLang="en-US"/>
        </a:p>
      </dgm:t>
    </dgm:pt>
    <dgm:pt modelId="{F17C3DAF-4A99-46A6-9524-ABB78AD761E0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本校圖資大樓設會計專業電腦教室</a:t>
          </a:r>
        </a:p>
      </dgm:t>
    </dgm:pt>
    <dgm:pt modelId="{4B7ABC1A-2DEE-4521-897F-159AE9C5C002}" type="parTrans" cxnId="{C1898159-8858-437F-B8C0-C18E93421C77}">
      <dgm:prSet/>
      <dgm:spPr/>
      <dgm:t>
        <a:bodyPr/>
        <a:lstStyle/>
        <a:p>
          <a:endParaRPr lang="zh-TW" altLang="en-US"/>
        </a:p>
      </dgm:t>
    </dgm:pt>
    <dgm:pt modelId="{805A1746-855B-45C0-B017-871112250F0A}" type="sibTrans" cxnId="{C1898159-8858-437F-B8C0-C18E93421C77}">
      <dgm:prSet/>
      <dgm:spPr/>
      <dgm:t>
        <a:bodyPr/>
        <a:lstStyle/>
        <a:p>
          <a:endParaRPr lang="zh-TW" altLang="en-US"/>
        </a:p>
      </dgm:t>
    </dgm:pt>
    <dgm:pt modelId="{624F8175-4B6A-46A0-A539-03456A7ACE5D}" type="pres">
      <dgm:prSet presAssocID="{D599A5CC-5592-43AA-A869-75F6647C44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821A5A-AFE9-42E4-8134-65621A2BE833}" type="pres">
      <dgm:prSet presAssocID="{64CE0C4C-FBAD-4720-BD51-54F1F5CD3F2C}" presName="root1" presStyleCnt="0"/>
      <dgm:spPr/>
      <dgm:t>
        <a:bodyPr/>
        <a:lstStyle/>
        <a:p>
          <a:endParaRPr lang="zh-TW" altLang="en-US"/>
        </a:p>
      </dgm:t>
    </dgm:pt>
    <dgm:pt modelId="{6DF6F6A8-BAA7-45A9-A996-290161DB6EC3}" type="pres">
      <dgm:prSet presAssocID="{64CE0C4C-FBAD-4720-BD51-54F1F5CD3F2C}" presName="LevelOneTextNode" presStyleLbl="node0" presStyleIdx="0" presStyleCnt="1" custScaleX="141132" custScaleY="137323" custLinFactY="-4910" custLinFactNeighborX="-5908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10C3DF-A474-45E6-874C-0E58D94218BE}" type="pres">
      <dgm:prSet presAssocID="{64CE0C4C-FBAD-4720-BD51-54F1F5CD3F2C}" presName="level2hierChild" presStyleCnt="0"/>
      <dgm:spPr/>
      <dgm:t>
        <a:bodyPr/>
        <a:lstStyle/>
        <a:p>
          <a:endParaRPr lang="zh-TW" altLang="en-US"/>
        </a:p>
      </dgm:t>
    </dgm:pt>
    <dgm:pt modelId="{B9E01297-3C98-4F29-8831-9592518A4C6B}" type="pres">
      <dgm:prSet presAssocID="{E060BB24-85CF-4F2B-B72F-7AE878BFE83C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DFE8944F-35E1-4A90-A983-74EDFE95C096}" type="pres">
      <dgm:prSet presAssocID="{E060BB24-85CF-4F2B-B72F-7AE878BFE83C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5DF3C5C8-5A83-4DA0-B8DF-DDFA8116F5AE}" type="pres">
      <dgm:prSet presAssocID="{46B32A0F-AE2E-44D3-ACCF-183D60D85164}" presName="root2" presStyleCnt="0"/>
      <dgm:spPr/>
      <dgm:t>
        <a:bodyPr/>
        <a:lstStyle/>
        <a:p>
          <a:endParaRPr lang="zh-TW" altLang="en-US"/>
        </a:p>
      </dgm:t>
    </dgm:pt>
    <dgm:pt modelId="{786B1B53-CE40-400E-81F8-224233FB37D1}" type="pres">
      <dgm:prSet presAssocID="{46B32A0F-AE2E-44D3-ACCF-183D60D85164}" presName="LevelTwoTextNode" presStyleLbl="node2" presStyleIdx="0" presStyleCnt="2" custScaleX="169320" custScaleY="118382" custLinFactNeighborX="-15216" custLinFactNeighborY="-728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324F3A-F834-409F-92D9-3C840F0389D6}" type="pres">
      <dgm:prSet presAssocID="{46B32A0F-AE2E-44D3-ACCF-183D60D85164}" presName="level3hierChild" presStyleCnt="0"/>
      <dgm:spPr/>
      <dgm:t>
        <a:bodyPr/>
        <a:lstStyle/>
        <a:p>
          <a:endParaRPr lang="zh-TW" altLang="en-US"/>
        </a:p>
      </dgm:t>
    </dgm:pt>
    <dgm:pt modelId="{ACB05D1C-DBCD-47DB-BD39-D5EEC3F5B5D3}" type="pres">
      <dgm:prSet presAssocID="{B1374F86-5888-4038-B994-B05F9A633A58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754F90DF-31A6-4D46-BC13-E963DA30011A}" type="pres">
      <dgm:prSet presAssocID="{B1374F86-5888-4038-B994-B05F9A633A58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1F35C225-02DF-4B34-AC5C-60A0FEB609F3}" type="pres">
      <dgm:prSet presAssocID="{DA2CFC67-5AE8-4286-A549-1419A76FDE34}" presName="root2" presStyleCnt="0"/>
      <dgm:spPr/>
      <dgm:t>
        <a:bodyPr/>
        <a:lstStyle/>
        <a:p>
          <a:endParaRPr lang="zh-TW" altLang="en-US"/>
        </a:p>
      </dgm:t>
    </dgm:pt>
    <dgm:pt modelId="{3529D80B-141D-42D1-9AE1-8C3B89F20221}" type="pres">
      <dgm:prSet presAssocID="{DA2CFC67-5AE8-4286-A549-1419A76FDE34}" presName="LevelTwoTextNode" presStyleLbl="node3" presStyleIdx="0" presStyleCnt="4" custScaleX="138628" custLinFactY="-14783" custLinFactNeighborX="-2095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1E1422-9998-4A8A-92EE-5A651A557D78}" type="pres">
      <dgm:prSet presAssocID="{DA2CFC67-5AE8-4286-A549-1419A76FDE34}" presName="level3hierChild" presStyleCnt="0"/>
      <dgm:spPr/>
      <dgm:t>
        <a:bodyPr/>
        <a:lstStyle/>
        <a:p>
          <a:endParaRPr lang="zh-TW" altLang="en-US"/>
        </a:p>
      </dgm:t>
    </dgm:pt>
    <dgm:pt modelId="{E6A29B98-AEE0-4EA9-BF2B-84548F3C60EE}" type="pres">
      <dgm:prSet presAssocID="{BC27420D-9778-4291-AEB6-D6082E75D04B}" presName="conn2-1" presStyleLbl="parChTrans1D4" presStyleIdx="0" presStyleCnt="3"/>
      <dgm:spPr/>
      <dgm:t>
        <a:bodyPr/>
        <a:lstStyle/>
        <a:p>
          <a:endParaRPr lang="zh-TW" altLang="en-US"/>
        </a:p>
      </dgm:t>
    </dgm:pt>
    <dgm:pt modelId="{D83074F6-521A-44E1-BF12-A8278282C3D6}" type="pres">
      <dgm:prSet presAssocID="{BC27420D-9778-4291-AEB6-D6082E75D04B}" presName="connTx" presStyleLbl="parChTrans1D4" presStyleIdx="0" presStyleCnt="3"/>
      <dgm:spPr/>
      <dgm:t>
        <a:bodyPr/>
        <a:lstStyle/>
        <a:p>
          <a:endParaRPr lang="zh-TW" altLang="en-US"/>
        </a:p>
      </dgm:t>
    </dgm:pt>
    <dgm:pt modelId="{DBEF0A69-5530-4D89-9397-F82EA253E85B}" type="pres">
      <dgm:prSet presAssocID="{4E7E086E-1D7A-43B0-910D-87179E6B0B3E}" presName="root2" presStyleCnt="0"/>
      <dgm:spPr/>
      <dgm:t>
        <a:bodyPr/>
        <a:lstStyle/>
        <a:p>
          <a:endParaRPr lang="zh-TW" altLang="en-US"/>
        </a:p>
      </dgm:t>
    </dgm:pt>
    <dgm:pt modelId="{18ED8A99-D4FE-4969-BE36-6E08969895E9}" type="pres">
      <dgm:prSet presAssocID="{4E7E086E-1D7A-43B0-910D-87179E6B0B3E}" presName="LevelTwoTextNode" presStyleLbl="node4" presStyleIdx="0" presStyleCnt="3" custScaleX="165764" custScaleY="139515" custLinFactY="-12989" custLinFactNeighborX="-1267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92F541-305C-46C8-A2DF-601EADF2369F}" type="pres">
      <dgm:prSet presAssocID="{4E7E086E-1D7A-43B0-910D-87179E6B0B3E}" presName="level3hierChild" presStyleCnt="0"/>
      <dgm:spPr/>
      <dgm:t>
        <a:bodyPr/>
        <a:lstStyle/>
        <a:p>
          <a:endParaRPr lang="zh-TW" altLang="en-US"/>
        </a:p>
      </dgm:t>
    </dgm:pt>
    <dgm:pt modelId="{EC460795-9C80-4D05-B0DA-C2138166E94B}" type="pres">
      <dgm:prSet presAssocID="{68D24DC8-C70B-4E9B-86F4-6E0CEB5D3BB2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9543978A-4E6C-496F-840D-04B3B3B6F588}" type="pres">
      <dgm:prSet presAssocID="{68D24DC8-C70B-4E9B-86F4-6E0CEB5D3BB2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ED7DBED1-A266-4922-81A6-E06A55AE4158}" type="pres">
      <dgm:prSet presAssocID="{67BBDA31-8208-42DC-8ECF-EF48AAE815F3}" presName="root2" presStyleCnt="0"/>
      <dgm:spPr/>
      <dgm:t>
        <a:bodyPr/>
        <a:lstStyle/>
        <a:p>
          <a:endParaRPr lang="zh-TW" altLang="en-US"/>
        </a:p>
      </dgm:t>
    </dgm:pt>
    <dgm:pt modelId="{E2A6B041-6809-48CA-8724-D7CB100A4B17}" type="pres">
      <dgm:prSet presAssocID="{67BBDA31-8208-42DC-8ECF-EF48AAE815F3}" presName="LevelTwoTextNode" presStyleLbl="node3" presStyleIdx="1" presStyleCnt="4" custScaleX="141671" custLinFactNeighborX="1836" custLinFactNeighborY="-893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12D2B8-72B6-4C61-A39A-21CE022A25EC}" type="pres">
      <dgm:prSet presAssocID="{67BBDA31-8208-42DC-8ECF-EF48AAE815F3}" presName="level3hierChild" presStyleCnt="0"/>
      <dgm:spPr/>
      <dgm:t>
        <a:bodyPr/>
        <a:lstStyle/>
        <a:p>
          <a:endParaRPr lang="zh-TW" altLang="en-US"/>
        </a:p>
      </dgm:t>
    </dgm:pt>
    <dgm:pt modelId="{FF25B977-5FD4-4E15-94C3-B34443100A0C}" type="pres">
      <dgm:prSet presAssocID="{482C2D5B-5C4B-4DFF-8D85-ADF72F21233A}" presName="conn2-1" presStyleLbl="parChTrans1D4" presStyleIdx="1" presStyleCnt="3"/>
      <dgm:spPr/>
      <dgm:t>
        <a:bodyPr/>
        <a:lstStyle/>
        <a:p>
          <a:endParaRPr lang="zh-TW" altLang="en-US"/>
        </a:p>
      </dgm:t>
    </dgm:pt>
    <dgm:pt modelId="{19390166-8E41-4C93-BDEC-5F144AA5F77E}" type="pres">
      <dgm:prSet presAssocID="{482C2D5B-5C4B-4DFF-8D85-ADF72F21233A}" presName="connTx" presStyleLbl="parChTrans1D4" presStyleIdx="1" presStyleCnt="3"/>
      <dgm:spPr/>
      <dgm:t>
        <a:bodyPr/>
        <a:lstStyle/>
        <a:p>
          <a:endParaRPr lang="zh-TW" altLang="en-US"/>
        </a:p>
      </dgm:t>
    </dgm:pt>
    <dgm:pt modelId="{1D8457A2-0AED-4DA7-8F20-0C23CF172949}" type="pres">
      <dgm:prSet presAssocID="{A3525C52-B7AA-4F9E-BAB6-29F5B46C9130}" presName="root2" presStyleCnt="0"/>
      <dgm:spPr/>
      <dgm:t>
        <a:bodyPr/>
        <a:lstStyle/>
        <a:p>
          <a:endParaRPr lang="zh-TW" altLang="en-US"/>
        </a:p>
      </dgm:t>
    </dgm:pt>
    <dgm:pt modelId="{CA2F18BB-2ADD-4DC8-85C7-530F9ACEE6AD}" type="pres">
      <dgm:prSet presAssocID="{A3525C52-B7AA-4F9E-BAB6-29F5B46C9130}" presName="LevelTwoTextNode" presStyleLbl="node4" presStyleIdx="1" presStyleCnt="3" custScaleX="162666" custLinFactNeighborX="-4319" custLinFactNeighborY="-820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04BCF7A-484B-41BC-8BF8-F3A104139A70}" type="pres">
      <dgm:prSet presAssocID="{A3525C52-B7AA-4F9E-BAB6-29F5B46C9130}" presName="level3hierChild" presStyleCnt="0"/>
      <dgm:spPr/>
      <dgm:t>
        <a:bodyPr/>
        <a:lstStyle/>
        <a:p>
          <a:endParaRPr lang="zh-TW" altLang="en-US"/>
        </a:p>
      </dgm:t>
    </dgm:pt>
    <dgm:pt modelId="{CBDC3433-1CA8-4115-BEC7-F7AD3341233B}" type="pres">
      <dgm:prSet presAssocID="{4B7ABC1A-2DEE-4521-897F-159AE9C5C002}" presName="conn2-1" presStyleLbl="parChTrans1D4" presStyleIdx="2" presStyleCnt="3"/>
      <dgm:spPr/>
      <dgm:t>
        <a:bodyPr/>
        <a:lstStyle/>
        <a:p>
          <a:endParaRPr lang="zh-TW" altLang="en-US"/>
        </a:p>
      </dgm:t>
    </dgm:pt>
    <dgm:pt modelId="{D29374A4-555D-4FD5-8B82-A6D0D83250D0}" type="pres">
      <dgm:prSet presAssocID="{4B7ABC1A-2DEE-4521-897F-159AE9C5C002}" presName="connTx" presStyleLbl="parChTrans1D4" presStyleIdx="2" presStyleCnt="3"/>
      <dgm:spPr/>
      <dgm:t>
        <a:bodyPr/>
        <a:lstStyle/>
        <a:p>
          <a:endParaRPr lang="zh-TW" altLang="en-US"/>
        </a:p>
      </dgm:t>
    </dgm:pt>
    <dgm:pt modelId="{08BC45C8-9788-48DA-8A94-322E295876A8}" type="pres">
      <dgm:prSet presAssocID="{F17C3DAF-4A99-46A6-9524-ABB78AD761E0}" presName="root2" presStyleCnt="0"/>
      <dgm:spPr/>
    </dgm:pt>
    <dgm:pt modelId="{89C93ADE-D72C-475D-93D5-33AF2BDC0229}" type="pres">
      <dgm:prSet presAssocID="{F17C3DAF-4A99-46A6-9524-ABB78AD761E0}" presName="LevelTwoTextNode" presStyleLbl="node4" presStyleIdx="2" presStyleCnt="3" custScaleX="162666" custLinFactNeighborX="-4319" custLinFactNeighborY="-654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8C0ADA-EC1D-4725-8684-AC6372764734}" type="pres">
      <dgm:prSet presAssocID="{F17C3DAF-4A99-46A6-9524-ABB78AD761E0}" presName="level3hierChild" presStyleCnt="0"/>
      <dgm:spPr/>
    </dgm:pt>
    <dgm:pt modelId="{8F93B631-8C58-497C-B390-F7A9EF2761A5}" type="pres">
      <dgm:prSet presAssocID="{14AE1E27-4E96-42A5-ABE9-4C86EB5D0772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08CB2798-9CE5-4041-A6D5-38FB548A50A5}" type="pres">
      <dgm:prSet presAssocID="{14AE1E27-4E96-42A5-ABE9-4C86EB5D0772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E05793C3-91D8-41DA-898B-BE6D0000E487}" type="pres">
      <dgm:prSet presAssocID="{FC4D2803-540E-481A-8877-061AB80E85F4}" presName="root2" presStyleCnt="0"/>
      <dgm:spPr/>
      <dgm:t>
        <a:bodyPr/>
        <a:lstStyle/>
        <a:p>
          <a:endParaRPr lang="zh-TW" altLang="en-US"/>
        </a:p>
      </dgm:t>
    </dgm:pt>
    <dgm:pt modelId="{BF864C03-D0ED-45D3-B517-9EFF8615BFFF}" type="pres">
      <dgm:prSet presAssocID="{FC4D2803-540E-481A-8877-061AB80E85F4}" presName="LevelTwoTextNode" presStyleLbl="node2" presStyleIdx="1" presStyleCnt="2" custScaleX="187589" custScaleY="151357" custLinFactNeighborX="-26056" custLinFactNeighborY="-448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781A916-B28B-4160-9FAF-E16B2C7DA53A}" type="pres">
      <dgm:prSet presAssocID="{FC4D2803-540E-481A-8877-061AB80E85F4}" presName="level3hierChild" presStyleCnt="0"/>
      <dgm:spPr/>
      <dgm:t>
        <a:bodyPr/>
        <a:lstStyle/>
        <a:p>
          <a:endParaRPr lang="zh-TW" altLang="en-US"/>
        </a:p>
      </dgm:t>
    </dgm:pt>
    <dgm:pt modelId="{373B3429-D122-45D5-B3E0-E6548A356FEB}" type="pres">
      <dgm:prSet presAssocID="{146B32A8-4D00-456D-BBB0-E261E7BBDD11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984BCA75-D9E4-403D-B46A-6C4CA9B59CED}" type="pres">
      <dgm:prSet presAssocID="{146B32A8-4D00-456D-BBB0-E261E7BBDD11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E89FCF66-7E85-4479-9758-6DEF8ABCAEBB}" type="pres">
      <dgm:prSet presAssocID="{B62FAA7B-B600-442B-A82B-457FA0B29C61}" presName="root2" presStyleCnt="0"/>
      <dgm:spPr/>
      <dgm:t>
        <a:bodyPr/>
        <a:lstStyle/>
        <a:p>
          <a:endParaRPr lang="zh-TW" altLang="en-US"/>
        </a:p>
      </dgm:t>
    </dgm:pt>
    <dgm:pt modelId="{D544DC66-B850-4072-9B95-BC57B0B2202A}" type="pres">
      <dgm:prSet presAssocID="{B62FAA7B-B600-442B-A82B-457FA0B29C61}" presName="LevelTwoTextNode" presStyleLbl="node3" presStyleIdx="2" presStyleCnt="4" custScaleX="208893" custLinFactNeighborX="-32327" custLinFactNeighborY="-369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C64A3A-0DD7-4BF1-8B4D-0817464E8C5D}" type="pres">
      <dgm:prSet presAssocID="{B62FAA7B-B600-442B-A82B-457FA0B29C61}" presName="level3hierChild" presStyleCnt="0"/>
      <dgm:spPr/>
      <dgm:t>
        <a:bodyPr/>
        <a:lstStyle/>
        <a:p>
          <a:endParaRPr lang="zh-TW" altLang="en-US"/>
        </a:p>
      </dgm:t>
    </dgm:pt>
    <dgm:pt modelId="{8D3C9216-4C50-45E0-8E4A-0388C335EB05}" type="pres">
      <dgm:prSet presAssocID="{1716181F-62D6-4FBC-9070-072F239FFDD4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C70C9B79-D269-4641-9745-5BFDAF577B94}" type="pres">
      <dgm:prSet presAssocID="{1716181F-62D6-4FBC-9070-072F239FFDD4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CF116981-37BE-4448-B5C1-EC795807D901}" type="pres">
      <dgm:prSet presAssocID="{27C1F2EC-72E4-4332-A6A6-630452D9DA46}" presName="root2" presStyleCnt="0"/>
      <dgm:spPr/>
      <dgm:t>
        <a:bodyPr/>
        <a:lstStyle/>
        <a:p>
          <a:endParaRPr lang="zh-TW" altLang="en-US"/>
        </a:p>
      </dgm:t>
    </dgm:pt>
    <dgm:pt modelId="{8C86932E-7BE3-418F-9AA5-E3A20DB981B4}" type="pres">
      <dgm:prSet presAssocID="{27C1F2EC-72E4-4332-A6A6-630452D9DA46}" presName="LevelTwoTextNode" presStyleLbl="node3" presStyleIdx="3" presStyleCnt="4" custScaleX="210517" custLinFactNeighborX="-32327" custLinFactNeighborY="-20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8D3C3D-426B-4212-8839-D8AEA3D7AEAE}" type="pres">
      <dgm:prSet presAssocID="{27C1F2EC-72E4-4332-A6A6-630452D9DA46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A4467B1C-02F9-4643-8F03-5E0B8828B7BD}" type="presOf" srcId="{482C2D5B-5C4B-4DFF-8D85-ADF72F21233A}" destId="{19390166-8E41-4C93-BDEC-5F144AA5F77E}" srcOrd="1" destOrd="0" presId="urn:microsoft.com/office/officeart/2005/8/layout/hierarchy2"/>
    <dgm:cxn modelId="{BC8E8C50-E883-4ECC-ADD5-137B0C7E665E}" type="presOf" srcId="{E060BB24-85CF-4F2B-B72F-7AE878BFE83C}" destId="{DFE8944F-35E1-4A90-A983-74EDFE95C096}" srcOrd="1" destOrd="0" presId="urn:microsoft.com/office/officeart/2005/8/layout/hierarchy2"/>
    <dgm:cxn modelId="{5563CAB5-3257-42AA-83D7-20B7280FDBB5}" srcId="{67BBDA31-8208-42DC-8ECF-EF48AAE815F3}" destId="{A3525C52-B7AA-4F9E-BAB6-29F5B46C9130}" srcOrd="0" destOrd="0" parTransId="{482C2D5B-5C4B-4DFF-8D85-ADF72F21233A}" sibTransId="{C867EB0B-FC46-4CE5-AA8B-775FB124EBFB}"/>
    <dgm:cxn modelId="{14F13923-4B4E-4D9E-95D6-F285664BEC54}" srcId="{64CE0C4C-FBAD-4720-BD51-54F1F5CD3F2C}" destId="{46B32A0F-AE2E-44D3-ACCF-183D60D85164}" srcOrd="0" destOrd="0" parTransId="{E060BB24-85CF-4F2B-B72F-7AE878BFE83C}" sibTransId="{8C4A4E6B-2E29-4944-A8D3-B3EB4DF3E75B}"/>
    <dgm:cxn modelId="{88DC6D2E-2708-4157-BCE0-1457F854C7D0}" srcId="{FC4D2803-540E-481A-8877-061AB80E85F4}" destId="{27C1F2EC-72E4-4332-A6A6-630452D9DA46}" srcOrd="1" destOrd="0" parTransId="{1716181F-62D6-4FBC-9070-072F239FFDD4}" sibTransId="{EC2E5EB7-FDEC-4343-991B-FA13895C9D6B}"/>
    <dgm:cxn modelId="{9F1169F3-17B2-480B-9ECA-88FCEC349A6F}" type="presOf" srcId="{1716181F-62D6-4FBC-9070-072F239FFDD4}" destId="{C70C9B79-D269-4641-9745-5BFDAF577B94}" srcOrd="1" destOrd="0" presId="urn:microsoft.com/office/officeart/2005/8/layout/hierarchy2"/>
    <dgm:cxn modelId="{8EA7F16A-2D3C-40A9-A5B2-5C22275F64B1}" type="presOf" srcId="{4E7E086E-1D7A-43B0-910D-87179E6B0B3E}" destId="{18ED8A99-D4FE-4969-BE36-6E08969895E9}" srcOrd="0" destOrd="0" presId="urn:microsoft.com/office/officeart/2005/8/layout/hierarchy2"/>
    <dgm:cxn modelId="{814A057E-BA1D-421C-9F3C-55B918B467D5}" srcId="{D599A5CC-5592-43AA-A869-75F6647C4444}" destId="{64CE0C4C-FBAD-4720-BD51-54F1F5CD3F2C}" srcOrd="0" destOrd="0" parTransId="{249D7F1E-41C3-4BE2-9261-975BBA14EC31}" sibTransId="{B9A57D10-0963-45C4-A2F6-713C0F0EA35C}"/>
    <dgm:cxn modelId="{5BBCEF3B-34BF-4FE6-B04B-DD5CFB9C8CF4}" type="presOf" srcId="{BC27420D-9778-4291-AEB6-D6082E75D04B}" destId="{E6A29B98-AEE0-4EA9-BF2B-84548F3C60EE}" srcOrd="0" destOrd="0" presId="urn:microsoft.com/office/officeart/2005/8/layout/hierarchy2"/>
    <dgm:cxn modelId="{A21AC902-F939-4F43-A608-734F401DF340}" type="presOf" srcId="{B1374F86-5888-4038-B994-B05F9A633A58}" destId="{ACB05D1C-DBCD-47DB-BD39-D5EEC3F5B5D3}" srcOrd="0" destOrd="0" presId="urn:microsoft.com/office/officeart/2005/8/layout/hierarchy2"/>
    <dgm:cxn modelId="{AE2FFB1E-BC79-4A63-A9D7-188901484FD9}" type="presOf" srcId="{B62FAA7B-B600-442B-A82B-457FA0B29C61}" destId="{D544DC66-B850-4072-9B95-BC57B0B2202A}" srcOrd="0" destOrd="0" presId="urn:microsoft.com/office/officeart/2005/8/layout/hierarchy2"/>
    <dgm:cxn modelId="{F227BFBC-56D7-4900-9DDA-ADC07A2A4793}" type="presOf" srcId="{4B7ABC1A-2DEE-4521-897F-159AE9C5C002}" destId="{D29374A4-555D-4FD5-8B82-A6D0D83250D0}" srcOrd="1" destOrd="0" presId="urn:microsoft.com/office/officeart/2005/8/layout/hierarchy2"/>
    <dgm:cxn modelId="{45ED1B76-CAA7-4FA4-A2FD-B290F1F780AB}" type="presOf" srcId="{482C2D5B-5C4B-4DFF-8D85-ADF72F21233A}" destId="{FF25B977-5FD4-4E15-94C3-B34443100A0C}" srcOrd="0" destOrd="0" presId="urn:microsoft.com/office/officeart/2005/8/layout/hierarchy2"/>
    <dgm:cxn modelId="{3A4551DF-8B82-4EDF-8A14-A840DE6CFF6B}" type="presOf" srcId="{B1374F86-5888-4038-B994-B05F9A633A58}" destId="{754F90DF-31A6-4D46-BC13-E963DA30011A}" srcOrd="1" destOrd="0" presId="urn:microsoft.com/office/officeart/2005/8/layout/hierarchy2"/>
    <dgm:cxn modelId="{CDF88DE4-3B09-47D8-9C11-3293B741DC38}" type="presOf" srcId="{BC27420D-9778-4291-AEB6-D6082E75D04B}" destId="{D83074F6-521A-44E1-BF12-A8278282C3D6}" srcOrd="1" destOrd="0" presId="urn:microsoft.com/office/officeart/2005/8/layout/hierarchy2"/>
    <dgm:cxn modelId="{ED0E568C-A19C-4CC6-A9CA-4BE9EF882102}" type="presOf" srcId="{A3525C52-B7AA-4F9E-BAB6-29F5B46C9130}" destId="{CA2F18BB-2ADD-4DC8-85C7-530F9ACEE6AD}" srcOrd="0" destOrd="0" presId="urn:microsoft.com/office/officeart/2005/8/layout/hierarchy2"/>
    <dgm:cxn modelId="{77909491-F0F6-4FA8-BA4A-CB45D5CDBD24}" type="presOf" srcId="{46B32A0F-AE2E-44D3-ACCF-183D60D85164}" destId="{786B1B53-CE40-400E-81F8-224233FB37D1}" srcOrd="0" destOrd="0" presId="urn:microsoft.com/office/officeart/2005/8/layout/hierarchy2"/>
    <dgm:cxn modelId="{C1898159-8858-437F-B8C0-C18E93421C77}" srcId="{67BBDA31-8208-42DC-8ECF-EF48AAE815F3}" destId="{F17C3DAF-4A99-46A6-9524-ABB78AD761E0}" srcOrd="1" destOrd="0" parTransId="{4B7ABC1A-2DEE-4521-897F-159AE9C5C002}" sibTransId="{805A1746-855B-45C0-B017-871112250F0A}"/>
    <dgm:cxn modelId="{91C92CC7-C134-4AAE-8B1A-B5A8BFBFF980}" type="presOf" srcId="{F17C3DAF-4A99-46A6-9524-ABB78AD761E0}" destId="{89C93ADE-D72C-475D-93D5-33AF2BDC0229}" srcOrd="0" destOrd="0" presId="urn:microsoft.com/office/officeart/2005/8/layout/hierarchy2"/>
    <dgm:cxn modelId="{A8A7C991-42C5-473B-B586-2F841DAB6397}" type="presOf" srcId="{FC4D2803-540E-481A-8877-061AB80E85F4}" destId="{BF864C03-D0ED-45D3-B517-9EFF8615BFFF}" srcOrd="0" destOrd="0" presId="urn:microsoft.com/office/officeart/2005/8/layout/hierarchy2"/>
    <dgm:cxn modelId="{D22D5778-EE73-499D-81BF-89EAE2597165}" type="presOf" srcId="{DA2CFC67-5AE8-4286-A549-1419A76FDE34}" destId="{3529D80B-141D-42D1-9AE1-8C3B89F20221}" srcOrd="0" destOrd="0" presId="urn:microsoft.com/office/officeart/2005/8/layout/hierarchy2"/>
    <dgm:cxn modelId="{AE61A49A-2918-486F-BF6E-98C306AF0E24}" srcId="{64CE0C4C-FBAD-4720-BD51-54F1F5CD3F2C}" destId="{FC4D2803-540E-481A-8877-061AB80E85F4}" srcOrd="1" destOrd="0" parTransId="{14AE1E27-4E96-42A5-ABE9-4C86EB5D0772}" sibTransId="{7EFA8BCB-D73A-40CA-9FB7-885FBBD3917D}"/>
    <dgm:cxn modelId="{B71BC3B2-B369-42A7-9355-53609998624C}" srcId="{DA2CFC67-5AE8-4286-A549-1419A76FDE34}" destId="{4E7E086E-1D7A-43B0-910D-87179E6B0B3E}" srcOrd="0" destOrd="0" parTransId="{BC27420D-9778-4291-AEB6-D6082E75D04B}" sibTransId="{BAC26CE6-220C-4377-8931-FE4EF013AB79}"/>
    <dgm:cxn modelId="{DE2D7FAA-1657-4463-987F-2FDF6337D479}" type="presOf" srcId="{14AE1E27-4E96-42A5-ABE9-4C86EB5D0772}" destId="{8F93B631-8C58-497C-B390-F7A9EF2761A5}" srcOrd="0" destOrd="0" presId="urn:microsoft.com/office/officeart/2005/8/layout/hierarchy2"/>
    <dgm:cxn modelId="{B04AC714-AF23-4EDF-82B9-88BCC06C666D}" type="presOf" srcId="{E060BB24-85CF-4F2B-B72F-7AE878BFE83C}" destId="{B9E01297-3C98-4F29-8831-9592518A4C6B}" srcOrd="0" destOrd="0" presId="urn:microsoft.com/office/officeart/2005/8/layout/hierarchy2"/>
    <dgm:cxn modelId="{BB5141C8-4375-4B90-A9AE-5BC1E38B0C32}" type="presOf" srcId="{146B32A8-4D00-456D-BBB0-E261E7BBDD11}" destId="{984BCA75-D9E4-403D-B46A-6C4CA9B59CED}" srcOrd="1" destOrd="0" presId="urn:microsoft.com/office/officeart/2005/8/layout/hierarchy2"/>
    <dgm:cxn modelId="{E1B6F322-D996-430D-8527-C29DFA6BBC4B}" srcId="{FC4D2803-540E-481A-8877-061AB80E85F4}" destId="{B62FAA7B-B600-442B-A82B-457FA0B29C61}" srcOrd="0" destOrd="0" parTransId="{146B32A8-4D00-456D-BBB0-E261E7BBDD11}" sibTransId="{13DFA87C-96C1-45EB-ACB1-83CC19FBDC6D}"/>
    <dgm:cxn modelId="{C5589E63-A5C1-4370-9DB4-032C6FF8F6B4}" type="presOf" srcId="{67BBDA31-8208-42DC-8ECF-EF48AAE815F3}" destId="{E2A6B041-6809-48CA-8724-D7CB100A4B17}" srcOrd="0" destOrd="0" presId="urn:microsoft.com/office/officeart/2005/8/layout/hierarchy2"/>
    <dgm:cxn modelId="{65F2A8B1-42C1-4E82-B631-3A31999F5045}" type="presOf" srcId="{14AE1E27-4E96-42A5-ABE9-4C86EB5D0772}" destId="{08CB2798-9CE5-4041-A6D5-38FB548A50A5}" srcOrd="1" destOrd="0" presId="urn:microsoft.com/office/officeart/2005/8/layout/hierarchy2"/>
    <dgm:cxn modelId="{3FF17989-C66B-4797-A994-9B6C1D252BF9}" type="presOf" srcId="{64CE0C4C-FBAD-4720-BD51-54F1F5CD3F2C}" destId="{6DF6F6A8-BAA7-45A9-A996-290161DB6EC3}" srcOrd="0" destOrd="0" presId="urn:microsoft.com/office/officeart/2005/8/layout/hierarchy2"/>
    <dgm:cxn modelId="{247E7CE1-2FFF-47FA-B54B-D9E1A1CC9B44}" type="presOf" srcId="{27C1F2EC-72E4-4332-A6A6-630452D9DA46}" destId="{8C86932E-7BE3-418F-9AA5-E3A20DB981B4}" srcOrd="0" destOrd="0" presId="urn:microsoft.com/office/officeart/2005/8/layout/hierarchy2"/>
    <dgm:cxn modelId="{616B86F9-2694-47D7-87FE-D6BDAFD2A689}" srcId="{46B32A0F-AE2E-44D3-ACCF-183D60D85164}" destId="{67BBDA31-8208-42DC-8ECF-EF48AAE815F3}" srcOrd="1" destOrd="0" parTransId="{68D24DC8-C70B-4E9B-86F4-6E0CEB5D3BB2}" sibTransId="{A40A30A1-12FF-4B9D-BEBE-4360EE43B079}"/>
    <dgm:cxn modelId="{7F151C98-A835-4F8F-90A2-9CE24F33CEBE}" type="presOf" srcId="{D599A5CC-5592-43AA-A869-75F6647C4444}" destId="{624F8175-4B6A-46A0-A539-03456A7ACE5D}" srcOrd="0" destOrd="0" presId="urn:microsoft.com/office/officeart/2005/8/layout/hierarchy2"/>
    <dgm:cxn modelId="{B5720721-DBFD-47E5-B840-2EE265EE9AA1}" type="presOf" srcId="{68D24DC8-C70B-4E9B-86F4-6E0CEB5D3BB2}" destId="{EC460795-9C80-4D05-B0DA-C2138166E94B}" srcOrd="0" destOrd="0" presId="urn:microsoft.com/office/officeart/2005/8/layout/hierarchy2"/>
    <dgm:cxn modelId="{D57D6C12-E00E-466B-AAB0-0CA1083F2B14}" type="presOf" srcId="{68D24DC8-C70B-4E9B-86F4-6E0CEB5D3BB2}" destId="{9543978A-4E6C-496F-840D-04B3B3B6F588}" srcOrd="1" destOrd="0" presId="urn:microsoft.com/office/officeart/2005/8/layout/hierarchy2"/>
    <dgm:cxn modelId="{80F89447-F99C-4AC0-BBA8-B3C9C664FCF3}" type="presOf" srcId="{1716181F-62D6-4FBC-9070-072F239FFDD4}" destId="{8D3C9216-4C50-45E0-8E4A-0388C335EB05}" srcOrd="0" destOrd="0" presId="urn:microsoft.com/office/officeart/2005/8/layout/hierarchy2"/>
    <dgm:cxn modelId="{367D39AE-68E5-4CF0-9F17-6CE3CA0EE347}" type="presOf" srcId="{146B32A8-4D00-456D-BBB0-E261E7BBDD11}" destId="{373B3429-D122-45D5-B3E0-E6548A356FEB}" srcOrd="0" destOrd="0" presId="urn:microsoft.com/office/officeart/2005/8/layout/hierarchy2"/>
    <dgm:cxn modelId="{3443C4DF-B1BB-4003-B2BC-A29858245A74}" type="presOf" srcId="{4B7ABC1A-2DEE-4521-897F-159AE9C5C002}" destId="{CBDC3433-1CA8-4115-BEC7-F7AD3341233B}" srcOrd="0" destOrd="0" presId="urn:microsoft.com/office/officeart/2005/8/layout/hierarchy2"/>
    <dgm:cxn modelId="{AF7151F6-2159-414E-97BE-496668B3D838}" srcId="{46B32A0F-AE2E-44D3-ACCF-183D60D85164}" destId="{DA2CFC67-5AE8-4286-A549-1419A76FDE34}" srcOrd="0" destOrd="0" parTransId="{B1374F86-5888-4038-B994-B05F9A633A58}" sibTransId="{16C204BF-EA80-4C3E-8DD9-BF79B0A8953B}"/>
    <dgm:cxn modelId="{0C3543AD-E41B-4B36-A4FB-7E8BE8A80B14}" type="presParOf" srcId="{624F8175-4B6A-46A0-A539-03456A7ACE5D}" destId="{9C821A5A-AFE9-42E4-8134-65621A2BE833}" srcOrd="0" destOrd="0" presId="urn:microsoft.com/office/officeart/2005/8/layout/hierarchy2"/>
    <dgm:cxn modelId="{41CA34CF-8054-4453-B432-6E64F33522E0}" type="presParOf" srcId="{9C821A5A-AFE9-42E4-8134-65621A2BE833}" destId="{6DF6F6A8-BAA7-45A9-A996-290161DB6EC3}" srcOrd="0" destOrd="0" presId="urn:microsoft.com/office/officeart/2005/8/layout/hierarchy2"/>
    <dgm:cxn modelId="{C930B0F4-EE9A-4E39-8D12-60DDBAB090AB}" type="presParOf" srcId="{9C821A5A-AFE9-42E4-8134-65621A2BE833}" destId="{1B10C3DF-A474-45E6-874C-0E58D94218BE}" srcOrd="1" destOrd="0" presId="urn:microsoft.com/office/officeart/2005/8/layout/hierarchy2"/>
    <dgm:cxn modelId="{8F0872C1-2CB3-438F-9097-97D255EF9305}" type="presParOf" srcId="{1B10C3DF-A474-45E6-874C-0E58D94218BE}" destId="{B9E01297-3C98-4F29-8831-9592518A4C6B}" srcOrd="0" destOrd="0" presId="urn:microsoft.com/office/officeart/2005/8/layout/hierarchy2"/>
    <dgm:cxn modelId="{C5EA69BF-EE95-409C-A5E1-33B3C689EE1E}" type="presParOf" srcId="{B9E01297-3C98-4F29-8831-9592518A4C6B}" destId="{DFE8944F-35E1-4A90-A983-74EDFE95C096}" srcOrd="0" destOrd="0" presId="urn:microsoft.com/office/officeart/2005/8/layout/hierarchy2"/>
    <dgm:cxn modelId="{C82FE85C-A1C1-44A1-B827-3695F49E6D01}" type="presParOf" srcId="{1B10C3DF-A474-45E6-874C-0E58D94218BE}" destId="{5DF3C5C8-5A83-4DA0-B8DF-DDFA8116F5AE}" srcOrd="1" destOrd="0" presId="urn:microsoft.com/office/officeart/2005/8/layout/hierarchy2"/>
    <dgm:cxn modelId="{56369CAB-BD2E-4ECD-92BF-BCC6C74F0EE6}" type="presParOf" srcId="{5DF3C5C8-5A83-4DA0-B8DF-DDFA8116F5AE}" destId="{786B1B53-CE40-400E-81F8-224233FB37D1}" srcOrd="0" destOrd="0" presId="urn:microsoft.com/office/officeart/2005/8/layout/hierarchy2"/>
    <dgm:cxn modelId="{0A7C12FE-E095-4CA8-ADC0-9FA5CAB263BF}" type="presParOf" srcId="{5DF3C5C8-5A83-4DA0-B8DF-DDFA8116F5AE}" destId="{44324F3A-F834-409F-92D9-3C840F0389D6}" srcOrd="1" destOrd="0" presId="urn:microsoft.com/office/officeart/2005/8/layout/hierarchy2"/>
    <dgm:cxn modelId="{44E16774-C2D8-4604-926F-F01EFA95C7C9}" type="presParOf" srcId="{44324F3A-F834-409F-92D9-3C840F0389D6}" destId="{ACB05D1C-DBCD-47DB-BD39-D5EEC3F5B5D3}" srcOrd="0" destOrd="0" presId="urn:microsoft.com/office/officeart/2005/8/layout/hierarchy2"/>
    <dgm:cxn modelId="{008BCFD8-18E6-4076-8FC0-8DA05682E2D2}" type="presParOf" srcId="{ACB05D1C-DBCD-47DB-BD39-D5EEC3F5B5D3}" destId="{754F90DF-31A6-4D46-BC13-E963DA30011A}" srcOrd="0" destOrd="0" presId="urn:microsoft.com/office/officeart/2005/8/layout/hierarchy2"/>
    <dgm:cxn modelId="{3ADC6215-2D71-4097-B7D9-1B50103DF491}" type="presParOf" srcId="{44324F3A-F834-409F-92D9-3C840F0389D6}" destId="{1F35C225-02DF-4B34-AC5C-60A0FEB609F3}" srcOrd="1" destOrd="0" presId="urn:microsoft.com/office/officeart/2005/8/layout/hierarchy2"/>
    <dgm:cxn modelId="{F7D90DBF-769B-4362-875A-EBEB5A9B0ED0}" type="presParOf" srcId="{1F35C225-02DF-4B34-AC5C-60A0FEB609F3}" destId="{3529D80B-141D-42D1-9AE1-8C3B89F20221}" srcOrd="0" destOrd="0" presId="urn:microsoft.com/office/officeart/2005/8/layout/hierarchy2"/>
    <dgm:cxn modelId="{1D819E28-8441-474D-AE00-4F8A5A5D08BC}" type="presParOf" srcId="{1F35C225-02DF-4B34-AC5C-60A0FEB609F3}" destId="{261E1422-9998-4A8A-92EE-5A651A557D78}" srcOrd="1" destOrd="0" presId="urn:microsoft.com/office/officeart/2005/8/layout/hierarchy2"/>
    <dgm:cxn modelId="{5DFEA773-ABCE-4960-8E58-BE954D3B1560}" type="presParOf" srcId="{261E1422-9998-4A8A-92EE-5A651A557D78}" destId="{E6A29B98-AEE0-4EA9-BF2B-84548F3C60EE}" srcOrd="0" destOrd="0" presId="urn:microsoft.com/office/officeart/2005/8/layout/hierarchy2"/>
    <dgm:cxn modelId="{7A36EEC2-2585-4BFA-BA92-0A54F01D3B7D}" type="presParOf" srcId="{E6A29B98-AEE0-4EA9-BF2B-84548F3C60EE}" destId="{D83074F6-521A-44E1-BF12-A8278282C3D6}" srcOrd="0" destOrd="0" presId="urn:microsoft.com/office/officeart/2005/8/layout/hierarchy2"/>
    <dgm:cxn modelId="{1788890F-8E4C-491B-BE64-5FF4FE662D37}" type="presParOf" srcId="{261E1422-9998-4A8A-92EE-5A651A557D78}" destId="{DBEF0A69-5530-4D89-9397-F82EA253E85B}" srcOrd="1" destOrd="0" presId="urn:microsoft.com/office/officeart/2005/8/layout/hierarchy2"/>
    <dgm:cxn modelId="{71A4C655-AA8A-4C95-9304-D4E593F1EC70}" type="presParOf" srcId="{DBEF0A69-5530-4D89-9397-F82EA253E85B}" destId="{18ED8A99-D4FE-4969-BE36-6E08969895E9}" srcOrd="0" destOrd="0" presId="urn:microsoft.com/office/officeart/2005/8/layout/hierarchy2"/>
    <dgm:cxn modelId="{7B0D79E2-94EB-4715-9D20-39C70AEB0181}" type="presParOf" srcId="{DBEF0A69-5530-4D89-9397-F82EA253E85B}" destId="{9A92F541-305C-46C8-A2DF-601EADF2369F}" srcOrd="1" destOrd="0" presId="urn:microsoft.com/office/officeart/2005/8/layout/hierarchy2"/>
    <dgm:cxn modelId="{56806D13-9F26-4A29-A987-CE5D925C4236}" type="presParOf" srcId="{44324F3A-F834-409F-92D9-3C840F0389D6}" destId="{EC460795-9C80-4D05-B0DA-C2138166E94B}" srcOrd="2" destOrd="0" presId="urn:microsoft.com/office/officeart/2005/8/layout/hierarchy2"/>
    <dgm:cxn modelId="{B719D9B7-0856-45A9-92B5-2055F9EAD5A3}" type="presParOf" srcId="{EC460795-9C80-4D05-B0DA-C2138166E94B}" destId="{9543978A-4E6C-496F-840D-04B3B3B6F588}" srcOrd="0" destOrd="0" presId="urn:microsoft.com/office/officeart/2005/8/layout/hierarchy2"/>
    <dgm:cxn modelId="{B88F7E9B-06C8-4DE9-9C2D-A9AA63B94CBF}" type="presParOf" srcId="{44324F3A-F834-409F-92D9-3C840F0389D6}" destId="{ED7DBED1-A266-4922-81A6-E06A55AE4158}" srcOrd="3" destOrd="0" presId="urn:microsoft.com/office/officeart/2005/8/layout/hierarchy2"/>
    <dgm:cxn modelId="{73BB5590-6501-4810-A7C5-D7E0AED8DE67}" type="presParOf" srcId="{ED7DBED1-A266-4922-81A6-E06A55AE4158}" destId="{E2A6B041-6809-48CA-8724-D7CB100A4B17}" srcOrd="0" destOrd="0" presId="urn:microsoft.com/office/officeart/2005/8/layout/hierarchy2"/>
    <dgm:cxn modelId="{334AB3BF-BA7A-4849-BB63-1C086EF019BD}" type="presParOf" srcId="{ED7DBED1-A266-4922-81A6-E06A55AE4158}" destId="{D112D2B8-72B6-4C61-A39A-21CE022A25EC}" srcOrd="1" destOrd="0" presId="urn:microsoft.com/office/officeart/2005/8/layout/hierarchy2"/>
    <dgm:cxn modelId="{420A953D-515D-4928-B2D1-BC5F86098AD3}" type="presParOf" srcId="{D112D2B8-72B6-4C61-A39A-21CE022A25EC}" destId="{FF25B977-5FD4-4E15-94C3-B34443100A0C}" srcOrd="0" destOrd="0" presId="urn:microsoft.com/office/officeart/2005/8/layout/hierarchy2"/>
    <dgm:cxn modelId="{07603B29-1977-4441-807F-BD536591B911}" type="presParOf" srcId="{FF25B977-5FD4-4E15-94C3-B34443100A0C}" destId="{19390166-8E41-4C93-BDEC-5F144AA5F77E}" srcOrd="0" destOrd="0" presId="urn:microsoft.com/office/officeart/2005/8/layout/hierarchy2"/>
    <dgm:cxn modelId="{137D18C0-F42C-4FB9-BAE5-C9FF33CE6852}" type="presParOf" srcId="{D112D2B8-72B6-4C61-A39A-21CE022A25EC}" destId="{1D8457A2-0AED-4DA7-8F20-0C23CF172949}" srcOrd="1" destOrd="0" presId="urn:microsoft.com/office/officeart/2005/8/layout/hierarchy2"/>
    <dgm:cxn modelId="{FD5E2877-9265-45D6-ACDF-EB8AFD00324D}" type="presParOf" srcId="{1D8457A2-0AED-4DA7-8F20-0C23CF172949}" destId="{CA2F18BB-2ADD-4DC8-85C7-530F9ACEE6AD}" srcOrd="0" destOrd="0" presId="urn:microsoft.com/office/officeart/2005/8/layout/hierarchy2"/>
    <dgm:cxn modelId="{06BA9D14-77A5-470F-AE06-9313116DBE3D}" type="presParOf" srcId="{1D8457A2-0AED-4DA7-8F20-0C23CF172949}" destId="{504BCF7A-484B-41BC-8BF8-F3A104139A70}" srcOrd="1" destOrd="0" presId="urn:microsoft.com/office/officeart/2005/8/layout/hierarchy2"/>
    <dgm:cxn modelId="{803A7DD3-EB13-4426-9498-31F99CFF9055}" type="presParOf" srcId="{D112D2B8-72B6-4C61-A39A-21CE022A25EC}" destId="{CBDC3433-1CA8-4115-BEC7-F7AD3341233B}" srcOrd="2" destOrd="0" presId="urn:microsoft.com/office/officeart/2005/8/layout/hierarchy2"/>
    <dgm:cxn modelId="{FD433419-1BA1-43AE-AFD8-2447923AAA3B}" type="presParOf" srcId="{CBDC3433-1CA8-4115-BEC7-F7AD3341233B}" destId="{D29374A4-555D-4FD5-8B82-A6D0D83250D0}" srcOrd="0" destOrd="0" presId="urn:microsoft.com/office/officeart/2005/8/layout/hierarchy2"/>
    <dgm:cxn modelId="{669B1118-B906-4DA7-B275-D91E43F767BE}" type="presParOf" srcId="{D112D2B8-72B6-4C61-A39A-21CE022A25EC}" destId="{08BC45C8-9788-48DA-8A94-322E295876A8}" srcOrd="3" destOrd="0" presId="urn:microsoft.com/office/officeart/2005/8/layout/hierarchy2"/>
    <dgm:cxn modelId="{B3D13F9B-612D-4E60-93F2-D70B71F71C6B}" type="presParOf" srcId="{08BC45C8-9788-48DA-8A94-322E295876A8}" destId="{89C93ADE-D72C-475D-93D5-33AF2BDC0229}" srcOrd="0" destOrd="0" presId="urn:microsoft.com/office/officeart/2005/8/layout/hierarchy2"/>
    <dgm:cxn modelId="{9151599A-685D-4F84-8382-0EC6176F93D5}" type="presParOf" srcId="{08BC45C8-9788-48DA-8A94-322E295876A8}" destId="{A38C0ADA-EC1D-4725-8684-AC6372764734}" srcOrd="1" destOrd="0" presId="urn:microsoft.com/office/officeart/2005/8/layout/hierarchy2"/>
    <dgm:cxn modelId="{BE288099-8E4B-475D-8A0D-704EA7473FB7}" type="presParOf" srcId="{1B10C3DF-A474-45E6-874C-0E58D94218BE}" destId="{8F93B631-8C58-497C-B390-F7A9EF2761A5}" srcOrd="2" destOrd="0" presId="urn:microsoft.com/office/officeart/2005/8/layout/hierarchy2"/>
    <dgm:cxn modelId="{640E6F7E-4304-44FB-AF70-23CF4A6F2574}" type="presParOf" srcId="{8F93B631-8C58-497C-B390-F7A9EF2761A5}" destId="{08CB2798-9CE5-4041-A6D5-38FB548A50A5}" srcOrd="0" destOrd="0" presId="urn:microsoft.com/office/officeart/2005/8/layout/hierarchy2"/>
    <dgm:cxn modelId="{82F3076E-1F4A-437D-A3BF-415252F55FB4}" type="presParOf" srcId="{1B10C3DF-A474-45E6-874C-0E58D94218BE}" destId="{E05793C3-91D8-41DA-898B-BE6D0000E487}" srcOrd="3" destOrd="0" presId="urn:microsoft.com/office/officeart/2005/8/layout/hierarchy2"/>
    <dgm:cxn modelId="{8511988F-965B-4B92-BE75-B499A5B83574}" type="presParOf" srcId="{E05793C3-91D8-41DA-898B-BE6D0000E487}" destId="{BF864C03-D0ED-45D3-B517-9EFF8615BFFF}" srcOrd="0" destOrd="0" presId="urn:microsoft.com/office/officeart/2005/8/layout/hierarchy2"/>
    <dgm:cxn modelId="{762B3E46-5813-4EB4-A0BE-931682283C02}" type="presParOf" srcId="{E05793C3-91D8-41DA-898B-BE6D0000E487}" destId="{6781A916-B28B-4160-9FAF-E16B2C7DA53A}" srcOrd="1" destOrd="0" presId="urn:microsoft.com/office/officeart/2005/8/layout/hierarchy2"/>
    <dgm:cxn modelId="{7257DCF4-212A-47C2-AA9C-32FF06406B9B}" type="presParOf" srcId="{6781A916-B28B-4160-9FAF-E16B2C7DA53A}" destId="{373B3429-D122-45D5-B3E0-E6548A356FEB}" srcOrd="0" destOrd="0" presId="urn:microsoft.com/office/officeart/2005/8/layout/hierarchy2"/>
    <dgm:cxn modelId="{5094FA33-7477-46D7-91F1-353EB2045E6E}" type="presParOf" srcId="{373B3429-D122-45D5-B3E0-E6548A356FEB}" destId="{984BCA75-D9E4-403D-B46A-6C4CA9B59CED}" srcOrd="0" destOrd="0" presId="urn:microsoft.com/office/officeart/2005/8/layout/hierarchy2"/>
    <dgm:cxn modelId="{FAF0E62E-9602-425C-9E84-0636060090F6}" type="presParOf" srcId="{6781A916-B28B-4160-9FAF-E16B2C7DA53A}" destId="{E89FCF66-7E85-4479-9758-6DEF8ABCAEBB}" srcOrd="1" destOrd="0" presId="urn:microsoft.com/office/officeart/2005/8/layout/hierarchy2"/>
    <dgm:cxn modelId="{FB0000FA-52D6-4453-BEDC-3AD8E019F5EE}" type="presParOf" srcId="{E89FCF66-7E85-4479-9758-6DEF8ABCAEBB}" destId="{D544DC66-B850-4072-9B95-BC57B0B2202A}" srcOrd="0" destOrd="0" presId="urn:microsoft.com/office/officeart/2005/8/layout/hierarchy2"/>
    <dgm:cxn modelId="{CBF79F72-C3EE-430E-8D3E-34B78121A243}" type="presParOf" srcId="{E89FCF66-7E85-4479-9758-6DEF8ABCAEBB}" destId="{F5C64A3A-0DD7-4BF1-8B4D-0817464E8C5D}" srcOrd="1" destOrd="0" presId="urn:microsoft.com/office/officeart/2005/8/layout/hierarchy2"/>
    <dgm:cxn modelId="{45212E8E-A76F-43BD-B0D2-44FBFB761B29}" type="presParOf" srcId="{6781A916-B28B-4160-9FAF-E16B2C7DA53A}" destId="{8D3C9216-4C50-45E0-8E4A-0388C335EB05}" srcOrd="2" destOrd="0" presId="urn:microsoft.com/office/officeart/2005/8/layout/hierarchy2"/>
    <dgm:cxn modelId="{CB0B1B1A-B088-446F-97EE-E0E9B98338CF}" type="presParOf" srcId="{8D3C9216-4C50-45E0-8E4A-0388C335EB05}" destId="{C70C9B79-D269-4641-9745-5BFDAF577B94}" srcOrd="0" destOrd="0" presId="urn:microsoft.com/office/officeart/2005/8/layout/hierarchy2"/>
    <dgm:cxn modelId="{4E2B8B7A-08E4-4309-B320-9609387FA640}" type="presParOf" srcId="{6781A916-B28B-4160-9FAF-E16B2C7DA53A}" destId="{CF116981-37BE-4448-B5C1-EC795807D901}" srcOrd="3" destOrd="0" presId="urn:microsoft.com/office/officeart/2005/8/layout/hierarchy2"/>
    <dgm:cxn modelId="{4CEC0FC3-8F5F-461D-8BB1-19921D31C731}" type="presParOf" srcId="{CF116981-37BE-4448-B5C1-EC795807D901}" destId="{8C86932E-7BE3-418F-9AA5-E3A20DB981B4}" srcOrd="0" destOrd="0" presId="urn:microsoft.com/office/officeart/2005/8/layout/hierarchy2"/>
    <dgm:cxn modelId="{10C16853-A28C-45AD-AF59-4AD3521073BB}" type="presParOf" srcId="{CF116981-37BE-4448-B5C1-EC795807D901}" destId="{AB8D3C3D-426B-4212-8839-D8AEA3D7AE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90D3E5-5579-4B8D-A256-6010D74E6CA5}" type="doc">
      <dgm:prSet loTypeId="urn:microsoft.com/office/officeart/2005/8/layout/matrix1" loCatId="matrix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D308BC16-ABBE-45B6-AFAA-116CB8ADB558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學生學習</a:t>
          </a:r>
          <a:endParaRPr lang="en-US" altLang="zh-TW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輔導</a:t>
          </a:r>
          <a:endParaRPr lang="zh-TW" altLang="en-US" dirty="0"/>
        </a:p>
      </dgm:t>
    </dgm:pt>
    <dgm:pt modelId="{94C73CF3-3570-47BD-91CB-6B23183BE198}" type="parTrans" cxnId="{ABDFAAC8-35F9-43BD-B8EF-3D9289D89FC4}">
      <dgm:prSet/>
      <dgm:spPr/>
      <dgm:t>
        <a:bodyPr/>
        <a:lstStyle/>
        <a:p>
          <a:endParaRPr lang="zh-TW" altLang="en-US"/>
        </a:p>
      </dgm:t>
    </dgm:pt>
    <dgm:pt modelId="{59B2B2BB-AE7A-41B4-A272-25E6C45EDE04}" type="sibTrans" cxnId="{ABDFAAC8-35F9-43BD-B8EF-3D9289D89FC4}">
      <dgm:prSet/>
      <dgm:spPr/>
      <dgm:t>
        <a:bodyPr/>
        <a:lstStyle/>
        <a:p>
          <a:endParaRPr lang="zh-TW" altLang="en-US"/>
        </a:p>
      </dgm:t>
    </dgm:pt>
    <dgm:pt modelId="{F0C8266F-9717-4D7C-8606-4DFA06140978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教師課餘</a:t>
          </a:r>
          <a:r>
            <a:rPr lang="en-US" b="1" dirty="0" smtClean="0">
              <a:latin typeface="標楷體" pitchFamily="65" charset="-120"/>
              <a:ea typeface="標楷體" pitchFamily="65" charset="-120"/>
            </a:rPr>
            <a:t>Office Hour</a:t>
          </a:r>
          <a:r>
            <a:rPr lang="zh-TW" b="1" dirty="0" smtClean="0">
              <a:latin typeface="標楷體" pitchFamily="65" charset="-120"/>
              <a:ea typeface="標楷體" pitchFamily="65" charset="-120"/>
            </a:rPr>
            <a:t>機制設置</a:t>
          </a:r>
          <a:endParaRPr lang="zh-TW" altLang="en-US" dirty="0"/>
        </a:p>
      </dgm:t>
    </dgm:pt>
    <dgm:pt modelId="{DD033DB8-B8FB-4074-9EC9-CB8E0F8EFE1C}" type="parTrans" cxnId="{44AD820A-C4B7-4416-B71C-F503E75F8B13}">
      <dgm:prSet/>
      <dgm:spPr/>
      <dgm:t>
        <a:bodyPr/>
        <a:lstStyle/>
        <a:p>
          <a:endParaRPr lang="zh-TW" altLang="en-US"/>
        </a:p>
      </dgm:t>
    </dgm:pt>
    <dgm:pt modelId="{8B54A4A8-1D15-497C-96AC-2AB293F8C2CE}" type="sibTrans" cxnId="{44AD820A-C4B7-4416-B71C-F503E75F8B13}">
      <dgm:prSet/>
      <dgm:spPr/>
      <dgm:t>
        <a:bodyPr/>
        <a:lstStyle/>
        <a:p>
          <a:endParaRPr lang="zh-TW" altLang="en-US"/>
        </a:p>
      </dgm:t>
    </dgm:pt>
    <dgm:pt modelId="{3BA1F7A9-2D1F-495C-BB87-69AD90F2740A}">
      <dgm:prSet phldrT="[文字]"/>
      <dgm:spPr/>
      <dgm:t>
        <a:bodyPr/>
        <a:lstStyle/>
        <a:p>
          <a:r>
            <a:rPr lang="en-US" b="1" dirty="0" smtClean="0">
              <a:latin typeface="標楷體" pitchFamily="65" charset="-120"/>
              <a:ea typeface="標楷體" pitchFamily="65" charset="-120"/>
            </a:rPr>
            <a:t>TA</a:t>
          </a:r>
          <a:r>
            <a:rPr lang="zh-TW" b="1" dirty="0" smtClean="0">
              <a:latin typeface="標楷體" pitchFamily="65" charset="-120"/>
              <a:ea typeface="標楷體" pitchFamily="65" charset="-120"/>
            </a:rPr>
            <a:t>制度</a:t>
          </a:r>
          <a:endParaRPr lang="zh-TW" altLang="en-US" dirty="0"/>
        </a:p>
      </dgm:t>
    </dgm:pt>
    <dgm:pt modelId="{285985D2-51DE-4762-9B9C-5EF1D7F0F572}" type="parTrans" cxnId="{2CF4221F-DA10-4037-9F6B-8132ACE3665F}">
      <dgm:prSet/>
      <dgm:spPr/>
      <dgm:t>
        <a:bodyPr/>
        <a:lstStyle/>
        <a:p>
          <a:endParaRPr lang="zh-TW" altLang="en-US"/>
        </a:p>
      </dgm:t>
    </dgm:pt>
    <dgm:pt modelId="{9DED85A8-F998-4609-9111-9C7579F1914A}" type="sibTrans" cxnId="{2CF4221F-DA10-4037-9F6B-8132ACE3665F}">
      <dgm:prSet/>
      <dgm:spPr/>
      <dgm:t>
        <a:bodyPr/>
        <a:lstStyle/>
        <a:p>
          <a:endParaRPr lang="zh-TW" altLang="en-US"/>
        </a:p>
      </dgm:t>
    </dgm:pt>
    <dgm:pt modelId="{9166E39D-91E5-4ADE-92CC-D4DC40A97E9B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升學與就業等生涯規劃輔導設置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FF08B333-A5D8-4E0B-83C5-E7461B49C7B1}" type="parTrans" cxnId="{54AFF0CB-1787-4A16-B34B-BBFC13F324FB}">
      <dgm:prSet/>
      <dgm:spPr/>
      <dgm:t>
        <a:bodyPr/>
        <a:lstStyle/>
        <a:p>
          <a:endParaRPr lang="zh-TW" altLang="en-US"/>
        </a:p>
      </dgm:t>
    </dgm:pt>
    <dgm:pt modelId="{169FB333-F109-4B1B-9FCD-698E0CD80ECA}" type="sibTrans" cxnId="{54AFF0CB-1787-4A16-B34B-BBFC13F324FB}">
      <dgm:prSet/>
      <dgm:spPr/>
      <dgm:t>
        <a:bodyPr/>
        <a:lstStyle/>
        <a:p>
          <a:endParaRPr lang="zh-TW" altLang="en-US"/>
        </a:p>
      </dgm:t>
    </dgm:pt>
    <dgm:pt modelId="{4A590CFE-3C62-4D4D-B301-D48ECE98753D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學生實務專題訓練機制設置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10485D02-857B-47BB-8389-10FB6E428773}" type="parTrans" cxnId="{0AA6DB8E-BD65-45EA-868D-161A555028F0}">
      <dgm:prSet/>
      <dgm:spPr/>
      <dgm:t>
        <a:bodyPr/>
        <a:lstStyle/>
        <a:p>
          <a:endParaRPr lang="zh-TW" altLang="en-US"/>
        </a:p>
      </dgm:t>
    </dgm:pt>
    <dgm:pt modelId="{4FA383F4-A39C-4330-BCDA-C6FBA4EF0226}" type="sibTrans" cxnId="{0AA6DB8E-BD65-45EA-868D-161A555028F0}">
      <dgm:prSet/>
      <dgm:spPr/>
      <dgm:t>
        <a:bodyPr/>
        <a:lstStyle/>
        <a:p>
          <a:endParaRPr lang="zh-TW" altLang="en-US"/>
        </a:p>
      </dgm:t>
    </dgm:pt>
    <dgm:pt modelId="{6CA8E7BC-359C-49CC-931E-A3B829969130}" type="pres">
      <dgm:prSet presAssocID="{A790D3E5-5579-4B8D-A256-6010D74E6C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3E4358-E554-43DE-9CA0-812630880053}" type="pres">
      <dgm:prSet presAssocID="{A790D3E5-5579-4B8D-A256-6010D74E6CA5}" presName="matrix" presStyleCnt="0"/>
      <dgm:spPr/>
      <dgm:t>
        <a:bodyPr/>
        <a:lstStyle/>
        <a:p>
          <a:endParaRPr lang="zh-TW" altLang="en-US"/>
        </a:p>
      </dgm:t>
    </dgm:pt>
    <dgm:pt modelId="{AE7CCF59-6015-4200-BB29-A0E799510E6D}" type="pres">
      <dgm:prSet presAssocID="{A790D3E5-5579-4B8D-A256-6010D74E6CA5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A8AC0D3D-21D3-4CC4-A5BA-D117722AD237}" type="pres">
      <dgm:prSet presAssocID="{A790D3E5-5579-4B8D-A256-6010D74E6C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9939EB-4B9D-4834-AE2A-982AC4A10C19}" type="pres">
      <dgm:prSet presAssocID="{A790D3E5-5579-4B8D-A256-6010D74E6CA5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DCD6F762-62F6-4D17-BE0C-0E2B0CE4D8AC}" type="pres">
      <dgm:prSet presAssocID="{A790D3E5-5579-4B8D-A256-6010D74E6C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7726AF-71C0-4BF7-9BA3-44D662D7F571}" type="pres">
      <dgm:prSet presAssocID="{A790D3E5-5579-4B8D-A256-6010D74E6CA5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4DF2AAF0-BC71-4B52-8C3A-7F7F66844E8F}" type="pres">
      <dgm:prSet presAssocID="{A790D3E5-5579-4B8D-A256-6010D74E6C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A3C141-FEC3-4D70-9AD9-13A3A267E1E2}" type="pres">
      <dgm:prSet presAssocID="{A790D3E5-5579-4B8D-A256-6010D74E6CA5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55CBBDD3-D9B7-44BA-8FF5-84BD23363B19}" type="pres">
      <dgm:prSet presAssocID="{A790D3E5-5579-4B8D-A256-6010D74E6C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C60AC-EA94-4B3F-B725-37CF273B1592}" type="pres">
      <dgm:prSet presAssocID="{A790D3E5-5579-4B8D-A256-6010D74E6CA5}" presName="centerTile" presStyleLbl="fgShp" presStyleIdx="0" presStyleCnt="1" custScaleX="125000" custScaleY="121739" custLinFactNeighborX="0" custLinFactNeighborY="-869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AFF0CB-1787-4A16-B34B-BBFC13F324FB}" srcId="{D308BC16-ABBE-45B6-AFAA-116CB8ADB558}" destId="{9166E39D-91E5-4ADE-92CC-D4DC40A97E9B}" srcOrd="2" destOrd="0" parTransId="{FF08B333-A5D8-4E0B-83C5-E7461B49C7B1}" sibTransId="{169FB333-F109-4B1B-9FCD-698E0CD80ECA}"/>
    <dgm:cxn modelId="{17809CD0-E140-45D4-AB0D-2E8C0495644B}" type="presOf" srcId="{4A590CFE-3C62-4D4D-B301-D48ECE98753D}" destId="{5AA3C141-FEC3-4D70-9AD9-13A3A267E1E2}" srcOrd="0" destOrd="0" presId="urn:microsoft.com/office/officeart/2005/8/layout/matrix1"/>
    <dgm:cxn modelId="{51C6D92A-BCF8-4922-B792-895D3AAC594A}" type="presOf" srcId="{3BA1F7A9-2D1F-495C-BB87-69AD90F2740A}" destId="{0A9939EB-4B9D-4834-AE2A-982AC4A10C19}" srcOrd="0" destOrd="0" presId="urn:microsoft.com/office/officeart/2005/8/layout/matrix1"/>
    <dgm:cxn modelId="{941DE455-F581-4A78-BF50-344868465F13}" type="presOf" srcId="{D308BC16-ABBE-45B6-AFAA-116CB8ADB558}" destId="{E5DC60AC-EA94-4B3F-B725-37CF273B1592}" srcOrd="0" destOrd="0" presId="urn:microsoft.com/office/officeart/2005/8/layout/matrix1"/>
    <dgm:cxn modelId="{44AD820A-C4B7-4416-B71C-F503E75F8B13}" srcId="{D308BC16-ABBE-45B6-AFAA-116CB8ADB558}" destId="{F0C8266F-9717-4D7C-8606-4DFA06140978}" srcOrd="0" destOrd="0" parTransId="{DD033DB8-B8FB-4074-9EC9-CB8E0F8EFE1C}" sibTransId="{8B54A4A8-1D15-497C-96AC-2AB293F8C2CE}"/>
    <dgm:cxn modelId="{8D54B642-32CC-4F7B-8F78-0BB045C0021F}" type="presOf" srcId="{9166E39D-91E5-4ADE-92CC-D4DC40A97E9B}" destId="{4DF2AAF0-BC71-4B52-8C3A-7F7F66844E8F}" srcOrd="1" destOrd="0" presId="urn:microsoft.com/office/officeart/2005/8/layout/matrix1"/>
    <dgm:cxn modelId="{2CF4221F-DA10-4037-9F6B-8132ACE3665F}" srcId="{D308BC16-ABBE-45B6-AFAA-116CB8ADB558}" destId="{3BA1F7A9-2D1F-495C-BB87-69AD90F2740A}" srcOrd="1" destOrd="0" parTransId="{285985D2-51DE-4762-9B9C-5EF1D7F0F572}" sibTransId="{9DED85A8-F998-4609-9111-9C7579F1914A}"/>
    <dgm:cxn modelId="{ABDFAAC8-35F9-43BD-B8EF-3D9289D89FC4}" srcId="{A790D3E5-5579-4B8D-A256-6010D74E6CA5}" destId="{D308BC16-ABBE-45B6-AFAA-116CB8ADB558}" srcOrd="0" destOrd="0" parTransId="{94C73CF3-3570-47BD-91CB-6B23183BE198}" sibTransId="{59B2B2BB-AE7A-41B4-A272-25E6C45EDE04}"/>
    <dgm:cxn modelId="{0AA6DB8E-BD65-45EA-868D-161A555028F0}" srcId="{D308BC16-ABBE-45B6-AFAA-116CB8ADB558}" destId="{4A590CFE-3C62-4D4D-B301-D48ECE98753D}" srcOrd="3" destOrd="0" parTransId="{10485D02-857B-47BB-8389-10FB6E428773}" sibTransId="{4FA383F4-A39C-4330-BCDA-C6FBA4EF0226}"/>
    <dgm:cxn modelId="{17F70CC9-9E81-40BF-A566-942B97F84BE1}" type="presOf" srcId="{9166E39D-91E5-4ADE-92CC-D4DC40A97E9B}" destId="{C27726AF-71C0-4BF7-9BA3-44D662D7F571}" srcOrd="0" destOrd="0" presId="urn:microsoft.com/office/officeart/2005/8/layout/matrix1"/>
    <dgm:cxn modelId="{6D3CBD65-D3C0-4B9E-8E3F-878E9345092B}" type="presOf" srcId="{F0C8266F-9717-4D7C-8606-4DFA06140978}" destId="{AE7CCF59-6015-4200-BB29-A0E799510E6D}" srcOrd="0" destOrd="0" presId="urn:microsoft.com/office/officeart/2005/8/layout/matrix1"/>
    <dgm:cxn modelId="{D0B2FE4E-C867-44B4-8D8A-62422C42A5DB}" type="presOf" srcId="{F0C8266F-9717-4D7C-8606-4DFA06140978}" destId="{A8AC0D3D-21D3-4CC4-A5BA-D117722AD237}" srcOrd="1" destOrd="0" presId="urn:microsoft.com/office/officeart/2005/8/layout/matrix1"/>
    <dgm:cxn modelId="{7AE5BBD7-5875-425D-996F-E5FE6B0DC593}" type="presOf" srcId="{3BA1F7A9-2D1F-495C-BB87-69AD90F2740A}" destId="{DCD6F762-62F6-4D17-BE0C-0E2B0CE4D8AC}" srcOrd="1" destOrd="0" presId="urn:microsoft.com/office/officeart/2005/8/layout/matrix1"/>
    <dgm:cxn modelId="{5E6B5AF5-F224-498E-B87A-E6406F6047CD}" type="presOf" srcId="{A790D3E5-5579-4B8D-A256-6010D74E6CA5}" destId="{6CA8E7BC-359C-49CC-931E-A3B829969130}" srcOrd="0" destOrd="0" presId="urn:microsoft.com/office/officeart/2005/8/layout/matrix1"/>
    <dgm:cxn modelId="{460FADC8-84D2-4B37-9462-B57B77F82DC7}" type="presOf" srcId="{4A590CFE-3C62-4D4D-B301-D48ECE98753D}" destId="{55CBBDD3-D9B7-44BA-8FF5-84BD23363B19}" srcOrd="1" destOrd="0" presId="urn:microsoft.com/office/officeart/2005/8/layout/matrix1"/>
    <dgm:cxn modelId="{1DFCCBA5-03FC-4DCF-9AF0-01B938694151}" type="presParOf" srcId="{6CA8E7BC-359C-49CC-931E-A3B829969130}" destId="{953E4358-E554-43DE-9CA0-812630880053}" srcOrd="0" destOrd="0" presId="urn:microsoft.com/office/officeart/2005/8/layout/matrix1"/>
    <dgm:cxn modelId="{9CDBCC52-7F8C-41A8-A20D-AA13332180E2}" type="presParOf" srcId="{953E4358-E554-43DE-9CA0-812630880053}" destId="{AE7CCF59-6015-4200-BB29-A0E799510E6D}" srcOrd="0" destOrd="0" presId="urn:microsoft.com/office/officeart/2005/8/layout/matrix1"/>
    <dgm:cxn modelId="{007BBEF4-0968-41B0-9B3C-68722E14E663}" type="presParOf" srcId="{953E4358-E554-43DE-9CA0-812630880053}" destId="{A8AC0D3D-21D3-4CC4-A5BA-D117722AD237}" srcOrd="1" destOrd="0" presId="urn:microsoft.com/office/officeart/2005/8/layout/matrix1"/>
    <dgm:cxn modelId="{5C4AF7AC-BF9C-456C-A790-F46EC1818E2B}" type="presParOf" srcId="{953E4358-E554-43DE-9CA0-812630880053}" destId="{0A9939EB-4B9D-4834-AE2A-982AC4A10C19}" srcOrd="2" destOrd="0" presId="urn:microsoft.com/office/officeart/2005/8/layout/matrix1"/>
    <dgm:cxn modelId="{254BBD72-A36E-4C28-8579-6D87F93E67CD}" type="presParOf" srcId="{953E4358-E554-43DE-9CA0-812630880053}" destId="{DCD6F762-62F6-4D17-BE0C-0E2B0CE4D8AC}" srcOrd="3" destOrd="0" presId="urn:microsoft.com/office/officeart/2005/8/layout/matrix1"/>
    <dgm:cxn modelId="{EAE4CBBD-C558-4511-9CC4-48070D637FE5}" type="presParOf" srcId="{953E4358-E554-43DE-9CA0-812630880053}" destId="{C27726AF-71C0-4BF7-9BA3-44D662D7F571}" srcOrd="4" destOrd="0" presId="urn:microsoft.com/office/officeart/2005/8/layout/matrix1"/>
    <dgm:cxn modelId="{5DDDC40C-6C1A-4849-B408-62CA8800B138}" type="presParOf" srcId="{953E4358-E554-43DE-9CA0-812630880053}" destId="{4DF2AAF0-BC71-4B52-8C3A-7F7F66844E8F}" srcOrd="5" destOrd="0" presId="urn:microsoft.com/office/officeart/2005/8/layout/matrix1"/>
    <dgm:cxn modelId="{F269C3E4-72FA-490B-A287-C8C4FB26E6BD}" type="presParOf" srcId="{953E4358-E554-43DE-9CA0-812630880053}" destId="{5AA3C141-FEC3-4D70-9AD9-13A3A267E1E2}" srcOrd="6" destOrd="0" presId="urn:microsoft.com/office/officeart/2005/8/layout/matrix1"/>
    <dgm:cxn modelId="{8BAD7BC9-DAC8-4F98-8EDC-9B6135C3276F}" type="presParOf" srcId="{953E4358-E554-43DE-9CA0-812630880053}" destId="{55CBBDD3-D9B7-44BA-8FF5-84BD23363B19}" srcOrd="7" destOrd="0" presId="urn:microsoft.com/office/officeart/2005/8/layout/matrix1"/>
    <dgm:cxn modelId="{2A3B9A0F-F81F-4278-995D-7A692BF44313}" type="presParOf" srcId="{6CA8E7BC-359C-49CC-931E-A3B829969130}" destId="{E5DC60AC-EA94-4B3F-B725-37CF273B159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3D928B-3281-4CB8-8536-91010277B40D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20099998" lon="0" rev="0"/>
          </a:camera>
          <a:lightRig rig="threePt" dir="t"/>
        </a:scene3d>
      </dgm:spPr>
      <dgm:t>
        <a:bodyPr/>
        <a:lstStyle/>
        <a:p>
          <a:endParaRPr lang="zh-TW" altLang="en-US"/>
        </a:p>
      </dgm:t>
    </dgm:pt>
    <dgm:pt modelId="{4C19155F-8A5E-46EF-A15E-69FE8F78E23B}">
      <dgm:prSet phldrT="[文字]"/>
      <dgm:spPr/>
      <dgm:t>
        <a:bodyPr/>
        <a:lstStyle/>
        <a:p>
          <a:r>
            <a:rPr lang="zh-TW" altLang="en-US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課規小組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AAD16C9-E7EF-4936-AB8C-E1A815FB8F2D}" type="parTrans" cxnId="{D6D063F4-E761-48E0-B9F1-940158EC1400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D17D7EC-F141-410A-A819-99BE8B50CA64}" type="sibTrans" cxnId="{D6D063F4-E761-48E0-B9F1-940158EC1400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AA42864-6D8D-4C73-B83A-6DD5F668529A}">
      <dgm:prSet phldrT="[文字]"/>
      <dgm:spPr/>
      <dgm:t>
        <a:bodyPr/>
        <a:lstStyle/>
        <a:p>
          <a:r>
            <a:rPr lang="zh-TW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系主任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91CD447-A17A-483A-AE8E-8D469E25C5AA}" type="parTrans" cxnId="{DFF88BC8-4323-4F4E-BD92-66AD44445B9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084B94D-7817-43A7-AF7E-522B8313C599}" type="sibTrans" cxnId="{DFF88BC8-4323-4F4E-BD92-66AD44445B9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DC40974-D317-404F-82AC-FE69B3567B8D}">
      <dgm:prSet phldrT="[文字]"/>
      <dgm:spPr/>
      <dgm:t>
        <a:bodyPr/>
        <a:lstStyle/>
        <a:p>
          <a:r>
            <a:rPr lang="zh-TW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會計審計專業組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4689DC8-43DC-42C6-97BC-7E60EDFEB8B4}" type="parTrans" cxnId="{906075F5-0DDE-48DB-92CC-0DB1E0C9BFB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B447868-AADA-4BC4-AEA8-F9CEAE30B207}" type="sibTrans" cxnId="{906075F5-0DDE-48DB-92CC-0DB1E0C9BFB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DB0B0AD-72DB-4656-8A04-0CECEEAEE1AB}">
      <dgm:prSet phldrT="[文字]"/>
      <dgm:spPr/>
      <dgm:t>
        <a:bodyPr/>
        <a:lstStyle/>
        <a:p>
          <a:r>
            <a:rPr 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稅務</a:t>
          </a:r>
          <a:endParaRPr lang="en-US" altLang="zh-TW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專業組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FE21EA3-D5FA-4BF6-9415-170350BAC268}" type="parTrans" cxnId="{78007A2D-D364-4D48-A729-DD1414AEB44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1C65190-99E1-4633-A520-3AD003132D4C}" type="sibTrans" cxnId="{78007A2D-D364-4D48-A729-DD1414AEB44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4462E33-0790-42A2-9DF3-D4E9DF52432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在校</a:t>
          </a:r>
          <a:r>
            <a:rPr 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</a:t>
          </a:r>
          <a:endParaRPr lang="en-US" altLang="zh-TW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3652B29-7C00-4ADE-8ADB-A9DB2C4D0E7D}" type="parTrans" cxnId="{21D9D059-BAEF-423E-ADBB-9CE01B8D930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DEEAD0F-8C95-4FB1-B89D-8A1B65CD0290}" type="sibTrans" cxnId="{21D9D059-BAEF-423E-ADBB-9CE01B8D930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B5E3D0E-383E-4C13-9828-DD432F64CB0E}">
      <dgm:prSet phldrT="[文字]"/>
      <dgm:spPr/>
      <dgm:t>
        <a:bodyPr/>
        <a:lstStyle/>
        <a:p>
          <a:r>
            <a:rPr lang="zh-TW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畢業系友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29272E4-977E-4F59-9875-CB904E67AEC0}" type="parTrans" cxnId="{C865C678-3FBE-4C1D-9530-E2AA5AA95B9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6B4515E-B969-48B0-8A15-92BD412264EF}" type="sibTrans" cxnId="{C865C678-3FBE-4C1D-9530-E2AA5AA95B9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CBF3014-5395-424C-8966-C9F63EA022EE}">
      <dgm:prSet phldrT="[文字]"/>
      <dgm:spPr/>
      <dgm:t>
        <a:bodyPr/>
        <a:lstStyle/>
        <a:p>
          <a:r>
            <a:rPr lang="zh-TW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業界代表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BBFBBFF-ABA0-4C85-9DE8-15720916D97D}" type="parTrans" cxnId="{6E0404DE-A64F-4DFF-A13E-9288D7930BB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4A86A20-36D8-45FE-95AD-0DBC96EAE64E}" type="sibTrans" cxnId="{6E0404DE-A64F-4DFF-A13E-9288D7930BB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3AB439D-DB39-4D5B-865B-6DCCB2A16CDA}">
      <dgm:prSet phldrT="[文字]"/>
      <dgm:spPr/>
      <dgm:t>
        <a:bodyPr/>
        <a:lstStyle/>
        <a:p>
          <a:r>
            <a:rPr 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財務</a:t>
          </a:r>
          <a:endParaRPr lang="en-US" altLang="zh-TW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專業組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CD9888A-D9DB-4C9E-8D52-40540387ECB6}" type="parTrans" cxnId="{B1CBA809-33CB-409A-91BE-740FDCF2C9F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B558534-213F-432B-922D-94149A7C8FA5}" type="sibTrans" cxnId="{B1CBA809-33CB-409A-91BE-740FDCF2C9F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2BDFB32-37E2-41FE-850A-E751895B0DEB}">
      <dgm:prSet phldrT="[文字]"/>
      <dgm:spPr/>
      <dgm:t>
        <a:bodyPr/>
        <a:lstStyle/>
        <a:p>
          <a:r>
            <a:rPr lang="zh-TW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會計資訊應用組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75AF4E0-DDF9-44F0-97FB-15400FA60AAD}" type="parTrans" cxnId="{2BBC4FC5-CA4F-4255-9FAD-05D2394A806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C4A1D5D-8D46-4D83-8205-45D3C4861F9B}" type="sibTrans" cxnId="{2BBC4FC5-CA4F-4255-9FAD-05D2394A806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CA43E94-6EC3-40F0-9474-F1B747552FFC}" type="pres">
      <dgm:prSet presAssocID="{B83D928B-3281-4CB8-8536-91010277B4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7E31A3-0E31-4780-BBBA-DBFE51D6ACC0}" type="pres">
      <dgm:prSet presAssocID="{4C19155F-8A5E-46EF-A15E-69FE8F78E23B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CC3787F8-4E7C-4C3A-B2CD-8D48F5927626}" type="pres">
      <dgm:prSet presAssocID="{691CD447-A17A-483A-AE8E-8D469E25C5AA}" presName="parTrans" presStyleLbl="bgSibTrans2D1" presStyleIdx="0" presStyleCnt="8"/>
      <dgm:spPr/>
      <dgm:t>
        <a:bodyPr/>
        <a:lstStyle/>
        <a:p>
          <a:endParaRPr lang="zh-TW" altLang="en-US"/>
        </a:p>
      </dgm:t>
    </dgm:pt>
    <dgm:pt modelId="{718266BA-8211-4522-A1F4-96F0E8D6DC63}" type="pres">
      <dgm:prSet presAssocID="{8AA42864-6D8D-4C73-B83A-6DD5F668529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E9551-7B48-4B4E-8FE3-89E602E5A365}" type="pres">
      <dgm:prSet presAssocID="{14689DC8-43DC-42C6-97BC-7E60EDFEB8B4}" presName="parTrans" presStyleLbl="bgSibTrans2D1" presStyleIdx="1" presStyleCnt="8"/>
      <dgm:spPr/>
      <dgm:t>
        <a:bodyPr/>
        <a:lstStyle/>
        <a:p>
          <a:endParaRPr lang="zh-TW" altLang="en-US"/>
        </a:p>
      </dgm:t>
    </dgm:pt>
    <dgm:pt modelId="{300CE765-BE5F-4671-BF5A-45EAD583E833}" type="pres">
      <dgm:prSet presAssocID="{BDC40974-D317-404F-82AC-FE69B3567B8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4DE637-7F99-44C0-B510-D4F615880DC6}" type="pres">
      <dgm:prSet presAssocID="{FFE21EA3-D5FA-4BF6-9415-170350BAC268}" presName="parTrans" presStyleLbl="bgSibTrans2D1" presStyleIdx="2" presStyleCnt="8"/>
      <dgm:spPr/>
      <dgm:t>
        <a:bodyPr/>
        <a:lstStyle/>
        <a:p>
          <a:endParaRPr lang="zh-TW" altLang="en-US"/>
        </a:p>
      </dgm:t>
    </dgm:pt>
    <dgm:pt modelId="{A289B2ED-FE39-4F38-95A1-510EE0729CEB}" type="pres">
      <dgm:prSet presAssocID="{EDB0B0AD-72DB-4656-8A04-0CECEEAEE1A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14BA59-D31F-4694-AF11-C17B7A050B0A}" type="pres">
      <dgm:prSet presAssocID="{275AF4E0-DDF9-44F0-97FB-15400FA60AAD}" presName="parTrans" presStyleLbl="bgSibTrans2D1" presStyleIdx="3" presStyleCnt="8"/>
      <dgm:spPr/>
      <dgm:t>
        <a:bodyPr/>
        <a:lstStyle/>
        <a:p>
          <a:endParaRPr lang="zh-TW" altLang="en-US"/>
        </a:p>
      </dgm:t>
    </dgm:pt>
    <dgm:pt modelId="{58E6325E-6239-404B-B8C0-ABB27195A92F}" type="pres">
      <dgm:prSet presAssocID="{82BDFB32-37E2-41FE-850A-E751895B0D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4FC826-7335-492B-8446-34C7AF6491D8}" type="pres">
      <dgm:prSet presAssocID="{ACD9888A-D9DB-4C9E-8D52-40540387ECB6}" presName="parTrans" presStyleLbl="bgSibTrans2D1" presStyleIdx="4" presStyleCnt="8"/>
      <dgm:spPr/>
      <dgm:t>
        <a:bodyPr/>
        <a:lstStyle/>
        <a:p>
          <a:endParaRPr lang="zh-TW" altLang="en-US"/>
        </a:p>
      </dgm:t>
    </dgm:pt>
    <dgm:pt modelId="{6D135930-6014-4F60-B594-151C2D247584}" type="pres">
      <dgm:prSet presAssocID="{63AB439D-DB39-4D5B-865B-6DCCB2A16CD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8DEE61-3120-458C-A870-4A7AB62552F5}" type="pres">
      <dgm:prSet presAssocID="{CBBFBBFF-ABA0-4C85-9DE8-15720916D97D}" presName="parTrans" presStyleLbl="bgSibTrans2D1" presStyleIdx="5" presStyleCnt="8"/>
      <dgm:spPr/>
      <dgm:t>
        <a:bodyPr/>
        <a:lstStyle/>
        <a:p>
          <a:endParaRPr lang="zh-TW" altLang="en-US"/>
        </a:p>
      </dgm:t>
    </dgm:pt>
    <dgm:pt modelId="{6F13F338-11A6-409E-AB1C-67A95458C666}" type="pres">
      <dgm:prSet presAssocID="{8CBF3014-5395-424C-8966-C9F63EA022E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753B22-B1C3-4506-A5BF-A5A2CC41F5BD}" type="pres">
      <dgm:prSet presAssocID="{A29272E4-977E-4F59-9875-CB904E67AEC0}" presName="parTrans" presStyleLbl="bgSibTrans2D1" presStyleIdx="6" presStyleCnt="8"/>
      <dgm:spPr/>
      <dgm:t>
        <a:bodyPr/>
        <a:lstStyle/>
        <a:p>
          <a:endParaRPr lang="zh-TW" altLang="en-US"/>
        </a:p>
      </dgm:t>
    </dgm:pt>
    <dgm:pt modelId="{70D8909C-9FA7-491D-9FE4-9BBBB311BF30}" type="pres">
      <dgm:prSet presAssocID="{9B5E3D0E-383E-4C13-9828-DD432F64CB0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6315CC-AEBC-471E-B87E-70AF0A1CF1F8}" type="pres">
      <dgm:prSet presAssocID="{F3652B29-7C00-4ADE-8ADB-A9DB2C4D0E7D}" presName="parTrans" presStyleLbl="bgSibTrans2D1" presStyleIdx="7" presStyleCnt="8"/>
      <dgm:spPr/>
      <dgm:t>
        <a:bodyPr/>
        <a:lstStyle/>
        <a:p>
          <a:endParaRPr lang="zh-TW" altLang="en-US"/>
        </a:p>
      </dgm:t>
    </dgm:pt>
    <dgm:pt modelId="{F9025113-268E-4362-B887-7950DA50EEDF}" type="pres">
      <dgm:prSet presAssocID="{04462E33-0790-42A2-9DF3-D4E9DF52432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06075F5-0DDE-48DB-92CC-0DB1E0C9BFBD}" srcId="{4C19155F-8A5E-46EF-A15E-69FE8F78E23B}" destId="{BDC40974-D317-404F-82AC-FE69B3567B8D}" srcOrd="1" destOrd="0" parTransId="{14689DC8-43DC-42C6-97BC-7E60EDFEB8B4}" sibTransId="{9B447868-AADA-4BC4-AEA8-F9CEAE30B207}"/>
    <dgm:cxn modelId="{D6D063F4-E761-48E0-B9F1-940158EC1400}" srcId="{B83D928B-3281-4CB8-8536-91010277B40D}" destId="{4C19155F-8A5E-46EF-A15E-69FE8F78E23B}" srcOrd="0" destOrd="0" parTransId="{0AAD16C9-E7EF-4936-AB8C-E1A815FB8F2D}" sibTransId="{DD17D7EC-F141-410A-A819-99BE8B50CA64}"/>
    <dgm:cxn modelId="{B1CBA809-33CB-409A-91BE-740FDCF2C9FB}" srcId="{4C19155F-8A5E-46EF-A15E-69FE8F78E23B}" destId="{63AB439D-DB39-4D5B-865B-6DCCB2A16CDA}" srcOrd="4" destOrd="0" parTransId="{ACD9888A-D9DB-4C9E-8D52-40540387ECB6}" sibTransId="{5B558534-213F-432B-922D-94149A7C8FA5}"/>
    <dgm:cxn modelId="{5CBB6F7F-980E-452D-A4E1-862E72D45BD2}" type="presOf" srcId="{CBBFBBFF-ABA0-4C85-9DE8-15720916D97D}" destId="{418DEE61-3120-458C-A870-4A7AB62552F5}" srcOrd="0" destOrd="0" presId="urn:microsoft.com/office/officeart/2005/8/layout/radial4"/>
    <dgm:cxn modelId="{4D16B68F-BBE3-4790-9862-D9228A6642EC}" type="presOf" srcId="{B83D928B-3281-4CB8-8536-91010277B40D}" destId="{6CA43E94-6EC3-40F0-9474-F1B747552FFC}" srcOrd="0" destOrd="0" presId="urn:microsoft.com/office/officeart/2005/8/layout/radial4"/>
    <dgm:cxn modelId="{258AC0C8-5375-493D-B368-9724E59D1721}" type="presOf" srcId="{63AB439D-DB39-4D5B-865B-6DCCB2A16CDA}" destId="{6D135930-6014-4F60-B594-151C2D247584}" srcOrd="0" destOrd="0" presId="urn:microsoft.com/office/officeart/2005/8/layout/radial4"/>
    <dgm:cxn modelId="{C865C678-3FBE-4C1D-9530-E2AA5AA95B94}" srcId="{4C19155F-8A5E-46EF-A15E-69FE8F78E23B}" destId="{9B5E3D0E-383E-4C13-9828-DD432F64CB0E}" srcOrd="6" destOrd="0" parTransId="{A29272E4-977E-4F59-9875-CB904E67AEC0}" sibTransId="{96B4515E-B969-48B0-8A15-92BD412264EF}"/>
    <dgm:cxn modelId="{33652BA8-2710-45F3-8FAC-AD99AD4C9DD1}" type="presOf" srcId="{BDC40974-D317-404F-82AC-FE69B3567B8D}" destId="{300CE765-BE5F-4671-BF5A-45EAD583E833}" srcOrd="0" destOrd="0" presId="urn:microsoft.com/office/officeart/2005/8/layout/radial4"/>
    <dgm:cxn modelId="{9B4C7CF3-90F7-4D56-87A2-80C58981ACEB}" type="presOf" srcId="{4C19155F-8A5E-46EF-A15E-69FE8F78E23B}" destId="{ED7E31A3-0E31-4780-BBBA-DBFE51D6ACC0}" srcOrd="0" destOrd="0" presId="urn:microsoft.com/office/officeart/2005/8/layout/radial4"/>
    <dgm:cxn modelId="{21D9D059-BAEF-423E-ADBB-9CE01B8D930D}" srcId="{4C19155F-8A5E-46EF-A15E-69FE8F78E23B}" destId="{04462E33-0790-42A2-9DF3-D4E9DF524323}" srcOrd="7" destOrd="0" parTransId="{F3652B29-7C00-4ADE-8ADB-A9DB2C4D0E7D}" sibTransId="{0DEEAD0F-8C95-4FB1-B89D-8A1B65CD0290}"/>
    <dgm:cxn modelId="{7959EB65-5AE3-486F-98F2-9CC3A094BCCA}" type="presOf" srcId="{FFE21EA3-D5FA-4BF6-9415-170350BAC268}" destId="{AE4DE637-7F99-44C0-B510-D4F615880DC6}" srcOrd="0" destOrd="0" presId="urn:microsoft.com/office/officeart/2005/8/layout/radial4"/>
    <dgm:cxn modelId="{11E614BD-1813-49A4-A470-8C023887BFA5}" type="presOf" srcId="{82BDFB32-37E2-41FE-850A-E751895B0DEB}" destId="{58E6325E-6239-404B-B8C0-ABB27195A92F}" srcOrd="0" destOrd="0" presId="urn:microsoft.com/office/officeart/2005/8/layout/radial4"/>
    <dgm:cxn modelId="{56A82FB8-9BD5-4749-A71C-5D1DD14A87FA}" type="presOf" srcId="{A29272E4-977E-4F59-9875-CB904E67AEC0}" destId="{FC753B22-B1C3-4506-A5BF-A5A2CC41F5BD}" srcOrd="0" destOrd="0" presId="urn:microsoft.com/office/officeart/2005/8/layout/radial4"/>
    <dgm:cxn modelId="{32080864-A65E-4359-B274-165E1EAF8666}" type="presOf" srcId="{EDB0B0AD-72DB-4656-8A04-0CECEEAEE1AB}" destId="{A289B2ED-FE39-4F38-95A1-510EE0729CEB}" srcOrd="0" destOrd="0" presId="urn:microsoft.com/office/officeart/2005/8/layout/radial4"/>
    <dgm:cxn modelId="{FEE89B15-7756-48FE-A796-63B9B74889B5}" type="presOf" srcId="{275AF4E0-DDF9-44F0-97FB-15400FA60AAD}" destId="{7F14BA59-D31F-4694-AF11-C17B7A050B0A}" srcOrd="0" destOrd="0" presId="urn:microsoft.com/office/officeart/2005/8/layout/radial4"/>
    <dgm:cxn modelId="{78007A2D-D364-4D48-A729-DD1414AEB44D}" srcId="{4C19155F-8A5E-46EF-A15E-69FE8F78E23B}" destId="{EDB0B0AD-72DB-4656-8A04-0CECEEAEE1AB}" srcOrd="2" destOrd="0" parTransId="{FFE21EA3-D5FA-4BF6-9415-170350BAC268}" sibTransId="{21C65190-99E1-4633-A520-3AD003132D4C}"/>
    <dgm:cxn modelId="{83381F1D-0A31-4814-B10F-15803363FB9C}" type="presOf" srcId="{F3652B29-7C00-4ADE-8ADB-A9DB2C4D0E7D}" destId="{506315CC-AEBC-471E-B87E-70AF0A1CF1F8}" srcOrd="0" destOrd="0" presId="urn:microsoft.com/office/officeart/2005/8/layout/radial4"/>
    <dgm:cxn modelId="{CAB46B99-1B6D-4A91-BF69-8845F33E9A7E}" type="presOf" srcId="{04462E33-0790-42A2-9DF3-D4E9DF524323}" destId="{F9025113-268E-4362-B887-7950DA50EEDF}" srcOrd="0" destOrd="0" presId="urn:microsoft.com/office/officeart/2005/8/layout/radial4"/>
    <dgm:cxn modelId="{6E0404DE-A64F-4DFF-A13E-9288D7930BB4}" srcId="{4C19155F-8A5E-46EF-A15E-69FE8F78E23B}" destId="{8CBF3014-5395-424C-8966-C9F63EA022EE}" srcOrd="5" destOrd="0" parTransId="{CBBFBBFF-ABA0-4C85-9DE8-15720916D97D}" sibTransId="{84A86A20-36D8-45FE-95AD-0DBC96EAE64E}"/>
    <dgm:cxn modelId="{C252F206-1D94-45C2-81C6-B68272C965EA}" type="presOf" srcId="{8AA42864-6D8D-4C73-B83A-6DD5F668529A}" destId="{718266BA-8211-4522-A1F4-96F0E8D6DC63}" srcOrd="0" destOrd="0" presId="urn:microsoft.com/office/officeart/2005/8/layout/radial4"/>
    <dgm:cxn modelId="{209F0C24-1578-4A13-99D5-DE274E073701}" type="presOf" srcId="{691CD447-A17A-483A-AE8E-8D469E25C5AA}" destId="{CC3787F8-4E7C-4C3A-B2CD-8D48F5927626}" srcOrd="0" destOrd="0" presId="urn:microsoft.com/office/officeart/2005/8/layout/radial4"/>
    <dgm:cxn modelId="{DFF88BC8-4323-4F4E-BD92-66AD44445B91}" srcId="{4C19155F-8A5E-46EF-A15E-69FE8F78E23B}" destId="{8AA42864-6D8D-4C73-B83A-6DD5F668529A}" srcOrd="0" destOrd="0" parTransId="{691CD447-A17A-483A-AE8E-8D469E25C5AA}" sibTransId="{4084B94D-7817-43A7-AF7E-522B8313C599}"/>
    <dgm:cxn modelId="{2BBC4FC5-CA4F-4255-9FAD-05D2394A8062}" srcId="{4C19155F-8A5E-46EF-A15E-69FE8F78E23B}" destId="{82BDFB32-37E2-41FE-850A-E751895B0DEB}" srcOrd="3" destOrd="0" parTransId="{275AF4E0-DDF9-44F0-97FB-15400FA60AAD}" sibTransId="{2C4A1D5D-8D46-4D83-8205-45D3C4861F9B}"/>
    <dgm:cxn modelId="{76F1D6FC-AAC0-41EF-B6CE-B6B64E34A14D}" type="presOf" srcId="{14689DC8-43DC-42C6-97BC-7E60EDFEB8B4}" destId="{6E9E9551-7B48-4B4E-8FE3-89E602E5A365}" srcOrd="0" destOrd="0" presId="urn:microsoft.com/office/officeart/2005/8/layout/radial4"/>
    <dgm:cxn modelId="{24C5E5AA-40AB-4F58-9473-1336290E22F8}" type="presOf" srcId="{ACD9888A-D9DB-4C9E-8D52-40540387ECB6}" destId="{354FC826-7335-492B-8446-34C7AF6491D8}" srcOrd="0" destOrd="0" presId="urn:microsoft.com/office/officeart/2005/8/layout/radial4"/>
    <dgm:cxn modelId="{0499E5F1-714F-4A9B-8DD1-1C8FBE494DA6}" type="presOf" srcId="{8CBF3014-5395-424C-8966-C9F63EA022EE}" destId="{6F13F338-11A6-409E-AB1C-67A95458C666}" srcOrd="0" destOrd="0" presId="urn:microsoft.com/office/officeart/2005/8/layout/radial4"/>
    <dgm:cxn modelId="{B17E1941-FDEE-462E-AD43-8F331AB9E2DB}" type="presOf" srcId="{9B5E3D0E-383E-4C13-9828-DD432F64CB0E}" destId="{70D8909C-9FA7-491D-9FE4-9BBBB311BF30}" srcOrd="0" destOrd="0" presId="urn:microsoft.com/office/officeart/2005/8/layout/radial4"/>
    <dgm:cxn modelId="{3A5BE652-97D1-48EE-9741-B865DA4C526E}" type="presParOf" srcId="{6CA43E94-6EC3-40F0-9474-F1B747552FFC}" destId="{ED7E31A3-0E31-4780-BBBA-DBFE51D6ACC0}" srcOrd="0" destOrd="0" presId="urn:microsoft.com/office/officeart/2005/8/layout/radial4"/>
    <dgm:cxn modelId="{1E554D61-B5EF-410F-96AB-D55CCBC4035D}" type="presParOf" srcId="{6CA43E94-6EC3-40F0-9474-F1B747552FFC}" destId="{CC3787F8-4E7C-4C3A-B2CD-8D48F5927626}" srcOrd="1" destOrd="0" presId="urn:microsoft.com/office/officeart/2005/8/layout/radial4"/>
    <dgm:cxn modelId="{ABE298C2-BDBE-40CB-8542-6D8D2F90426A}" type="presParOf" srcId="{6CA43E94-6EC3-40F0-9474-F1B747552FFC}" destId="{718266BA-8211-4522-A1F4-96F0E8D6DC63}" srcOrd="2" destOrd="0" presId="urn:microsoft.com/office/officeart/2005/8/layout/radial4"/>
    <dgm:cxn modelId="{A37F81FE-2528-4E3E-916B-AF31F1A8244E}" type="presParOf" srcId="{6CA43E94-6EC3-40F0-9474-F1B747552FFC}" destId="{6E9E9551-7B48-4B4E-8FE3-89E602E5A365}" srcOrd="3" destOrd="0" presId="urn:microsoft.com/office/officeart/2005/8/layout/radial4"/>
    <dgm:cxn modelId="{9EA9B761-9ACD-47F7-8CAB-807944D64131}" type="presParOf" srcId="{6CA43E94-6EC3-40F0-9474-F1B747552FFC}" destId="{300CE765-BE5F-4671-BF5A-45EAD583E833}" srcOrd="4" destOrd="0" presId="urn:microsoft.com/office/officeart/2005/8/layout/radial4"/>
    <dgm:cxn modelId="{051B226C-60F5-4B44-9BFF-F58251E53F3C}" type="presParOf" srcId="{6CA43E94-6EC3-40F0-9474-F1B747552FFC}" destId="{AE4DE637-7F99-44C0-B510-D4F615880DC6}" srcOrd="5" destOrd="0" presId="urn:microsoft.com/office/officeart/2005/8/layout/radial4"/>
    <dgm:cxn modelId="{DA6DB9DB-03EA-43F3-B749-68202B6D6A16}" type="presParOf" srcId="{6CA43E94-6EC3-40F0-9474-F1B747552FFC}" destId="{A289B2ED-FE39-4F38-95A1-510EE0729CEB}" srcOrd="6" destOrd="0" presId="urn:microsoft.com/office/officeart/2005/8/layout/radial4"/>
    <dgm:cxn modelId="{FB8ABD4A-79D5-4896-9A28-EDACD63069DC}" type="presParOf" srcId="{6CA43E94-6EC3-40F0-9474-F1B747552FFC}" destId="{7F14BA59-D31F-4694-AF11-C17B7A050B0A}" srcOrd="7" destOrd="0" presId="urn:microsoft.com/office/officeart/2005/8/layout/radial4"/>
    <dgm:cxn modelId="{3B76DE22-3BA9-4158-8B5D-BA830A223EF0}" type="presParOf" srcId="{6CA43E94-6EC3-40F0-9474-F1B747552FFC}" destId="{58E6325E-6239-404B-B8C0-ABB27195A92F}" srcOrd="8" destOrd="0" presId="urn:microsoft.com/office/officeart/2005/8/layout/radial4"/>
    <dgm:cxn modelId="{FF2F7AD9-EC70-48E3-80C1-EAC477F3A628}" type="presParOf" srcId="{6CA43E94-6EC3-40F0-9474-F1B747552FFC}" destId="{354FC826-7335-492B-8446-34C7AF6491D8}" srcOrd="9" destOrd="0" presId="urn:microsoft.com/office/officeart/2005/8/layout/radial4"/>
    <dgm:cxn modelId="{D826FC3C-CDFD-4637-95C6-4339551D508C}" type="presParOf" srcId="{6CA43E94-6EC3-40F0-9474-F1B747552FFC}" destId="{6D135930-6014-4F60-B594-151C2D247584}" srcOrd="10" destOrd="0" presId="urn:microsoft.com/office/officeart/2005/8/layout/radial4"/>
    <dgm:cxn modelId="{2CDD649A-96C4-42CD-8222-630D54C3BABF}" type="presParOf" srcId="{6CA43E94-6EC3-40F0-9474-F1B747552FFC}" destId="{418DEE61-3120-458C-A870-4A7AB62552F5}" srcOrd="11" destOrd="0" presId="urn:microsoft.com/office/officeart/2005/8/layout/radial4"/>
    <dgm:cxn modelId="{BF081450-0D33-49A8-8F52-1DD31E81D47C}" type="presParOf" srcId="{6CA43E94-6EC3-40F0-9474-F1B747552FFC}" destId="{6F13F338-11A6-409E-AB1C-67A95458C666}" srcOrd="12" destOrd="0" presId="urn:microsoft.com/office/officeart/2005/8/layout/radial4"/>
    <dgm:cxn modelId="{C1AF8E58-61FD-405A-8EA0-FEF8C2713BD4}" type="presParOf" srcId="{6CA43E94-6EC3-40F0-9474-F1B747552FFC}" destId="{FC753B22-B1C3-4506-A5BF-A5A2CC41F5BD}" srcOrd="13" destOrd="0" presId="urn:microsoft.com/office/officeart/2005/8/layout/radial4"/>
    <dgm:cxn modelId="{C0080A42-82B6-4477-9725-49ADCEB37ACA}" type="presParOf" srcId="{6CA43E94-6EC3-40F0-9474-F1B747552FFC}" destId="{70D8909C-9FA7-491D-9FE4-9BBBB311BF30}" srcOrd="14" destOrd="0" presId="urn:microsoft.com/office/officeart/2005/8/layout/radial4"/>
    <dgm:cxn modelId="{50CD3A7F-7E2D-4939-87D8-8BDC00D5B186}" type="presParOf" srcId="{6CA43E94-6EC3-40F0-9474-F1B747552FFC}" destId="{506315CC-AEBC-471E-B87E-70AF0A1CF1F8}" srcOrd="15" destOrd="0" presId="urn:microsoft.com/office/officeart/2005/8/layout/radial4"/>
    <dgm:cxn modelId="{F94EDBBC-B8A5-4889-A705-91338FEFB4A4}" type="presParOf" srcId="{6CA43E94-6EC3-40F0-9474-F1B747552FFC}" destId="{F9025113-268E-4362-B887-7950DA50EEDF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CEFB3E-B7FD-4B46-BE04-4F024EA47816}" type="doc">
      <dgm:prSet loTypeId="urn:microsoft.com/office/officeart/2005/8/layout/cycle6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7B334A35-C167-4D4A-A6FB-69AE0F752F0D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基本能力通識課程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D1F9EDE-6F35-4263-BE7D-271A892C36C3}" type="par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9EB5024-D4CA-489D-8912-500A81DAF45E}" type="sib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555E90C2-1349-4D66-B244-5A6AD84340EB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專業必修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5B1B198-456D-48B9-AF32-D72FD20FFCB4}" type="par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3A4E955-EA7F-40DD-B1B2-0CE7CB30C23C}" type="sib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4387A21-C35B-4864-93E7-A672D8F7BD3E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專業選修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1D477EE-CC0B-4D75-9700-5647856FD671}" type="par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7BC4EFA-AA0E-485D-B313-25A95D4ECC44}" type="sib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AE1043F-6E9F-4C81-A904-2D8452E112AD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專題製作與發表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835091D0-4696-4800-85BA-6E1764791943}" type="sib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BACF90A-7A98-4F27-BD56-F44AD7BA7FA7}" type="par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0D336E21-3938-4BCE-99D2-D48F4E871C63}">
      <dgm:prSet phldrT="[文字]"/>
      <dgm:spPr>
        <a:solidFill>
          <a:srgbClr val="00B050"/>
        </a:solidFill>
      </dgm:spPr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語言能力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B637EBB-BE9A-46E3-9631-A36DB6E0E764}" type="sib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9367D301-5F16-409A-8C2D-CF6581A4140C}" type="par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D1E0D24C-066C-4145-856C-B08BB2EBFB4A}" type="pres">
      <dgm:prSet presAssocID="{0DCEFB3E-B7FD-4B46-BE04-4F024EA478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1400D4A-FEB5-49C0-9D9C-8DBD11412356}" type="pres">
      <dgm:prSet presAssocID="{0D336E21-3938-4BCE-99D2-D48F4E871C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FC7293-1AF8-493E-9229-979271537C75}" type="pres">
      <dgm:prSet presAssocID="{0D336E21-3938-4BCE-99D2-D48F4E871C63}" presName="spNode" presStyleCnt="0"/>
      <dgm:spPr/>
      <dgm:t>
        <a:bodyPr/>
        <a:lstStyle/>
        <a:p>
          <a:endParaRPr lang="zh-TW" altLang="en-US"/>
        </a:p>
      </dgm:t>
    </dgm:pt>
    <dgm:pt modelId="{0510813B-9BBF-401D-9B0D-76EE3CEC1BE1}" type="pres">
      <dgm:prSet presAssocID="{3B637EBB-BE9A-46E3-9631-A36DB6E0E76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6FC94AD0-C4A2-4DE1-855B-141CF0A15910}" type="pres">
      <dgm:prSet presAssocID="{7B334A35-C167-4D4A-A6FB-69AE0F752F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E4F91A-9D6D-4CC4-A310-87B54C2FC07C}" type="pres">
      <dgm:prSet presAssocID="{7B334A35-C167-4D4A-A6FB-69AE0F752F0D}" presName="spNode" presStyleCnt="0"/>
      <dgm:spPr/>
      <dgm:t>
        <a:bodyPr/>
        <a:lstStyle/>
        <a:p>
          <a:endParaRPr lang="zh-TW" altLang="en-US"/>
        </a:p>
      </dgm:t>
    </dgm:pt>
    <dgm:pt modelId="{E3A8222B-B12A-4204-98FB-78D29EB09C2C}" type="pres">
      <dgm:prSet presAssocID="{C9EB5024-D4CA-489D-8912-500A81DAF45E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970D4FB6-F2C2-461C-ADEB-F00AC588699A}" type="pres">
      <dgm:prSet presAssocID="{555E90C2-1349-4D66-B244-5A6AD84340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21148F-4041-4B02-A1C4-A6CB91E4D01D}" type="pres">
      <dgm:prSet presAssocID="{555E90C2-1349-4D66-B244-5A6AD84340EB}" presName="spNode" presStyleCnt="0"/>
      <dgm:spPr/>
      <dgm:t>
        <a:bodyPr/>
        <a:lstStyle/>
        <a:p>
          <a:endParaRPr lang="zh-TW" altLang="en-US"/>
        </a:p>
      </dgm:t>
    </dgm:pt>
    <dgm:pt modelId="{C9FEFBB1-7FDB-404D-85F0-EC3A6AE6E987}" type="pres">
      <dgm:prSet presAssocID="{C3A4E955-EA7F-40DD-B1B2-0CE7CB30C23C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9BF8782-B87F-4606-A297-BB9931C3CCA9}" type="pres">
      <dgm:prSet presAssocID="{E4387A21-C35B-4864-93E7-A672D8F7BD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9DADBE-FD0D-4F76-93DB-1B238F354DB6}" type="pres">
      <dgm:prSet presAssocID="{E4387A21-C35B-4864-93E7-A672D8F7BD3E}" presName="spNode" presStyleCnt="0"/>
      <dgm:spPr/>
      <dgm:t>
        <a:bodyPr/>
        <a:lstStyle/>
        <a:p>
          <a:endParaRPr lang="zh-TW" altLang="en-US"/>
        </a:p>
      </dgm:t>
    </dgm:pt>
    <dgm:pt modelId="{D5D865E3-D795-4308-99B1-C850D621E07B}" type="pres">
      <dgm:prSet presAssocID="{E7BC4EFA-AA0E-485D-B313-25A95D4ECC44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135B556-2331-4E6F-AEF1-5DA142F9DC7A}" type="pres">
      <dgm:prSet presAssocID="{3AE1043F-6E9F-4C81-A904-2D8452E112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2C6779-C324-4674-A43F-25C4BC275D55}" type="pres">
      <dgm:prSet presAssocID="{3AE1043F-6E9F-4C81-A904-2D8452E112AD}" presName="spNode" presStyleCnt="0"/>
      <dgm:spPr/>
      <dgm:t>
        <a:bodyPr/>
        <a:lstStyle/>
        <a:p>
          <a:endParaRPr lang="zh-TW" altLang="en-US"/>
        </a:p>
      </dgm:t>
    </dgm:pt>
    <dgm:pt modelId="{FA4C67C0-4DEF-451E-B9A7-63B65FE5EAD3}" type="pres">
      <dgm:prSet presAssocID="{835091D0-4696-4800-85BA-6E1764791943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09A280C9-DEC6-448D-85F5-CC07A6D7B927}" type="presOf" srcId="{7B334A35-C167-4D4A-A6FB-69AE0F752F0D}" destId="{6FC94AD0-C4A2-4DE1-855B-141CF0A15910}" srcOrd="0" destOrd="0" presId="urn:microsoft.com/office/officeart/2005/8/layout/cycle6"/>
    <dgm:cxn modelId="{89E788C8-88E1-4F0B-A956-EBF110653E91}" type="presOf" srcId="{555E90C2-1349-4D66-B244-5A6AD84340EB}" destId="{970D4FB6-F2C2-461C-ADEB-F00AC588699A}" srcOrd="0" destOrd="0" presId="urn:microsoft.com/office/officeart/2005/8/layout/cycle6"/>
    <dgm:cxn modelId="{947E1FF1-CA56-4DE3-BFC0-BB89FAA6E04E}" type="presOf" srcId="{C9EB5024-D4CA-489D-8912-500A81DAF45E}" destId="{E3A8222B-B12A-4204-98FB-78D29EB09C2C}" srcOrd="0" destOrd="0" presId="urn:microsoft.com/office/officeart/2005/8/layout/cycle6"/>
    <dgm:cxn modelId="{000A268B-62E7-4ADD-9564-55E4ACBE9049}" srcId="{0DCEFB3E-B7FD-4B46-BE04-4F024EA47816}" destId="{7B334A35-C167-4D4A-A6FB-69AE0F752F0D}" srcOrd="1" destOrd="0" parTransId="{1D1F9EDE-6F35-4263-BE7D-271A892C36C3}" sibTransId="{C9EB5024-D4CA-489D-8912-500A81DAF45E}"/>
    <dgm:cxn modelId="{E28C19C7-08A9-4D36-82BE-F72B6CD4BB1E}" type="presOf" srcId="{0D336E21-3938-4BCE-99D2-D48F4E871C63}" destId="{61400D4A-FEB5-49C0-9D9C-8DBD11412356}" srcOrd="0" destOrd="0" presId="urn:microsoft.com/office/officeart/2005/8/layout/cycle6"/>
    <dgm:cxn modelId="{EDE69F98-588B-4114-9C11-B2CC5C5A85CE}" type="presOf" srcId="{0DCEFB3E-B7FD-4B46-BE04-4F024EA47816}" destId="{D1E0D24C-066C-4145-856C-B08BB2EBFB4A}" srcOrd="0" destOrd="0" presId="urn:microsoft.com/office/officeart/2005/8/layout/cycle6"/>
    <dgm:cxn modelId="{C84CCD88-8A3C-44AD-BDA6-7BF7305F4E91}" srcId="{0DCEFB3E-B7FD-4B46-BE04-4F024EA47816}" destId="{E4387A21-C35B-4864-93E7-A672D8F7BD3E}" srcOrd="3" destOrd="0" parTransId="{91D477EE-CC0B-4D75-9700-5647856FD671}" sibTransId="{E7BC4EFA-AA0E-485D-B313-25A95D4ECC44}"/>
    <dgm:cxn modelId="{6CFFB206-B0CB-4D7F-A1E2-D5FF75E093E2}" type="presOf" srcId="{C3A4E955-EA7F-40DD-B1B2-0CE7CB30C23C}" destId="{C9FEFBB1-7FDB-404D-85F0-EC3A6AE6E987}" srcOrd="0" destOrd="0" presId="urn:microsoft.com/office/officeart/2005/8/layout/cycle6"/>
    <dgm:cxn modelId="{CECE2AF7-C5DB-4D96-8B82-6308BBB84BBB}" type="presOf" srcId="{3B637EBB-BE9A-46E3-9631-A36DB6E0E764}" destId="{0510813B-9BBF-401D-9B0D-76EE3CEC1BE1}" srcOrd="0" destOrd="0" presId="urn:microsoft.com/office/officeart/2005/8/layout/cycle6"/>
    <dgm:cxn modelId="{DDFAF9B1-8DD6-400E-B315-0CA0F809F3EB}" type="presOf" srcId="{835091D0-4696-4800-85BA-6E1764791943}" destId="{FA4C67C0-4DEF-451E-B9A7-63B65FE5EAD3}" srcOrd="0" destOrd="0" presId="urn:microsoft.com/office/officeart/2005/8/layout/cycle6"/>
    <dgm:cxn modelId="{1D6C3368-03F6-4D83-A94F-B5072895136F}" type="presOf" srcId="{E7BC4EFA-AA0E-485D-B313-25A95D4ECC44}" destId="{D5D865E3-D795-4308-99B1-C850D621E07B}" srcOrd="0" destOrd="0" presId="urn:microsoft.com/office/officeart/2005/8/layout/cycle6"/>
    <dgm:cxn modelId="{C60F848E-ECDA-4C9B-AD5F-6C8D4630B712}" srcId="{0DCEFB3E-B7FD-4B46-BE04-4F024EA47816}" destId="{3AE1043F-6E9F-4C81-A904-2D8452E112AD}" srcOrd="4" destOrd="0" parTransId="{3BACF90A-7A98-4F27-BD56-F44AD7BA7FA7}" sibTransId="{835091D0-4696-4800-85BA-6E1764791943}"/>
    <dgm:cxn modelId="{B1D3B4BE-B0EF-4E17-8996-F3955094A00A}" srcId="{0DCEFB3E-B7FD-4B46-BE04-4F024EA47816}" destId="{555E90C2-1349-4D66-B244-5A6AD84340EB}" srcOrd="2" destOrd="0" parTransId="{35B1B198-456D-48B9-AF32-D72FD20FFCB4}" sibTransId="{C3A4E955-EA7F-40DD-B1B2-0CE7CB30C23C}"/>
    <dgm:cxn modelId="{0498548F-5101-4A36-895A-B4FFC2FB7F07}" type="presOf" srcId="{3AE1043F-6E9F-4C81-A904-2D8452E112AD}" destId="{8135B556-2331-4E6F-AEF1-5DA142F9DC7A}" srcOrd="0" destOrd="0" presId="urn:microsoft.com/office/officeart/2005/8/layout/cycle6"/>
    <dgm:cxn modelId="{D3C556F9-0704-48F9-A36F-8E6FA41508A7}" type="presOf" srcId="{E4387A21-C35B-4864-93E7-A672D8F7BD3E}" destId="{89BF8782-B87F-4606-A297-BB9931C3CCA9}" srcOrd="0" destOrd="0" presId="urn:microsoft.com/office/officeart/2005/8/layout/cycle6"/>
    <dgm:cxn modelId="{1C97CA16-0150-4A29-9BC1-F20E32E1DE98}" srcId="{0DCEFB3E-B7FD-4B46-BE04-4F024EA47816}" destId="{0D336E21-3938-4BCE-99D2-D48F4E871C63}" srcOrd="0" destOrd="0" parTransId="{9367D301-5F16-409A-8C2D-CF6581A4140C}" sibTransId="{3B637EBB-BE9A-46E3-9631-A36DB6E0E764}"/>
    <dgm:cxn modelId="{CFE4AC63-70D3-4B92-B08B-78333A315E36}" type="presParOf" srcId="{D1E0D24C-066C-4145-856C-B08BB2EBFB4A}" destId="{61400D4A-FEB5-49C0-9D9C-8DBD11412356}" srcOrd="0" destOrd="0" presId="urn:microsoft.com/office/officeart/2005/8/layout/cycle6"/>
    <dgm:cxn modelId="{01799DC6-38CF-4DBC-8A4D-9B342EFA5D77}" type="presParOf" srcId="{D1E0D24C-066C-4145-856C-B08BB2EBFB4A}" destId="{0EFC7293-1AF8-493E-9229-979271537C75}" srcOrd="1" destOrd="0" presId="urn:microsoft.com/office/officeart/2005/8/layout/cycle6"/>
    <dgm:cxn modelId="{787162EB-B2BE-4FC4-A7ED-814729B9928A}" type="presParOf" srcId="{D1E0D24C-066C-4145-856C-B08BB2EBFB4A}" destId="{0510813B-9BBF-401D-9B0D-76EE3CEC1BE1}" srcOrd="2" destOrd="0" presId="urn:microsoft.com/office/officeart/2005/8/layout/cycle6"/>
    <dgm:cxn modelId="{78887D14-4D4E-4BB4-8D92-DE1CA10CB015}" type="presParOf" srcId="{D1E0D24C-066C-4145-856C-B08BB2EBFB4A}" destId="{6FC94AD0-C4A2-4DE1-855B-141CF0A15910}" srcOrd="3" destOrd="0" presId="urn:microsoft.com/office/officeart/2005/8/layout/cycle6"/>
    <dgm:cxn modelId="{06E5BBFA-EB68-445E-AA68-F69FC534167D}" type="presParOf" srcId="{D1E0D24C-066C-4145-856C-B08BB2EBFB4A}" destId="{DBE4F91A-9D6D-4CC4-A310-87B54C2FC07C}" srcOrd="4" destOrd="0" presId="urn:microsoft.com/office/officeart/2005/8/layout/cycle6"/>
    <dgm:cxn modelId="{8916D976-D051-4202-BBE3-8C6573B9D2B3}" type="presParOf" srcId="{D1E0D24C-066C-4145-856C-B08BB2EBFB4A}" destId="{E3A8222B-B12A-4204-98FB-78D29EB09C2C}" srcOrd="5" destOrd="0" presId="urn:microsoft.com/office/officeart/2005/8/layout/cycle6"/>
    <dgm:cxn modelId="{0AD555A1-60E9-409D-AC64-773AFF111130}" type="presParOf" srcId="{D1E0D24C-066C-4145-856C-B08BB2EBFB4A}" destId="{970D4FB6-F2C2-461C-ADEB-F00AC588699A}" srcOrd="6" destOrd="0" presId="urn:microsoft.com/office/officeart/2005/8/layout/cycle6"/>
    <dgm:cxn modelId="{8D0FED99-6A42-4653-8A02-9C4965A89951}" type="presParOf" srcId="{D1E0D24C-066C-4145-856C-B08BB2EBFB4A}" destId="{7621148F-4041-4B02-A1C4-A6CB91E4D01D}" srcOrd="7" destOrd="0" presId="urn:microsoft.com/office/officeart/2005/8/layout/cycle6"/>
    <dgm:cxn modelId="{CCA138F4-74B6-4EE4-8AF4-02FA085F877D}" type="presParOf" srcId="{D1E0D24C-066C-4145-856C-B08BB2EBFB4A}" destId="{C9FEFBB1-7FDB-404D-85F0-EC3A6AE6E987}" srcOrd="8" destOrd="0" presId="urn:microsoft.com/office/officeart/2005/8/layout/cycle6"/>
    <dgm:cxn modelId="{74AA6B29-E592-402F-88B5-1747816F21E8}" type="presParOf" srcId="{D1E0D24C-066C-4145-856C-B08BB2EBFB4A}" destId="{89BF8782-B87F-4606-A297-BB9931C3CCA9}" srcOrd="9" destOrd="0" presId="urn:microsoft.com/office/officeart/2005/8/layout/cycle6"/>
    <dgm:cxn modelId="{D00170B8-67B6-43CC-9F16-91439920F3BF}" type="presParOf" srcId="{D1E0D24C-066C-4145-856C-B08BB2EBFB4A}" destId="{529DADBE-FD0D-4F76-93DB-1B238F354DB6}" srcOrd="10" destOrd="0" presId="urn:microsoft.com/office/officeart/2005/8/layout/cycle6"/>
    <dgm:cxn modelId="{852A6546-2D3D-42CF-A2C8-933A8B28BE6D}" type="presParOf" srcId="{D1E0D24C-066C-4145-856C-B08BB2EBFB4A}" destId="{D5D865E3-D795-4308-99B1-C850D621E07B}" srcOrd="11" destOrd="0" presId="urn:microsoft.com/office/officeart/2005/8/layout/cycle6"/>
    <dgm:cxn modelId="{1D599738-64B3-4176-8083-B0D767C6E69A}" type="presParOf" srcId="{D1E0D24C-066C-4145-856C-B08BB2EBFB4A}" destId="{8135B556-2331-4E6F-AEF1-5DA142F9DC7A}" srcOrd="12" destOrd="0" presId="urn:microsoft.com/office/officeart/2005/8/layout/cycle6"/>
    <dgm:cxn modelId="{5E2E4785-68F6-4D74-A854-64B5F972CFC9}" type="presParOf" srcId="{D1E0D24C-066C-4145-856C-B08BB2EBFB4A}" destId="{4B2C6779-C324-4674-A43F-25C4BC275D55}" srcOrd="13" destOrd="0" presId="urn:microsoft.com/office/officeart/2005/8/layout/cycle6"/>
    <dgm:cxn modelId="{CE020C67-16C5-4349-87D4-A06628BB6308}" type="presParOf" srcId="{D1E0D24C-066C-4145-856C-B08BB2EBFB4A}" destId="{FA4C67C0-4DEF-451E-B9A7-63B65FE5EAD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CEFB3E-B7FD-4B46-BE04-4F024EA47816}" type="doc">
      <dgm:prSet loTypeId="urn:microsoft.com/office/officeart/2005/8/layout/cycle6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7B334A35-C167-4D4A-A6FB-69AE0F752F0D}">
      <dgm:prSet phldrT="[文字]"/>
      <dgm:spPr>
        <a:solidFill>
          <a:srgbClr val="00B050"/>
        </a:solidFill>
      </dgm:spPr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基本能力通識課程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D1F9EDE-6F35-4263-BE7D-271A892C36C3}" type="par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9EB5024-D4CA-489D-8912-500A81DAF45E}" type="sib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555E90C2-1349-4D66-B244-5A6AD84340EB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專業必修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5B1B198-456D-48B9-AF32-D72FD20FFCB4}" type="par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3A4E955-EA7F-40DD-B1B2-0CE7CB30C23C}" type="sib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4387A21-C35B-4864-93E7-A672D8F7BD3E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專業選修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1D477EE-CC0B-4D75-9700-5647856FD671}" type="par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7BC4EFA-AA0E-485D-B313-25A95D4ECC44}" type="sib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AE1043F-6E9F-4C81-A904-2D8452E112AD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專題製作與發表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835091D0-4696-4800-85BA-6E1764791943}" type="sib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BACF90A-7A98-4F27-BD56-F44AD7BA7FA7}" type="par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0D336E21-3938-4BCE-99D2-D48F4E871C63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語言能力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B637EBB-BE9A-46E3-9631-A36DB6E0E764}" type="sib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9367D301-5F16-409A-8C2D-CF6581A4140C}" type="par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D1E0D24C-066C-4145-856C-B08BB2EBFB4A}" type="pres">
      <dgm:prSet presAssocID="{0DCEFB3E-B7FD-4B46-BE04-4F024EA478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1400D4A-FEB5-49C0-9D9C-8DBD11412356}" type="pres">
      <dgm:prSet presAssocID="{0D336E21-3938-4BCE-99D2-D48F4E871C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FC7293-1AF8-493E-9229-979271537C75}" type="pres">
      <dgm:prSet presAssocID="{0D336E21-3938-4BCE-99D2-D48F4E871C63}" presName="spNode" presStyleCnt="0"/>
      <dgm:spPr/>
      <dgm:t>
        <a:bodyPr/>
        <a:lstStyle/>
        <a:p>
          <a:endParaRPr lang="zh-TW" altLang="en-US"/>
        </a:p>
      </dgm:t>
    </dgm:pt>
    <dgm:pt modelId="{0510813B-9BBF-401D-9B0D-76EE3CEC1BE1}" type="pres">
      <dgm:prSet presAssocID="{3B637EBB-BE9A-46E3-9631-A36DB6E0E76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6FC94AD0-C4A2-4DE1-855B-141CF0A15910}" type="pres">
      <dgm:prSet presAssocID="{7B334A35-C167-4D4A-A6FB-69AE0F752F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E4F91A-9D6D-4CC4-A310-87B54C2FC07C}" type="pres">
      <dgm:prSet presAssocID="{7B334A35-C167-4D4A-A6FB-69AE0F752F0D}" presName="spNode" presStyleCnt="0"/>
      <dgm:spPr/>
      <dgm:t>
        <a:bodyPr/>
        <a:lstStyle/>
        <a:p>
          <a:endParaRPr lang="zh-TW" altLang="en-US"/>
        </a:p>
      </dgm:t>
    </dgm:pt>
    <dgm:pt modelId="{E3A8222B-B12A-4204-98FB-78D29EB09C2C}" type="pres">
      <dgm:prSet presAssocID="{C9EB5024-D4CA-489D-8912-500A81DAF45E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970D4FB6-F2C2-461C-ADEB-F00AC588699A}" type="pres">
      <dgm:prSet presAssocID="{555E90C2-1349-4D66-B244-5A6AD84340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21148F-4041-4B02-A1C4-A6CB91E4D01D}" type="pres">
      <dgm:prSet presAssocID="{555E90C2-1349-4D66-B244-5A6AD84340EB}" presName="spNode" presStyleCnt="0"/>
      <dgm:spPr/>
      <dgm:t>
        <a:bodyPr/>
        <a:lstStyle/>
        <a:p>
          <a:endParaRPr lang="zh-TW" altLang="en-US"/>
        </a:p>
      </dgm:t>
    </dgm:pt>
    <dgm:pt modelId="{C9FEFBB1-7FDB-404D-85F0-EC3A6AE6E987}" type="pres">
      <dgm:prSet presAssocID="{C3A4E955-EA7F-40DD-B1B2-0CE7CB30C23C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9BF8782-B87F-4606-A297-BB9931C3CCA9}" type="pres">
      <dgm:prSet presAssocID="{E4387A21-C35B-4864-93E7-A672D8F7BD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9DADBE-FD0D-4F76-93DB-1B238F354DB6}" type="pres">
      <dgm:prSet presAssocID="{E4387A21-C35B-4864-93E7-A672D8F7BD3E}" presName="spNode" presStyleCnt="0"/>
      <dgm:spPr/>
      <dgm:t>
        <a:bodyPr/>
        <a:lstStyle/>
        <a:p>
          <a:endParaRPr lang="zh-TW" altLang="en-US"/>
        </a:p>
      </dgm:t>
    </dgm:pt>
    <dgm:pt modelId="{D5D865E3-D795-4308-99B1-C850D621E07B}" type="pres">
      <dgm:prSet presAssocID="{E7BC4EFA-AA0E-485D-B313-25A95D4ECC44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135B556-2331-4E6F-AEF1-5DA142F9DC7A}" type="pres">
      <dgm:prSet presAssocID="{3AE1043F-6E9F-4C81-A904-2D8452E112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2C6779-C324-4674-A43F-25C4BC275D55}" type="pres">
      <dgm:prSet presAssocID="{3AE1043F-6E9F-4C81-A904-2D8452E112AD}" presName="spNode" presStyleCnt="0"/>
      <dgm:spPr/>
      <dgm:t>
        <a:bodyPr/>
        <a:lstStyle/>
        <a:p>
          <a:endParaRPr lang="zh-TW" altLang="en-US"/>
        </a:p>
      </dgm:t>
    </dgm:pt>
    <dgm:pt modelId="{FA4C67C0-4DEF-451E-B9A7-63B65FE5EAD3}" type="pres">
      <dgm:prSet presAssocID="{835091D0-4696-4800-85BA-6E1764791943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AA205D2F-1D4F-4E4F-B10F-63E4DE3A48E3}" type="presOf" srcId="{C9EB5024-D4CA-489D-8912-500A81DAF45E}" destId="{E3A8222B-B12A-4204-98FB-78D29EB09C2C}" srcOrd="0" destOrd="0" presId="urn:microsoft.com/office/officeart/2005/8/layout/cycle6"/>
    <dgm:cxn modelId="{B6DD0BD4-1001-420B-9DA7-5A10BF476BD0}" type="presOf" srcId="{835091D0-4696-4800-85BA-6E1764791943}" destId="{FA4C67C0-4DEF-451E-B9A7-63B65FE5EAD3}" srcOrd="0" destOrd="0" presId="urn:microsoft.com/office/officeart/2005/8/layout/cycle6"/>
    <dgm:cxn modelId="{B7FC0E11-4154-49E7-A158-607C5E0A5D54}" type="presOf" srcId="{3AE1043F-6E9F-4C81-A904-2D8452E112AD}" destId="{8135B556-2331-4E6F-AEF1-5DA142F9DC7A}" srcOrd="0" destOrd="0" presId="urn:microsoft.com/office/officeart/2005/8/layout/cycle6"/>
    <dgm:cxn modelId="{4ECB4DC6-5A42-4097-A71A-460C3E6782AA}" type="presOf" srcId="{555E90C2-1349-4D66-B244-5A6AD84340EB}" destId="{970D4FB6-F2C2-461C-ADEB-F00AC588699A}" srcOrd="0" destOrd="0" presId="urn:microsoft.com/office/officeart/2005/8/layout/cycle6"/>
    <dgm:cxn modelId="{000A268B-62E7-4ADD-9564-55E4ACBE9049}" srcId="{0DCEFB3E-B7FD-4B46-BE04-4F024EA47816}" destId="{7B334A35-C167-4D4A-A6FB-69AE0F752F0D}" srcOrd="1" destOrd="0" parTransId="{1D1F9EDE-6F35-4263-BE7D-271A892C36C3}" sibTransId="{C9EB5024-D4CA-489D-8912-500A81DAF45E}"/>
    <dgm:cxn modelId="{CF0AC837-0C7C-4D29-9482-9C54D645FAC7}" type="presOf" srcId="{C3A4E955-EA7F-40DD-B1B2-0CE7CB30C23C}" destId="{C9FEFBB1-7FDB-404D-85F0-EC3A6AE6E987}" srcOrd="0" destOrd="0" presId="urn:microsoft.com/office/officeart/2005/8/layout/cycle6"/>
    <dgm:cxn modelId="{359BA79B-A02D-44B8-84F3-5884AD18F7B9}" type="presOf" srcId="{3B637EBB-BE9A-46E3-9631-A36DB6E0E764}" destId="{0510813B-9BBF-401D-9B0D-76EE3CEC1BE1}" srcOrd="0" destOrd="0" presId="urn:microsoft.com/office/officeart/2005/8/layout/cycle6"/>
    <dgm:cxn modelId="{9AE312CF-A619-4D5C-A430-9593673563DB}" type="presOf" srcId="{E4387A21-C35B-4864-93E7-A672D8F7BD3E}" destId="{89BF8782-B87F-4606-A297-BB9931C3CCA9}" srcOrd="0" destOrd="0" presId="urn:microsoft.com/office/officeart/2005/8/layout/cycle6"/>
    <dgm:cxn modelId="{7DA711D7-9729-4CD2-9BAD-634B82C0E4ED}" type="presOf" srcId="{0DCEFB3E-B7FD-4B46-BE04-4F024EA47816}" destId="{D1E0D24C-066C-4145-856C-B08BB2EBFB4A}" srcOrd="0" destOrd="0" presId="urn:microsoft.com/office/officeart/2005/8/layout/cycle6"/>
    <dgm:cxn modelId="{C84CCD88-8A3C-44AD-BDA6-7BF7305F4E91}" srcId="{0DCEFB3E-B7FD-4B46-BE04-4F024EA47816}" destId="{E4387A21-C35B-4864-93E7-A672D8F7BD3E}" srcOrd="3" destOrd="0" parTransId="{91D477EE-CC0B-4D75-9700-5647856FD671}" sibTransId="{E7BC4EFA-AA0E-485D-B313-25A95D4ECC44}"/>
    <dgm:cxn modelId="{D38DF07B-A62D-4C39-85FF-421BDEA1B970}" type="presOf" srcId="{7B334A35-C167-4D4A-A6FB-69AE0F752F0D}" destId="{6FC94AD0-C4A2-4DE1-855B-141CF0A15910}" srcOrd="0" destOrd="0" presId="urn:microsoft.com/office/officeart/2005/8/layout/cycle6"/>
    <dgm:cxn modelId="{C60F848E-ECDA-4C9B-AD5F-6C8D4630B712}" srcId="{0DCEFB3E-B7FD-4B46-BE04-4F024EA47816}" destId="{3AE1043F-6E9F-4C81-A904-2D8452E112AD}" srcOrd="4" destOrd="0" parTransId="{3BACF90A-7A98-4F27-BD56-F44AD7BA7FA7}" sibTransId="{835091D0-4696-4800-85BA-6E1764791943}"/>
    <dgm:cxn modelId="{60E50D52-6F5E-410E-BFDA-9A218DEA8BAE}" type="presOf" srcId="{0D336E21-3938-4BCE-99D2-D48F4E871C63}" destId="{61400D4A-FEB5-49C0-9D9C-8DBD11412356}" srcOrd="0" destOrd="0" presId="urn:microsoft.com/office/officeart/2005/8/layout/cycle6"/>
    <dgm:cxn modelId="{B1D3B4BE-B0EF-4E17-8996-F3955094A00A}" srcId="{0DCEFB3E-B7FD-4B46-BE04-4F024EA47816}" destId="{555E90C2-1349-4D66-B244-5A6AD84340EB}" srcOrd="2" destOrd="0" parTransId="{35B1B198-456D-48B9-AF32-D72FD20FFCB4}" sibTransId="{C3A4E955-EA7F-40DD-B1B2-0CE7CB30C23C}"/>
    <dgm:cxn modelId="{F216584F-A190-4508-877A-8F7B64C8F1D7}" type="presOf" srcId="{E7BC4EFA-AA0E-485D-B313-25A95D4ECC44}" destId="{D5D865E3-D795-4308-99B1-C850D621E07B}" srcOrd="0" destOrd="0" presId="urn:microsoft.com/office/officeart/2005/8/layout/cycle6"/>
    <dgm:cxn modelId="{1C97CA16-0150-4A29-9BC1-F20E32E1DE98}" srcId="{0DCEFB3E-B7FD-4B46-BE04-4F024EA47816}" destId="{0D336E21-3938-4BCE-99D2-D48F4E871C63}" srcOrd="0" destOrd="0" parTransId="{9367D301-5F16-409A-8C2D-CF6581A4140C}" sibTransId="{3B637EBB-BE9A-46E3-9631-A36DB6E0E764}"/>
    <dgm:cxn modelId="{363D5A8C-C17B-47E1-8CC8-D0ABD91E6648}" type="presParOf" srcId="{D1E0D24C-066C-4145-856C-B08BB2EBFB4A}" destId="{61400D4A-FEB5-49C0-9D9C-8DBD11412356}" srcOrd="0" destOrd="0" presId="urn:microsoft.com/office/officeart/2005/8/layout/cycle6"/>
    <dgm:cxn modelId="{9B362B17-2694-415D-8D56-45E49C7B4908}" type="presParOf" srcId="{D1E0D24C-066C-4145-856C-B08BB2EBFB4A}" destId="{0EFC7293-1AF8-493E-9229-979271537C75}" srcOrd="1" destOrd="0" presId="urn:microsoft.com/office/officeart/2005/8/layout/cycle6"/>
    <dgm:cxn modelId="{449CEB67-3FE1-4156-8697-F0B55EE3318B}" type="presParOf" srcId="{D1E0D24C-066C-4145-856C-B08BB2EBFB4A}" destId="{0510813B-9BBF-401D-9B0D-76EE3CEC1BE1}" srcOrd="2" destOrd="0" presId="urn:microsoft.com/office/officeart/2005/8/layout/cycle6"/>
    <dgm:cxn modelId="{549D04C8-E3D8-4072-BC67-FA56B26B4984}" type="presParOf" srcId="{D1E0D24C-066C-4145-856C-B08BB2EBFB4A}" destId="{6FC94AD0-C4A2-4DE1-855B-141CF0A15910}" srcOrd="3" destOrd="0" presId="urn:microsoft.com/office/officeart/2005/8/layout/cycle6"/>
    <dgm:cxn modelId="{8A424B2C-8EA9-49FA-A151-5FD7B1EB320A}" type="presParOf" srcId="{D1E0D24C-066C-4145-856C-B08BB2EBFB4A}" destId="{DBE4F91A-9D6D-4CC4-A310-87B54C2FC07C}" srcOrd="4" destOrd="0" presId="urn:microsoft.com/office/officeart/2005/8/layout/cycle6"/>
    <dgm:cxn modelId="{5C196D19-0723-456B-AE8E-89B3ADF8871A}" type="presParOf" srcId="{D1E0D24C-066C-4145-856C-B08BB2EBFB4A}" destId="{E3A8222B-B12A-4204-98FB-78D29EB09C2C}" srcOrd="5" destOrd="0" presId="urn:microsoft.com/office/officeart/2005/8/layout/cycle6"/>
    <dgm:cxn modelId="{FA0B8A89-0732-4A04-9821-4ED37726140D}" type="presParOf" srcId="{D1E0D24C-066C-4145-856C-B08BB2EBFB4A}" destId="{970D4FB6-F2C2-461C-ADEB-F00AC588699A}" srcOrd="6" destOrd="0" presId="urn:microsoft.com/office/officeart/2005/8/layout/cycle6"/>
    <dgm:cxn modelId="{8537F7E3-DAF0-41CA-8E6B-D0333F083AF8}" type="presParOf" srcId="{D1E0D24C-066C-4145-856C-B08BB2EBFB4A}" destId="{7621148F-4041-4B02-A1C4-A6CB91E4D01D}" srcOrd="7" destOrd="0" presId="urn:microsoft.com/office/officeart/2005/8/layout/cycle6"/>
    <dgm:cxn modelId="{87A17473-58EA-44EE-AFC8-109AFC73F74B}" type="presParOf" srcId="{D1E0D24C-066C-4145-856C-B08BB2EBFB4A}" destId="{C9FEFBB1-7FDB-404D-85F0-EC3A6AE6E987}" srcOrd="8" destOrd="0" presId="urn:microsoft.com/office/officeart/2005/8/layout/cycle6"/>
    <dgm:cxn modelId="{2395586F-7771-45D5-8E24-FC978B260ACB}" type="presParOf" srcId="{D1E0D24C-066C-4145-856C-B08BB2EBFB4A}" destId="{89BF8782-B87F-4606-A297-BB9931C3CCA9}" srcOrd="9" destOrd="0" presId="urn:microsoft.com/office/officeart/2005/8/layout/cycle6"/>
    <dgm:cxn modelId="{179A4C49-3574-4ACC-AB03-6218BB548F75}" type="presParOf" srcId="{D1E0D24C-066C-4145-856C-B08BB2EBFB4A}" destId="{529DADBE-FD0D-4F76-93DB-1B238F354DB6}" srcOrd="10" destOrd="0" presId="urn:microsoft.com/office/officeart/2005/8/layout/cycle6"/>
    <dgm:cxn modelId="{8C127AFE-F5CE-4270-A702-F1E120647FFB}" type="presParOf" srcId="{D1E0D24C-066C-4145-856C-B08BB2EBFB4A}" destId="{D5D865E3-D795-4308-99B1-C850D621E07B}" srcOrd="11" destOrd="0" presId="urn:microsoft.com/office/officeart/2005/8/layout/cycle6"/>
    <dgm:cxn modelId="{EB43C07E-35E4-4BA7-997B-FD4CCAD7AD14}" type="presParOf" srcId="{D1E0D24C-066C-4145-856C-B08BB2EBFB4A}" destId="{8135B556-2331-4E6F-AEF1-5DA142F9DC7A}" srcOrd="12" destOrd="0" presId="urn:microsoft.com/office/officeart/2005/8/layout/cycle6"/>
    <dgm:cxn modelId="{E24B1502-3D24-402C-98C1-21C6388E4121}" type="presParOf" srcId="{D1E0D24C-066C-4145-856C-B08BB2EBFB4A}" destId="{4B2C6779-C324-4674-A43F-25C4BC275D55}" srcOrd="13" destOrd="0" presId="urn:microsoft.com/office/officeart/2005/8/layout/cycle6"/>
    <dgm:cxn modelId="{952BC152-1103-49FC-A51A-2DF2DAA607A8}" type="presParOf" srcId="{D1E0D24C-066C-4145-856C-B08BB2EBFB4A}" destId="{FA4C67C0-4DEF-451E-B9A7-63B65FE5EAD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CEFB3E-B7FD-4B46-BE04-4F024EA47816}" type="doc">
      <dgm:prSet loTypeId="urn:microsoft.com/office/officeart/2005/8/layout/cycle6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7B334A35-C167-4D4A-A6FB-69AE0F752F0D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基本能力通識課程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D1F9EDE-6F35-4263-BE7D-271A892C36C3}" type="par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9EB5024-D4CA-489D-8912-500A81DAF45E}" type="sib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555E90C2-1349-4D66-B244-5A6AD84340EB}">
      <dgm:prSet phldrT="[文字]"/>
      <dgm:spPr>
        <a:solidFill>
          <a:srgbClr val="00B050"/>
        </a:solidFill>
      </dgm:spPr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專業必修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5B1B198-456D-48B9-AF32-D72FD20FFCB4}" type="par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3A4E955-EA7F-40DD-B1B2-0CE7CB30C23C}" type="sib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4387A21-C35B-4864-93E7-A672D8F7BD3E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專業選修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1D477EE-CC0B-4D75-9700-5647856FD671}" type="par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7BC4EFA-AA0E-485D-B313-25A95D4ECC44}" type="sib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AE1043F-6E9F-4C81-A904-2D8452E112AD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專題製作與發表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835091D0-4696-4800-85BA-6E1764791943}" type="sib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BACF90A-7A98-4F27-BD56-F44AD7BA7FA7}" type="par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0D336E21-3938-4BCE-99D2-D48F4E871C63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語言能力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B637EBB-BE9A-46E3-9631-A36DB6E0E764}" type="sib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9367D301-5F16-409A-8C2D-CF6581A4140C}" type="par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D1E0D24C-066C-4145-856C-B08BB2EBFB4A}" type="pres">
      <dgm:prSet presAssocID="{0DCEFB3E-B7FD-4B46-BE04-4F024EA478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1400D4A-FEB5-49C0-9D9C-8DBD11412356}" type="pres">
      <dgm:prSet presAssocID="{0D336E21-3938-4BCE-99D2-D48F4E871C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FC7293-1AF8-493E-9229-979271537C75}" type="pres">
      <dgm:prSet presAssocID="{0D336E21-3938-4BCE-99D2-D48F4E871C63}" presName="spNode" presStyleCnt="0"/>
      <dgm:spPr/>
      <dgm:t>
        <a:bodyPr/>
        <a:lstStyle/>
        <a:p>
          <a:endParaRPr lang="zh-TW" altLang="en-US"/>
        </a:p>
      </dgm:t>
    </dgm:pt>
    <dgm:pt modelId="{0510813B-9BBF-401D-9B0D-76EE3CEC1BE1}" type="pres">
      <dgm:prSet presAssocID="{3B637EBB-BE9A-46E3-9631-A36DB6E0E76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6FC94AD0-C4A2-4DE1-855B-141CF0A15910}" type="pres">
      <dgm:prSet presAssocID="{7B334A35-C167-4D4A-A6FB-69AE0F752F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E4F91A-9D6D-4CC4-A310-87B54C2FC07C}" type="pres">
      <dgm:prSet presAssocID="{7B334A35-C167-4D4A-A6FB-69AE0F752F0D}" presName="spNode" presStyleCnt="0"/>
      <dgm:spPr/>
      <dgm:t>
        <a:bodyPr/>
        <a:lstStyle/>
        <a:p>
          <a:endParaRPr lang="zh-TW" altLang="en-US"/>
        </a:p>
      </dgm:t>
    </dgm:pt>
    <dgm:pt modelId="{E3A8222B-B12A-4204-98FB-78D29EB09C2C}" type="pres">
      <dgm:prSet presAssocID="{C9EB5024-D4CA-489D-8912-500A81DAF45E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970D4FB6-F2C2-461C-ADEB-F00AC588699A}" type="pres">
      <dgm:prSet presAssocID="{555E90C2-1349-4D66-B244-5A6AD84340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21148F-4041-4B02-A1C4-A6CB91E4D01D}" type="pres">
      <dgm:prSet presAssocID="{555E90C2-1349-4D66-B244-5A6AD84340EB}" presName="spNode" presStyleCnt="0"/>
      <dgm:spPr/>
      <dgm:t>
        <a:bodyPr/>
        <a:lstStyle/>
        <a:p>
          <a:endParaRPr lang="zh-TW" altLang="en-US"/>
        </a:p>
      </dgm:t>
    </dgm:pt>
    <dgm:pt modelId="{C9FEFBB1-7FDB-404D-85F0-EC3A6AE6E987}" type="pres">
      <dgm:prSet presAssocID="{C3A4E955-EA7F-40DD-B1B2-0CE7CB30C23C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9BF8782-B87F-4606-A297-BB9931C3CCA9}" type="pres">
      <dgm:prSet presAssocID="{E4387A21-C35B-4864-93E7-A672D8F7BD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9DADBE-FD0D-4F76-93DB-1B238F354DB6}" type="pres">
      <dgm:prSet presAssocID="{E4387A21-C35B-4864-93E7-A672D8F7BD3E}" presName="spNode" presStyleCnt="0"/>
      <dgm:spPr/>
      <dgm:t>
        <a:bodyPr/>
        <a:lstStyle/>
        <a:p>
          <a:endParaRPr lang="zh-TW" altLang="en-US"/>
        </a:p>
      </dgm:t>
    </dgm:pt>
    <dgm:pt modelId="{D5D865E3-D795-4308-99B1-C850D621E07B}" type="pres">
      <dgm:prSet presAssocID="{E7BC4EFA-AA0E-485D-B313-25A95D4ECC44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135B556-2331-4E6F-AEF1-5DA142F9DC7A}" type="pres">
      <dgm:prSet presAssocID="{3AE1043F-6E9F-4C81-A904-2D8452E112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2C6779-C324-4674-A43F-25C4BC275D55}" type="pres">
      <dgm:prSet presAssocID="{3AE1043F-6E9F-4C81-A904-2D8452E112AD}" presName="spNode" presStyleCnt="0"/>
      <dgm:spPr/>
      <dgm:t>
        <a:bodyPr/>
        <a:lstStyle/>
        <a:p>
          <a:endParaRPr lang="zh-TW" altLang="en-US"/>
        </a:p>
      </dgm:t>
    </dgm:pt>
    <dgm:pt modelId="{FA4C67C0-4DEF-451E-B9A7-63B65FE5EAD3}" type="pres">
      <dgm:prSet presAssocID="{835091D0-4696-4800-85BA-6E1764791943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452E115-4783-4715-AA0E-15555E442213}" type="presOf" srcId="{7B334A35-C167-4D4A-A6FB-69AE0F752F0D}" destId="{6FC94AD0-C4A2-4DE1-855B-141CF0A15910}" srcOrd="0" destOrd="0" presId="urn:microsoft.com/office/officeart/2005/8/layout/cycle6"/>
    <dgm:cxn modelId="{DF447419-5939-4D9C-8E5F-48BE56766F67}" type="presOf" srcId="{3B637EBB-BE9A-46E3-9631-A36DB6E0E764}" destId="{0510813B-9BBF-401D-9B0D-76EE3CEC1BE1}" srcOrd="0" destOrd="0" presId="urn:microsoft.com/office/officeart/2005/8/layout/cycle6"/>
    <dgm:cxn modelId="{188D3B06-67BD-4D40-B873-C1F89BD2EA3D}" type="presOf" srcId="{835091D0-4696-4800-85BA-6E1764791943}" destId="{FA4C67C0-4DEF-451E-B9A7-63B65FE5EAD3}" srcOrd="0" destOrd="0" presId="urn:microsoft.com/office/officeart/2005/8/layout/cycle6"/>
    <dgm:cxn modelId="{033D3CFD-7900-412B-89BD-CD35DEA170B0}" type="presOf" srcId="{E7BC4EFA-AA0E-485D-B313-25A95D4ECC44}" destId="{D5D865E3-D795-4308-99B1-C850D621E07B}" srcOrd="0" destOrd="0" presId="urn:microsoft.com/office/officeart/2005/8/layout/cycle6"/>
    <dgm:cxn modelId="{0887B33F-F4E5-4749-980F-9C5C6D4FE914}" type="presOf" srcId="{0D336E21-3938-4BCE-99D2-D48F4E871C63}" destId="{61400D4A-FEB5-49C0-9D9C-8DBD11412356}" srcOrd="0" destOrd="0" presId="urn:microsoft.com/office/officeart/2005/8/layout/cycle6"/>
    <dgm:cxn modelId="{EC3DE158-A43E-4710-AC8F-8072DEE18DA5}" type="presOf" srcId="{E4387A21-C35B-4864-93E7-A672D8F7BD3E}" destId="{89BF8782-B87F-4606-A297-BB9931C3CCA9}" srcOrd="0" destOrd="0" presId="urn:microsoft.com/office/officeart/2005/8/layout/cycle6"/>
    <dgm:cxn modelId="{000A268B-62E7-4ADD-9564-55E4ACBE9049}" srcId="{0DCEFB3E-B7FD-4B46-BE04-4F024EA47816}" destId="{7B334A35-C167-4D4A-A6FB-69AE0F752F0D}" srcOrd="1" destOrd="0" parTransId="{1D1F9EDE-6F35-4263-BE7D-271A892C36C3}" sibTransId="{C9EB5024-D4CA-489D-8912-500A81DAF45E}"/>
    <dgm:cxn modelId="{D437322E-C22C-4E4B-805C-DC4C526C4BB0}" type="presOf" srcId="{555E90C2-1349-4D66-B244-5A6AD84340EB}" destId="{970D4FB6-F2C2-461C-ADEB-F00AC588699A}" srcOrd="0" destOrd="0" presId="urn:microsoft.com/office/officeart/2005/8/layout/cycle6"/>
    <dgm:cxn modelId="{C84CCD88-8A3C-44AD-BDA6-7BF7305F4E91}" srcId="{0DCEFB3E-B7FD-4B46-BE04-4F024EA47816}" destId="{E4387A21-C35B-4864-93E7-A672D8F7BD3E}" srcOrd="3" destOrd="0" parTransId="{91D477EE-CC0B-4D75-9700-5647856FD671}" sibTransId="{E7BC4EFA-AA0E-485D-B313-25A95D4ECC44}"/>
    <dgm:cxn modelId="{C9441BD2-618F-4356-BC46-50A750098BBB}" type="presOf" srcId="{3AE1043F-6E9F-4C81-A904-2D8452E112AD}" destId="{8135B556-2331-4E6F-AEF1-5DA142F9DC7A}" srcOrd="0" destOrd="0" presId="urn:microsoft.com/office/officeart/2005/8/layout/cycle6"/>
    <dgm:cxn modelId="{C60F848E-ECDA-4C9B-AD5F-6C8D4630B712}" srcId="{0DCEFB3E-B7FD-4B46-BE04-4F024EA47816}" destId="{3AE1043F-6E9F-4C81-A904-2D8452E112AD}" srcOrd="4" destOrd="0" parTransId="{3BACF90A-7A98-4F27-BD56-F44AD7BA7FA7}" sibTransId="{835091D0-4696-4800-85BA-6E1764791943}"/>
    <dgm:cxn modelId="{B1D3B4BE-B0EF-4E17-8996-F3955094A00A}" srcId="{0DCEFB3E-B7FD-4B46-BE04-4F024EA47816}" destId="{555E90C2-1349-4D66-B244-5A6AD84340EB}" srcOrd="2" destOrd="0" parTransId="{35B1B198-456D-48B9-AF32-D72FD20FFCB4}" sibTransId="{C3A4E955-EA7F-40DD-B1B2-0CE7CB30C23C}"/>
    <dgm:cxn modelId="{0B8866D3-9BFF-47B4-97A6-532C5F2BAC0D}" type="presOf" srcId="{0DCEFB3E-B7FD-4B46-BE04-4F024EA47816}" destId="{D1E0D24C-066C-4145-856C-B08BB2EBFB4A}" srcOrd="0" destOrd="0" presId="urn:microsoft.com/office/officeart/2005/8/layout/cycle6"/>
    <dgm:cxn modelId="{EAA19E4E-CF02-4E51-87C5-384AD8382E4B}" type="presOf" srcId="{C3A4E955-EA7F-40DD-B1B2-0CE7CB30C23C}" destId="{C9FEFBB1-7FDB-404D-85F0-EC3A6AE6E987}" srcOrd="0" destOrd="0" presId="urn:microsoft.com/office/officeart/2005/8/layout/cycle6"/>
    <dgm:cxn modelId="{1C97CA16-0150-4A29-9BC1-F20E32E1DE98}" srcId="{0DCEFB3E-B7FD-4B46-BE04-4F024EA47816}" destId="{0D336E21-3938-4BCE-99D2-D48F4E871C63}" srcOrd="0" destOrd="0" parTransId="{9367D301-5F16-409A-8C2D-CF6581A4140C}" sibTransId="{3B637EBB-BE9A-46E3-9631-A36DB6E0E764}"/>
    <dgm:cxn modelId="{0F222792-37BC-4C76-B7C7-38927AAC2F8D}" type="presOf" srcId="{C9EB5024-D4CA-489D-8912-500A81DAF45E}" destId="{E3A8222B-B12A-4204-98FB-78D29EB09C2C}" srcOrd="0" destOrd="0" presId="urn:microsoft.com/office/officeart/2005/8/layout/cycle6"/>
    <dgm:cxn modelId="{5CF2AE5D-568D-471A-88BC-86AB0BE009EA}" type="presParOf" srcId="{D1E0D24C-066C-4145-856C-B08BB2EBFB4A}" destId="{61400D4A-FEB5-49C0-9D9C-8DBD11412356}" srcOrd="0" destOrd="0" presId="urn:microsoft.com/office/officeart/2005/8/layout/cycle6"/>
    <dgm:cxn modelId="{D5C125E0-56F0-4C99-A122-92CA9B85E114}" type="presParOf" srcId="{D1E0D24C-066C-4145-856C-B08BB2EBFB4A}" destId="{0EFC7293-1AF8-493E-9229-979271537C75}" srcOrd="1" destOrd="0" presId="urn:microsoft.com/office/officeart/2005/8/layout/cycle6"/>
    <dgm:cxn modelId="{11070F03-A800-423D-B75E-F47B344BE918}" type="presParOf" srcId="{D1E0D24C-066C-4145-856C-B08BB2EBFB4A}" destId="{0510813B-9BBF-401D-9B0D-76EE3CEC1BE1}" srcOrd="2" destOrd="0" presId="urn:microsoft.com/office/officeart/2005/8/layout/cycle6"/>
    <dgm:cxn modelId="{EEAD81B7-8CE1-4A88-A097-73CC27548EF2}" type="presParOf" srcId="{D1E0D24C-066C-4145-856C-B08BB2EBFB4A}" destId="{6FC94AD0-C4A2-4DE1-855B-141CF0A15910}" srcOrd="3" destOrd="0" presId="urn:microsoft.com/office/officeart/2005/8/layout/cycle6"/>
    <dgm:cxn modelId="{B20858BC-7A3A-4DAE-ADC6-172246DFD598}" type="presParOf" srcId="{D1E0D24C-066C-4145-856C-B08BB2EBFB4A}" destId="{DBE4F91A-9D6D-4CC4-A310-87B54C2FC07C}" srcOrd="4" destOrd="0" presId="urn:microsoft.com/office/officeart/2005/8/layout/cycle6"/>
    <dgm:cxn modelId="{0DA1143D-32C1-4067-8FFD-5DE7845837AA}" type="presParOf" srcId="{D1E0D24C-066C-4145-856C-B08BB2EBFB4A}" destId="{E3A8222B-B12A-4204-98FB-78D29EB09C2C}" srcOrd="5" destOrd="0" presId="urn:microsoft.com/office/officeart/2005/8/layout/cycle6"/>
    <dgm:cxn modelId="{EE2E7C2A-737D-496B-9DDD-05C6F9BACCBC}" type="presParOf" srcId="{D1E0D24C-066C-4145-856C-B08BB2EBFB4A}" destId="{970D4FB6-F2C2-461C-ADEB-F00AC588699A}" srcOrd="6" destOrd="0" presId="urn:microsoft.com/office/officeart/2005/8/layout/cycle6"/>
    <dgm:cxn modelId="{DDA824BA-FF1C-4A82-ABAC-B5A47093F80B}" type="presParOf" srcId="{D1E0D24C-066C-4145-856C-B08BB2EBFB4A}" destId="{7621148F-4041-4B02-A1C4-A6CB91E4D01D}" srcOrd="7" destOrd="0" presId="urn:microsoft.com/office/officeart/2005/8/layout/cycle6"/>
    <dgm:cxn modelId="{458D914F-C71B-4F3E-90E4-E79D7B27A5CC}" type="presParOf" srcId="{D1E0D24C-066C-4145-856C-B08BB2EBFB4A}" destId="{C9FEFBB1-7FDB-404D-85F0-EC3A6AE6E987}" srcOrd="8" destOrd="0" presId="urn:microsoft.com/office/officeart/2005/8/layout/cycle6"/>
    <dgm:cxn modelId="{0E38F184-8E23-4BC0-9DDC-8E96670F814B}" type="presParOf" srcId="{D1E0D24C-066C-4145-856C-B08BB2EBFB4A}" destId="{89BF8782-B87F-4606-A297-BB9931C3CCA9}" srcOrd="9" destOrd="0" presId="urn:microsoft.com/office/officeart/2005/8/layout/cycle6"/>
    <dgm:cxn modelId="{23D65813-60F0-4FB1-BE52-C61B0CD527C5}" type="presParOf" srcId="{D1E0D24C-066C-4145-856C-B08BB2EBFB4A}" destId="{529DADBE-FD0D-4F76-93DB-1B238F354DB6}" srcOrd="10" destOrd="0" presId="urn:microsoft.com/office/officeart/2005/8/layout/cycle6"/>
    <dgm:cxn modelId="{FAA19E98-457A-4F2C-97FE-0273001AFB07}" type="presParOf" srcId="{D1E0D24C-066C-4145-856C-B08BB2EBFB4A}" destId="{D5D865E3-D795-4308-99B1-C850D621E07B}" srcOrd="11" destOrd="0" presId="urn:microsoft.com/office/officeart/2005/8/layout/cycle6"/>
    <dgm:cxn modelId="{61823A28-4EDE-4D05-98CD-F0CAF2D190D2}" type="presParOf" srcId="{D1E0D24C-066C-4145-856C-B08BB2EBFB4A}" destId="{8135B556-2331-4E6F-AEF1-5DA142F9DC7A}" srcOrd="12" destOrd="0" presId="urn:microsoft.com/office/officeart/2005/8/layout/cycle6"/>
    <dgm:cxn modelId="{C62C77B8-E8E3-4020-AB4C-77497A686C89}" type="presParOf" srcId="{D1E0D24C-066C-4145-856C-B08BB2EBFB4A}" destId="{4B2C6779-C324-4674-A43F-25C4BC275D55}" srcOrd="13" destOrd="0" presId="urn:microsoft.com/office/officeart/2005/8/layout/cycle6"/>
    <dgm:cxn modelId="{2BC9EA62-0E9A-4643-9085-AC9F3A38B0CA}" type="presParOf" srcId="{D1E0D24C-066C-4145-856C-B08BB2EBFB4A}" destId="{FA4C67C0-4DEF-451E-B9A7-63B65FE5EAD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CEFB3E-B7FD-4B46-BE04-4F024EA47816}" type="doc">
      <dgm:prSet loTypeId="urn:microsoft.com/office/officeart/2005/8/layout/cycle6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7B334A35-C167-4D4A-A6FB-69AE0F752F0D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基本能力通識課程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D1F9EDE-6F35-4263-BE7D-271A892C36C3}" type="par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9EB5024-D4CA-489D-8912-500A81DAF45E}" type="sib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555E90C2-1349-4D66-B244-5A6AD84340EB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專業必修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5B1B198-456D-48B9-AF32-D72FD20FFCB4}" type="par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3A4E955-EA7F-40DD-B1B2-0CE7CB30C23C}" type="sib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4387A21-C35B-4864-93E7-A672D8F7BD3E}">
      <dgm:prSet phldrT="[文字]"/>
      <dgm:spPr>
        <a:solidFill>
          <a:srgbClr val="00B050"/>
        </a:solidFill>
      </dgm:spPr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專業選修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1D477EE-CC0B-4D75-9700-5647856FD671}" type="par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7BC4EFA-AA0E-485D-B313-25A95D4ECC44}" type="sib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AE1043F-6E9F-4C81-A904-2D8452E112AD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專題製作與發表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835091D0-4696-4800-85BA-6E1764791943}" type="sib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BACF90A-7A98-4F27-BD56-F44AD7BA7FA7}" type="par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0D336E21-3938-4BCE-99D2-D48F4E871C63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語言能力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B637EBB-BE9A-46E3-9631-A36DB6E0E764}" type="sib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9367D301-5F16-409A-8C2D-CF6581A4140C}" type="par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D1E0D24C-066C-4145-856C-B08BB2EBFB4A}" type="pres">
      <dgm:prSet presAssocID="{0DCEFB3E-B7FD-4B46-BE04-4F024EA478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1400D4A-FEB5-49C0-9D9C-8DBD11412356}" type="pres">
      <dgm:prSet presAssocID="{0D336E21-3938-4BCE-99D2-D48F4E871C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FC7293-1AF8-493E-9229-979271537C75}" type="pres">
      <dgm:prSet presAssocID="{0D336E21-3938-4BCE-99D2-D48F4E871C63}" presName="spNode" presStyleCnt="0"/>
      <dgm:spPr/>
      <dgm:t>
        <a:bodyPr/>
        <a:lstStyle/>
        <a:p>
          <a:endParaRPr lang="zh-TW" altLang="en-US"/>
        </a:p>
      </dgm:t>
    </dgm:pt>
    <dgm:pt modelId="{0510813B-9BBF-401D-9B0D-76EE3CEC1BE1}" type="pres">
      <dgm:prSet presAssocID="{3B637EBB-BE9A-46E3-9631-A36DB6E0E76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6FC94AD0-C4A2-4DE1-855B-141CF0A15910}" type="pres">
      <dgm:prSet presAssocID="{7B334A35-C167-4D4A-A6FB-69AE0F752F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E4F91A-9D6D-4CC4-A310-87B54C2FC07C}" type="pres">
      <dgm:prSet presAssocID="{7B334A35-C167-4D4A-A6FB-69AE0F752F0D}" presName="spNode" presStyleCnt="0"/>
      <dgm:spPr/>
      <dgm:t>
        <a:bodyPr/>
        <a:lstStyle/>
        <a:p>
          <a:endParaRPr lang="zh-TW" altLang="en-US"/>
        </a:p>
      </dgm:t>
    </dgm:pt>
    <dgm:pt modelId="{E3A8222B-B12A-4204-98FB-78D29EB09C2C}" type="pres">
      <dgm:prSet presAssocID="{C9EB5024-D4CA-489D-8912-500A81DAF45E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970D4FB6-F2C2-461C-ADEB-F00AC588699A}" type="pres">
      <dgm:prSet presAssocID="{555E90C2-1349-4D66-B244-5A6AD84340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21148F-4041-4B02-A1C4-A6CB91E4D01D}" type="pres">
      <dgm:prSet presAssocID="{555E90C2-1349-4D66-B244-5A6AD84340EB}" presName="spNode" presStyleCnt="0"/>
      <dgm:spPr/>
      <dgm:t>
        <a:bodyPr/>
        <a:lstStyle/>
        <a:p>
          <a:endParaRPr lang="zh-TW" altLang="en-US"/>
        </a:p>
      </dgm:t>
    </dgm:pt>
    <dgm:pt modelId="{C9FEFBB1-7FDB-404D-85F0-EC3A6AE6E987}" type="pres">
      <dgm:prSet presAssocID="{C3A4E955-EA7F-40DD-B1B2-0CE7CB30C23C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9BF8782-B87F-4606-A297-BB9931C3CCA9}" type="pres">
      <dgm:prSet presAssocID="{E4387A21-C35B-4864-93E7-A672D8F7BD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9DADBE-FD0D-4F76-93DB-1B238F354DB6}" type="pres">
      <dgm:prSet presAssocID="{E4387A21-C35B-4864-93E7-A672D8F7BD3E}" presName="spNode" presStyleCnt="0"/>
      <dgm:spPr/>
      <dgm:t>
        <a:bodyPr/>
        <a:lstStyle/>
        <a:p>
          <a:endParaRPr lang="zh-TW" altLang="en-US"/>
        </a:p>
      </dgm:t>
    </dgm:pt>
    <dgm:pt modelId="{D5D865E3-D795-4308-99B1-C850D621E07B}" type="pres">
      <dgm:prSet presAssocID="{E7BC4EFA-AA0E-485D-B313-25A95D4ECC44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135B556-2331-4E6F-AEF1-5DA142F9DC7A}" type="pres">
      <dgm:prSet presAssocID="{3AE1043F-6E9F-4C81-A904-2D8452E112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2C6779-C324-4674-A43F-25C4BC275D55}" type="pres">
      <dgm:prSet presAssocID="{3AE1043F-6E9F-4C81-A904-2D8452E112AD}" presName="spNode" presStyleCnt="0"/>
      <dgm:spPr/>
      <dgm:t>
        <a:bodyPr/>
        <a:lstStyle/>
        <a:p>
          <a:endParaRPr lang="zh-TW" altLang="en-US"/>
        </a:p>
      </dgm:t>
    </dgm:pt>
    <dgm:pt modelId="{FA4C67C0-4DEF-451E-B9A7-63B65FE5EAD3}" type="pres">
      <dgm:prSet presAssocID="{835091D0-4696-4800-85BA-6E1764791943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820F7744-4976-4E99-8E8B-91D6D7BE8786}" type="presOf" srcId="{7B334A35-C167-4D4A-A6FB-69AE0F752F0D}" destId="{6FC94AD0-C4A2-4DE1-855B-141CF0A15910}" srcOrd="0" destOrd="0" presId="urn:microsoft.com/office/officeart/2005/8/layout/cycle6"/>
    <dgm:cxn modelId="{92B78B52-DE87-4213-8D1B-6EA24BEA6991}" type="presOf" srcId="{C9EB5024-D4CA-489D-8912-500A81DAF45E}" destId="{E3A8222B-B12A-4204-98FB-78D29EB09C2C}" srcOrd="0" destOrd="0" presId="urn:microsoft.com/office/officeart/2005/8/layout/cycle6"/>
    <dgm:cxn modelId="{E044CA03-CE06-47A9-9323-BF41F43AF7A0}" type="presOf" srcId="{835091D0-4696-4800-85BA-6E1764791943}" destId="{FA4C67C0-4DEF-451E-B9A7-63B65FE5EAD3}" srcOrd="0" destOrd="0" presId="urn:microsoft.com/office/officeart/2005/8/layout/cycle6"/>
    <dgm:cxn modelId="{449FBD81-A26C-4F21-B951-306518F73125}" type="presOf" srcId="{0D336E21-3938-4BCE-99D2-D48F4E871C63}" destId="{61400D4A-FEB5-49C0-9D9C-8DBD11412356}" srcOrd="0" destOrd="0" presId="urn:microsoft.com/office/officeart/2005/8/layout/cycle6"/>
    <dgm:cxn modelId="{9C8303E5-ABF6-47CA-8A08-49C8DCB6CB1D}" type="presOf" srcId="{0DCEFB3E-B7FD-4B46-BE04-4F024EA47816}" destId="{D1E0D24C-066C-4145-856C-B08BB2EBFB4A}" srcOrd="0" destOrd="0" presId="urn:microsoft.com/office/officeart/2005/8/layout/cycle6"/>
    <dgm:cxn modelId="{000A268B-62E7-4ADD-9564-55E4ACBE9049}" srcId="{0DCEFB3E-B7FD-4B46-BE04-4F024EA47816}" destId="{7B334A35-C167-4D4A-A6FB-69AE0F752F0D}" srcOrd="1" destOrd="0" parTransId="{1D1F9EDE-6F35-4263-BE7D-271A892C36C3}" sibTransId="{C9EB5024-D4CA-489D-8912-500A81DAF45E}"/>
    <dgm:cxn modelId="{C84CCD88-8A3C-44AD-BDA6-7BF7305F4E91}" srcId="{0DCEFB3E-B7FD-4B46-BE04-4F024EA47816}" destId="{E4387A21-C35B-4864-93E7-A672D8F7BD3E}" srcOrd="3" destOrd="0" parTransId="{91D477EE-CC0B-4D75-9700-5647856FD671}" sibTransId="{E7BC4EFA-AA0E-485D-B313-25A95D4ECC44}"/>
    <dgm:cxn modelId="{ECDB21F5-2DBE-45B5-8A65-C226D99E66A9}" type="presOf" srcId="{555E90C2-1349-4D66-B244-5A6AD84340EB}" destId="{970D4FB6-F2C2-461C-ADEB-F00AC588699A}" srcOrd="0" destOrd="0" presId="urn:microsoft.com/office/officeart/2005/8/layout/cycle6"/>
    <dgm:cxn modelId="{A8233FC6-3A20-4BA6-B5A2-695479423CE9}" type="presOf" srcId="{C3A4E955-EA7F-40DD-B1B2-0CE7CB30C23C}" destId="{C9FEFBB1-7FDB-404D-85F0-EC3A6AE6E987}" srcOrd="0" destOrd="0" presId="urn:microsoft.com/office/officeart/2005/8/layout/cycle6"/>
    <dgm:cxn modelId="{94544BD2-B333-4A29-8158-B1E9B159DA19}" type="presOf" srcId="{E4387A21-C35B-4864-93E7-A672D8F7BD3E}" destId="{89BF8782-B87F-4606-A297-BB9931C3CCA9}" srcOrd="0" destOrd="0" presId="urn:microsoft.com/office/officeart/2005/8/layout/cycle6"/>
    <dgm:cxn modelId="{C60F848E-ECDA-4C9B-AD5F-6C8D4630B712}" srcId="{0DCEFB3E-B7FD-4B46-BE04-4F024EA47816}" destId="{3AE1043F-6E9F-4C81-A904-2D8452E112AD}" srcOrd="4" destOrd="0" parTransId="{3BACF90A-7A98-4F27-BD56-F44AD7BA7FA7}" sibTransId="{835091D0-4696-4800-85BA-6E1764791943}"/>
    <dgm:cxn modelId="{79BB78EA-F92B-4386-83BF-8BE3ACF496D9}" type="presOf" srcId="{E7BC4EFA-AA0E-485D-B313-25A95D4ECC44}" destId="{D5D865E3-D795-4308-99B1-C850D621E07B}" srcOrd="0" destOrd="0" presId="urn:microsoft.com/office/officeart/2005/8/layout/cycle6"/>
    <dgm:cxn modelId="{B1D3B4BE-B0EF-4E17-8996-F3955094A00A}" srcId="{0DCEFB3E-B7FD-4B46-BE04-4F024EA47816}" destId="{555E90C2-1349-4D66-B244-5A6AD84340EB}" srcOrd="2" destOrd="0" parTransId="{35B1B198-456D-48B9-AF32-D72FD20FFCB4}" sibTransId="{C3A4E955-EA7F-40DD-B1B2-0CE7CB30C23C}"/>
    <dgm:cxn modelId="{1F036580-C7C3-450A-B41F-7E77C1C8012F}" type="presOf" srcId="{3AE1043F-6E9F-4C81-A904-2D8452E112AD}" destId="{8135B556-2331-4E6F-AEF1-5DA142F9DC7A}" srcOrd="0" destOrd="0" presId="urn:microsoft.com/office/officeart/2005/8/layout/cycle6"/>
    <dgm:cxn modelId="{9C7E37CE-D0B7-4484-9989-9F8308501C4B}" type="presOf" srcId="{3B637EBB-BE9A-46E3-9631-A36DB6E0E764}" destId="{0510813B-9BBF-401D-9B0D-76EE3CEC1BE1}" srcOrd="0" destOrd="0" presId="urn:microsoft.com/office/officeart/2005/8/layout/cycle6"/>
    <dgm:cxn modelId="{1C97CA16-0150-4A29-9BC1-F20E32E1DE98}" srcId="{0DCEFB3E-B7FD-4B46-BE04-4F024EA47816}" destId="{0D336E21-3938-4BCE-99D2-D48F4E871C63}" srcOrd="0" destOrd="0" parTransId="{9367D301-5F16-409A-8C2D-CF6581A4140C}" sibTransId="{3B637EBB-BE9A-46E3-9631-A36DB6E0E764}"/>
    <dgm:cxn modelId="{C910D483-0571-48B7-8C42-9AF149DC5FCE}" type="presParOf" srcId="{D1E0D24C-066C-4145-856C-B08BB2EBFB4A}" destId="{61400D4A-FEB5-49C0-9D9C-8DBD11412356}" srcOrd="0" destOrd="0" presId="urn:microsoft.com/office/officeart/2005/8/layout/cycle6"/>
    <dgm:cxn modelId="{200DDE0F-1A93-4197-94CF-E3F4E80AC590}" type="presParOf" srcId="{D1E0D24C-066C-4145-856C-B08BB2EBFB4A}" destId="{0EFC7293-1AF8-493E-9229-979271537C75}" srcOrd="1" destOrd="0" presId="urn:microsoft.com/office/officeart/2005/8/layout/cycle6"/>
    <dgm:cxn modelId="{C6953660-2C83-4303-96AC-9F61CFB43791}" type="presParOf" srcId="{D1E0D24C-066C-4145-856C-B08BB2EBFB4A}" destId="{0510813B-9BBF-401D-9B0D-76EE3CEC1BE1}" srcOrd="2" destOrd="0" presId="urn:microsoft.com/office/officeart/2005/8/layout/cycle6"/>
    <dgm:cxn modelId="{BE9140CF-DF61-4FC6-8132-635F3320BE2B}" type="presParOf" srcId="{D1E0D24C-066C-4145-856C-B08BB2EBFB4A}" destId="{6FC94AD0-C4A2-4DE1-855B-141CF0A15910}" srcOrd="3" destOrd="0" presId="urn:microsoft.com/office/officeart/2005/8/layout/cycle6"/>
    <dgm:cxn modelId="{19833279-3EEB-4E68-B40A-40C1D1ADEBC4}" type="presParOf" srcId="{D1E0D24C-066C-4145-856C-B08BB2EBFB4A}" destId="{DBE4F91A-9D6D-4CC4-A310-87B54C2FC07C}" srcOrd="4" destOrd="0" presId="urn:microsoft.com/office/officeart/2005/8/layout/cycle6"/>
    <dgm:cxn modelId="{63920643-7633-483F-98EF-8E9A16EB6FAC}" type="presParOf" srcId="{D1E0D24C-066C-4145-856C-B08BB2EBFB4A}" destId="{E3A8222B-B12A-4204-98FB-78D29EB09C2C}" srcOrd="5" destOrd="0" presId="urn:microsoft.com/office/officeart/2005/8/layout/cycle6"/>
    <dgm:cxn modelId="{5761F3BD-C79D-4E92-9669-D99FCD532B7C}" type="presParOf" srcId="{D1E0D24C-066C-4145-856C-B08BB2EBFB4A}" destId="{970D4FB6-F2C2-461C-ADEB-F00AC588699A}" srcOrd="6" destOrd="0" presId="urn:microsoft.com/office/officeart/2005/8/layout/cycle6"/>
    <dgm:cxn modelId="{3E238731-E693-4CCC-847C-E7652669CA75}" type="presParOf" srcId="{D1E0D24C-066C-4145-856C-B08BB2EBFB4A}" destId="{7621148F-4041-4B02-A1C4-A6CB91E4D01D}" srcOrd="7" destOrd="0" presId="urn:microsoft.com/office/officeart/2005/8/layout/cycle6"/>
    <dgm:cxn modelId="{125EBF95-9F93-4A69-BD5A-64CF395BAEB8}" type="presParOf" srcId="{D1E0D24C-066C-4145-856C-B08BB2EBFB4A}" destId="{C9FEFBB1-7FDB-404D-85F0-EC3A6AE6E987}" srcOrd="8" destOrd="0" presId="urn:microsoft.com/office/officeart/2005/8/layout/cycle6"/>
    <dgm:cxn modelId="{FD0F1FB9-2F86-4BDB-BD68-68E4CA32621A}" type="presParOf" srcId="{D1E0D24C-066C-4145-856C-B08BB2EBFB4A}" destId="{89BF8782-B87F-4606-A297-BB9931C3CCA9}" srcOrd="9" destOrd="0" presId="urn:microsoft.com/office/officeart/2005/8/layout/cycle6"/>
    <dgm:cxn modelId="{4BF69803-B0F3-484A-B147-F8D77DCA5721}" type="presParOf" srcId="{D1E0D24C-066C-4145-856C-B08BB2EBFB4A}" destId="{529DADBE-FD0D-4F76-93DB-1B238F354DB6}" srcOrd="10" destOrd="0" presId="urn:microsoft.com/office/officeart/2005/8/layout/cycle6"/>
    <dgm:cxn modelId="{447CC0E1-E8D7-4DC8-AFAF-8434FF5CD2BB}" type="presParOf" srcId="{D1E0D24C-066C-4145-856C-B08BB2EBFB4A}" destId="{D5D865E3-D795-4308-99B1-C850D621E07B}" srcOrd="11" destOrd="0" presId="urn:microsoft.com/office/officeart/2005/8/layout/cycle6"/>
    <dgm:cxn modelId="{91C4F3CC-A34B-465D-8A74-11C587EF4483}" type="presParOf" srcId="{D1E0D24C-066C-4145-856C-B08BB2EBFB4A}" destId="{8135B556-2331-4E6F-AEF1-5DA142F9DC7A}" srcOrd="12" destOrd="0" presId="urn:microsoft.com/office/officeart/2005/8/layout/cycle6"/>
    <dgm:cxn modelId="{F0AB6EDD-47B3-4597-A4C5-E8A1FF4C98F6}" type="presParOf" srcId="{D1E0D24C-066C-4145-856C-B08BB2EBFB4A}" destId="{4B2C6779-C324-4674-A43F-25C4BC275D55}" srcOrd="13" destOrd="0" presId="urn:microsoft.com/office/officeart/2005/8/layout/cycle6"/>
    <dgm:cxn modelId="{33386912-74B3-419B-A29A-40D2DF39A310}" type="presParOf" srcId="{D1E0D24C-066C-4145-856C-B08BB2EBFB4A}" destId="{FA4C67C0-4DEF-451E-B9A7-63B65FE5EAD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CEFB3E-B7FD-4B46-BE04-4F024EA47816}" type="doc">
      <dgm:prSet loTypeId="urn:microsoft.com/office/officeart/2005/8/layout/cycle6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7B334A35-C167-4D4A-A6FB-69AE0F752F0D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基本能力通識課程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D1F9EDE-6F35-4263-BE7D-271A892C36C3}" type="par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9EB5024-D4CA-489D-8912-500A81DAF45E}" type="sibTrans" cxnId="{000A268B-62E7-4ADD-9564-55E4ACBE9049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555E90C2-1349-4D66-B244-5A6AD84340EB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專業必修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5B1B198-456D-48B9-AF32-D72FD20FFCB4}" type="par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C3A4E955-EA7F-40DD-B1B2-0CE7CB30C23C}" type="sibTrans" cxnId="{B1D3B4BE-B0EF-4E17-8996-F3955094A00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4387A21-C35B-4864-93E7-A672D8F7BD3E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專業選修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1D477EE-CC0B-4D75-9700-5647856FD671}" type="par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7BC4EFA-AA0E-485D-B313-25A95D4ECC44}" type="sibTrans" cxnId="{C84CCD88-8A3C-44AD-BDA6-7BF7305F4E91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AE1043F-6E9F-4C81-A904-2D8452E112AD}">
      <dgm:prSet phldrT="[文字]"/>
      <dgm:spPr>
        <a:solidFill>
          <a:srgbClr val="00B050"/>
        </a:solidFill>
      </dgm:spPr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專題製作與發表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835091D0-4696-4800-85BA-6E1764791943}" type="sib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BACF90A-7A98-4F27-BD56-F44AD7BA7FA7}" type="parTrans" cxnId="{C60F848E-ECDA-4C9B-AD5F-6C8D4630B712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0D336E21-3938-4BCE-99D2-D48F4E871C63}">
      <dgm:prSet phldrT="[文字]"/>
      <dgm:spPr/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語言能力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B637EBB-BE9A-46E3-9631-A36DB6E0E764}" type="sib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9367D301-5F16-409A-8C2D-CF6581A4140C}" type="parTrans" cxnId="{1C97CA16-0150-4A29-9BC1-F20E32E1DE98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D1E0D24C-066C-4145-856C-B08BB2EBFB4A}" type="pres">
      <dgm:prSet presAssocID="{0DCEFB3E-B7FD-4B46-BE04-4F024EA478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1400D4A-FEB5-49C0-9D9C-8DBD11412356}" type="pres">
      <dgm:prSet presAssocID="{0D336E21-3938-4BCE-99D2-D48F4E871C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FC7293-1AF8-493E-9229-979271537C75}" type="pres">
      <dgm:prSet presAssocID="{0D336E21-3938-4BCE-99D2-D48F4E871C63}" presName="spNode" presStyleCnt="0"/>
      <dgm:spPr/>
      <dgm:t>
        <a:bodyPr/>
        <a:lstStyle/>
        <a:p>
          <a:endParaRPr lang="zh-TW" altLang="en-US"/>
        </a:p>
      </dgm:t>
    </dgm:pt>
    <dgm:pt modelId="{0510813B-9BBF-401D-9B0D-76EE3CEC1BE1}" type="pres">
      <dgm:prSet presAssocID="{3B637EBB-BE9A-46E3-9631-A36DB6E0E76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6FC94AD0-C4A2-4DE1-855B-141CF0A15910}" type="pres">
      <dgm:prSet presAssocID="{7B334A35-C167-4D4A-A6FB-69AE0F752F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E4F91A-9D6D-4CC4-A310-87B54C2FC07C}" type="pres">
      <dgm:prSet presAssocID="{7B334A35-C167-4D4A-A6FB-69AE0F752F0D}" presName="spNode" presStyleCnt="0"/>
      <dgm:spPr/>
      <dgm:t>
        <a:bodyPr/>
        <a:lstStyle/>
        <a:p>
          <a:endParaRPr lang="zh-TW" altLang="en-US"/>
        </a:p>
      </dgm:t>
    </dgm:pt>
    <dgm:pt modelId="{E3A8222B-B12A-4204-98FB-78D29EB09C2C}" type="pres">
      <dgm:prSet presAssocID="{C9EB5024-D4CA-489D-8912-500A81DAF45E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970D4FB6-F2C2-461C-ADEB-F00AC588699A}" type="pres">
      <dgm:prSet presAssocID="{555E90C2-1349-4D66-B244-5A6AD84340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21148F-4041-4B02-A1C4-A6CB91E4D01D}" type="pres">
      <dgm:prSet presAssocID="{555E90C2-1349-4D66-B244-5A6AD84340EB}" presName="spNode" presStyleCnt="0"/>
      <dgm:spPr/>
      <dgm:t>
        <a:bodyPr/>
        <a:lstStyle/>
        <a:p>
          <a:endParaRPr lang="zh-TW" altLang="en-US"/>
        </a:p>
      </dgm:t>
    </dgm:pt>
    <dgm:pt modelId="{C9FEFBB1-7FDB-404D-85F0-EC3A6AE6E987}" type="pres">
      <dgm:prSet presAssocID="{C3A4E955-EA7F-40DD-B1B2-0CE7CB30C23C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9BF8782-B87F-4606-A297-BB9931C3CCA9}" type="pres">
      <dgm:prSet presAssocID="{E4387A21-C35B-4864-93E7-A672D8F7BD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9DADBE-FD0D-4F76-93DB-1B238F354DB6}" type="pres">
      <dgm:prSet presAssocID="{E4387A21-C35B-4864-93E7-A672D8F7BD3E}" presName="spNode" presStyleCnt="0"/>
      <dgm:spPr/>
      <dgm:t>
        <a:bodyPr/>
        <a:lstStyle/>
        <a:p>
          <a:endParaRPr lang="zh-TW" altLang="en-US"/>
        </a:p>
      </dgm:t>
    </dgm:pt>
    <dgm:pt modelId="{D5D865E3-D795-4308-99B1-C850D621E07B}" type="pres">
      <dgm:prSet presAssocID="{E7BC4EFA-AA0E-485D-B313-25A95D4ECC44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135B556-2331-4E6F-AEF1-5DA142F9DC7A}" type="pres">
      <dgm:prSet presAssocID="{3AE1043F-6E9F-4C81-A904-2D8452E112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2C6779-C324-4674-A43F-25C4BC275D55}" type="pres">
      <dgm:prSet presAssocID="{3AE1043F-6E9F-4C81-A904-2D8452E112AD}" presName="spNode" presStyleCnt="0"/>
      <dgm:spPr/>
      <dgm:t>
        <a:bodyPr/>
        <a:lstStyle/>
        <a:p>
          <a:endParaRPr lang="zh-TW" altLang="en-US"/>
        </a:p>
      </dgm:t>
    </dgm:pt>
    <dgm:pt modelId="{FA4C67C0-4DEF-451E-B9A7-63B65FE5EAD3}" type="pres">
      <dgm:prSet presAssocID="{835091D0-4696-4800-85BA-6E1764791943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FEAD427-4FA3-4B89-A10D-D7AE53DB24AC}" type="presOf" srcId="{0D336E21-3938-4BCE-99D2-D48F4E871C63}" destId="{61400D4A-FEB5-49C0-9D9C-8DBD11412356}" srcOrd="0" destOrd="0" presId="urn:microsoft.com/office/officeart/2005/8/layout/cycle6"/>
    <dgm:cxn modelId="{56018B1B-CAA7-4776-8D77-18E080FD23C0}" type="presOf" srcId="{7B334A35-C167-4D4A-A6FB-69AE0F752F0D}" destId="{6FC94AD0-C4A2-4DE1-855B-141CF0A15910}" srcOrd="0" destOrd="0" presId="urn:microsoft.com/office/officeart/2005/8/layout/cycle6"/>
    <dgm:cxn modelId="{98BDF30D-E28B-4B7D-AADF-F831FAB1F7EA}" type="presOf" srcId="{0DCEFB3E-B7FD-4B46-BE04-4F024EA47816}" destId="{D1E0D24C-066C-4145-856C-B08BB2EBFB4A}" srcOrd="0" destOrd="0" presId="urn:microsoft.com/office/officeart/2005/8/layout/cycle6"/>
    <dgm:cxn modelId="{000A268B-62E7-4ADD-9564-55E4ACBE9049}" srcId="{0DCEFB3E-B7FD-4B46-BE04-4F024EA47816}" destId="{7B334A35-C167-4D4A-A6FB-69AE0F752F0D}" srcOrd="1" destOrd="0" parTransId="{1D1F9EDE-6F35-4263-BE7D-271A892C36C3}" sibTransId="{C9EB5024-D4CA-489D-8912-500A81DAF45E}"/>
    <dgm:cxn modelId="{544C0055-E3B3-41A3-AB55-227D2F6FC1B7}" type="presOf" srcId="{3B637EBB-BE9A-46E3-9631-A36DB6E0E764}" destId="{0510813B-9BBF-401D-9B0D-76EE3CEC1BE1}" srcOrd="0" destOrd="0" presId="urn:microsoft.com/office/officeart/2005/8/layout/cycle6"/>
    <dgm:cxn modelId="{0B6CCFAF-F5A8-48F4-B717-A16257064007}" type="presOf" srcId="{3AE1043F-6E9F-4C81-A904-2D8452E112AD}" destId="{8135B556-2331-4E6F-AEF1-5DA142F9DC7A}" srcOrd="0" destOrd="0" presId="urn:microsoft.com/office/officeart/2005/8/layout/cycle6"/>
    <dgm:cxn modelId="{EA346D61-1382-44CE-A40B-763BCE4679F0}" type="presOf" srcId="{C9EB5024-D4CA-489D-8912-500A81DAF45E}" destId="{E3A8222B-B12A-4204-98FB-78D29EB09C2C}" srcOrd="0" destOrd="0" presId="urn:microsoft.com/office/officeart/2005/8/layout/cycle6"/>
    <dgm:cxn modelId="{C84CCD88-8A3C-44AD-BDA6-7BF7305F4E91}" srcId="{0DCEFB3E-B7FD-4B46-BE04-4F024EA47816}" destId="{E4387A21-C35B-4864-93E7-A672D8F7BD3E}" srcOrd="3" destOrd="0" parTransId="{91D477EE-CC0B-4D75-9700-5647856FD671}" sibTransId="{E7BC4EFA-AA0E-485D-B313-25A95D4ECC44}"/>
    <dgm:cxn modelId="{FEDAA406-BDB8-4E7C-955D-7BB06B47AC17}" type="presOf" srcId="{555E90C2-1349-4D66-B244-5A6AD84340EB}" destId="{970D4FB6-F2C2-461C-ADEB-F00AC588699A}" srcOrd="0" destOrd="0" presId="urn:microsoft.com/office/officeart/2005/8/layout/cycle6"/>
    <dgm:cxn modelId="{3013FEED-2878-4700-B077-EB438DF2B677}" type="presOf" srcId="{C3A4E955-EA7F-40DD-B1B2-0CE7CB30C23C}" destId="{C9FEFBB1-7FDB-404D-85F0-EC3A6AE6E987}" srcOrd="0" destOrd="0" presId="urn:microsoft.com/office/officeart/2005/8/layout/cycle6"/>
    <dgm:cxn modelId="{41744AEB-F80B-48D6-9F91-5B1463F27259}" type="presOf" srcId="{E7BC4EFA-AA0E-485D-B313-25A95D4ECC44}" destId="{D5D865E3-D795-4308-99B1-C850D621E07B}" srcOrd="0" destOrd="0" presId="urn:microsoft.com/office/officeart/2005/8/layout/cycle6"/>
    <dgm:cxn modelId="{C60F848E-ECDA-4C9B-AD5F-6C8D4630B712}" srcId="{0DCEFB3E-B7FD-4B46-BE04-4F024EA47816}" destId="{3AE1043F-6E9F-4C81-A904-2D8452E112AD}" srcOrd="4" destOrd="0" parTransId="{3BACF90A-7A98-4F27-BD56-F44AD7BA7FA7}" sibTransId="{835091D0-4696-4800-85BA-6E1764791943}"/>
    <dgm:cxn modelId="{B1D3B4BE-B0EF-4E17-8996-F3955094A00A}" srcId="{0DCEFB3E-B7FD-4B46-BE04-4F024EA47816}" destId="{555E90C2-1349-4D66-B244-5A6AD84340EB}" srcOrd="2" destOrd="0" parTransId="{35B1B198-456D-48B9-AF32-D72FD20FFCB4}" sibTransId="{C3A4E955-EA7F-40DD-B1B2-0CE7CB30C23C}"/>
    <dgm:cxn modelId="{D62C69BD-3753-4FDE-9011-3E98FD56B89D}" type="presOf" srcId="{E4387A21-C35B-4864-93E7-A672D8F7BD3E}" destId="{89BF8782-B87F-4606-A297-BB9931C3CCA9}" srcOrd="0" destOrd="0" presId="urn:microsoft.com/office/officeart/2005/8/layout/cycle6"/>
    <dgm:cxn modelId="{6CDD9E77-4210-4AF3-A902-29DAAAEE5FD7}" type="presOf" srcId="{835091D0-4696-4800-85BA-6E1764791943}" destId="{FA4C67C0-4DEF-451E-B9A7-63B65FE5EAD3}" srcOrd="0" destOrd="0" presId="urn:microsoft.com/office/officeart/2005/8/layout/cycle6"/>
    <dgm:cxn modelId="{1C97CA16-0150-4A29-9BC1-F20E32E1DE98}" srcId="{0DCEFB3E-B7FD-4B46-BE04-4F024EA47816}" destId="{0D336E21-3938-4BCE-99D2-D48F4E871C63}" srcOrd="0" destOrd="0" parTransId="{9367D301-5F16-409A-8C2D-CF6581A4140C}" sibTransId="{3B637EBB-BE9A-46E3-9631-A36DB6E0E764}"/>
    <dgm:cxn modelId="{D3F50B8E-ACA6-493E-A0C2-A9550E138BE9}" type="presParOf" srcId="{D1E0D24C-066C-4145-856C-B08BB2EBFB4A}" destId="{61400D4A-FEB5-49C0-9D9C-8DBD11412356}" srcOrd="0" destOrd="0" presId="urn:microsoft.com/office/officeart/2005/8/layout/cycle6"/>
    <dgm:cxn modelId="{BD128A84-2735-408F-8DAE-99D734C53EC7}" type="presParOf" srcId="{D1E0D24C-066C-4145-856C-B08BB2EBFB4A}" destId="{0EFC7293-1AF8-493E-9229-979271537C75}" srcOrd="1" destOrd="0" presId="urn:microsoft.com/office/officeart/2005/8/layout/cycle6"/>
    <dgm:cxn modelId="{77A9DA6C-43EE-4E6F-A29C-0694C29D8D40}" type="presParOf" srcId="{D1E0D24C-066C-4145-856C-B08BB2EBFB4A}" destId="{0510813B-9BBF-401D-9B0D-76EE3CEC1BE1}" srcOrd="2" destOrd="0" presId="urn:microsoft.com/office/officeart/2005/8/layout/cycle6"/>
    <dgm:cxn modelId="{91C82D66-1B00-4F2E-AFF7-4FE1AFBDE153}" type="presParOf" srcId="{D1E0D24C-066C-4145-856C-B08BB2EBFB4A}" destId="{6FC94AD0-C4A2-4DE1-855B-141CF0A15910}" srcOrd="3" destOrd="0" presId="urn:microsoft.com/office/officeart/2005/8/layout/cycle6"/>
    <dgm:cxn modelId="{3EC07150-B078-4D85-BD94-A451C20E9A4F}" type="presParOf" srcId="{D1E0D24C-066C-4145-856C-B08BB2EBFB4A}" destId="{DBE4F91A-9D6D-4CC4-A310-87B54C2FC07C}" srcOrd="4" destOrd="0" presId="urn:microsoft.com/office/officeart/2005/8/layout/cycle6"/>
    <dgm:cxn modelId="{D003C1A8-9B63-49D3-8E84-87E9431B5A8F}" type="presParOf" srcId="{D1E0D24C-066C-4145-856C-B08BB2EBFB4A}" destId="{E3A8222B-B12A-4204-98FB-78D29EB09C2C}" srcOrd="5" destOrd="0" presId="urn:microsoft.com/office/officeart/2005/8/layout/cycle6"/>
    <dgm:cxn modelId="{A7693521-2E8C-4A82-B603-2CF40E173CBD}" type="presParOf" srcId="{D1E0D24C-066C-4145-856C-B08BB2EBFB4A}" destId="{970D4FB6-F2C2-461C-ADEB-F00AC588699A}" srcOrd="6" destOrd="0" presId="urn:microsoft.com/office/officeart/2005/8/layout/cycle6"/>
    <dgm:cxn modelId="{B1E06B86-EB36-4BEA-AA42-1857AAE29D59}" type="presParOf" srcId="{D1E0D24C-066C-4145-856C-B08BB2EBFB4A}" destId="{7621148F-4041-4B02-A1C4-A6CB91E4D01D}" srcOrd="7" destOrd="0" presId="urn:microsoft.com/office/officeart/2005/8/layout/cycle6"/>
    <dgm:cxn modelId="{598861BA-E4B1-4247-95E3-5629DAFEBB06}" type="presParOf" srcId="{D1E0D24C-066C-4145-856C-B08BB2EBFB4A}" destId="{C9FEFBB1-7FDB-404D-85F0-EC3A6AE6E987}" srcOrd="8" destOrd="0" presId="urn:microsoft.com/office/officeart/2005/8/layout/cycle6"/>
    <dgm:cxn modelId="{61EAAAE1-E45B-4ED2-BE06-3F76CF0E127B}" type="presParOf" srcId="{D1E0D24C-066C-4145-856C-B08BB2EBFB4A}" destId="{89BF8782-B87F-4606-A297-BB9931C3CCA9}" srcOrd="9" destOrd="0" presId="urn:microsoft.com/office/officeart/2005/8/layout/cycle6"/>
    <dgm:cxn modelId="{F3B190BB-9FBA-4732-A344-6BC0C076A913}" type="presParOf" srcId="{D1E0D24C-066C-4145-856C-B08BB2EBFB4A}" destId="{529DADBE-FD0D-4F76-93DB-1B238F354DB6}" srcOrd="10" destOrd="0" presId="urn:microsoft.com/office/officeart/2005/8/layout/cycle6"/>
    <dgm:cxn modelId="{1710C556-3393-49EE-8853-864403905FDA}" type="presParOf" srcId="{D1E0D24C-066C-4145-856C-B08BB2EBFB4A}" destId="{D5D865E3-D795-4308-99B1-C850D621E07B}" srcOrd="11" destOrd="0" presId="urn:microsoft.com/office/officeart/2005/8/layout/cycle6"/>
    <dgm:cxn modelId="{8364BD69-3A66-46CE-A949-ACD3E8E4BF10}" type="presParOf" srcId="{D1E0D24C-066C-4145-856C-B08BB2EBFB4A}" destId="{8135B556-2331-4E6F-AEF1-5DA142F9DC7A}" srcOrd="12" destOrd="0" presId="urn:microsoft.com/office/officeart/2005/8/layout/cycle6"/>
    <dgm:cxn modelId="{30011A71-FC0A-43FA-A24F-91B14B1EA23E}" type="presParOf" srcId="{D1E0D24C-066C-4145-856C-B08BB2EBFB4A}" destId="{4B2C6779-C324-4674-A43F-25C4BC275D55}" srcOrd="13" destOrd="0" presId="urn:microsoft.com/office/officeart/2005/8/layout/cycle6"/>
    <dgm:cxn modelId="{F4920B46-B2C2-4524-8030-F532FC556F99}" type="presParOf" srcId="{D1E0D24C-066C-4145-856C-B08BB2EBFB4A}" destId="{FA4C67C0-4DEF-451E-B9A7-63B65FE5EAD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0.45104</cdr:x>
      <cdr:y>0.93352</cdr:y>
    </cdr:from>
    <cdr:to>
      <cdr:x>0.58909</cdr:x>
      <cdr:y>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676525" y="3209925"/>
          <a:ext cx="819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</cdr:x>
      <cdr:y>0.34072</cdr:y>
    </cdr:from>
    <cdr:to>
      <cdr:x>0.02889</cdr:x>
      <cdr:y>0.49584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0" y="1171575"/>
          <a:ext cx="17145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TW" altLang="en-US" sz="1400" b="1" dirty="0"/>
            <a:t>人</a:t>
          </a:r>
          <a:endParaRPr lang="en-US" altLang="zh-TW" sz="1400" b="1" dirty="0"/>
        </a:p>
        <a:p xmlns:a="http://schemas.openxmlformats.org/drawingml/2006/main">
          <a:r>
            <a:rPr lang="zh-TW" altLang="en-US" sz="1400" b="1" dirty="0"/>
            <a:t>數</a:t>
          </a:r>
          <a:endParaRPr lang="en-US" altLang="zh-TW" sz="1400" b="1" dirty="0"/>
        </a:p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0.12656</cdr:x>
      <cdr:y>0.78734</cdr:y>
    </cdr:from>
    <cdr:to>
      <cdr:x>0.17969</cdr:x>
      <cdr:y>0.83544</cdr:y>
    </cdr:to>
    <cdr:sp macro="" textlink="">
      <cdr:nvSpPr>
        <cdr:cNvPr id="5" name="文字方塊 4"/>
        <cdr:cNvSpPr txBox="1"/>
      </cdr:nvSpPr>
      <cdr:spPr>
        <a:xfrm xmlns:a="http://schemas.openxmlformats.org/drawingml/2006/main">
          <a:off x="771525" y="2962275"/>
          <a:ext cx="3238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altLang="zh-TW" sz="1100"/>
        </a:p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0.01961</cdr:x>
      <cdr:y>0.16393</cdr:y>
    </cdr:from>
    <cdr:to>
      <cdr:x>0.0485</cdr:x>
      <cdr:y>0.31905</cdr:y>
    </cdr:to>
    <cdr:sp macro="" textlink="">
      <cdr:nvSpPr>
        <cdr:cNvPr id="7" name="文字方塊 3"/>
        <cdr:cNvSpPr txBox="1"/>
      </cdr:nvSpPr>
      <cdr:spPr>
        <a:xfrm xmlns:a="http://schemas.openxmlformats.org/drawingml/2006/main">
          <a:off x="71438" y="714380"/>
          <a:ext cx="105257" cy="675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altLang="zh-TW" sz="1100" b="1" dirty="0"/>
        </a:p>
        <a:p xmlns:a="http://schemas.openxmlformats.org/drawingml/2006/main">
          <a:endParaRPr lang="en-US" altLang="zh-TW" sz="1100" b="1" dirty="0"/>
        </a:p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0.13725</cdr:x>
      <cdr:y>0.79245</cdr:y>
    </cdr:from>
    <cdr:to>
      <cdr:x>0.19038</cdr:x>
      <cdr:y>0.85574</cdr:y>
    </cdr:to>
    <cdr:sp macro="" textlink="">
      <cdr:nvSpPr>
        <cdr:cNvPr id="8" name="文字方塊 4"/>
        <cdr:cNvSpPr txBox="1"/>
      </cdr:nvSpPr>
      <cdr:spPr>
        <a:xfrm xmlns:a="http://schemas.openxmlformats.org/drawingml/2006/main">
          <a:off x="500066" y="3000396"/>
          <a:ext cx="193573" cy="239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TW" sz="1200" dirty="0"/>
            <a:t>8</a:t>
          </a:r>
        </a:p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0.12656</cdr:x>
      <cdr:y>0.78734</cdr:y>
    </cdr:from>
    <cdr:to>
      <cdr:x>0.17969</cdr:x>
      <cdr:y>0.83544</cdr:y>
    </cdr:to>
    <cdr:sp macro="" textlink="">
      <cdr:nvSpPr>
        <cdr:cNvPr id="11" name="文字方塊 4"/>
        <cdr:cNvSpPr txBox="1"/>
      </cdr:nvSpPr>
      <cdr:spPr>
        <a:xfrm xmlns:a="http://schemas.openxmlformats.org/drawingml/2006/main">
          <a:off x="771525" y="2962275"/>
          <a:ext cx="3238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0.43137</cdr:x>
      <cdr:y>0.93443</cdr:y>
    </cdr:from>
    <cdr:to>
      <cdr:x>0.60784</cdr:x>
      <cdr:y>0.98443</cdr:y>
    </cdr:to>
    <cdr:sp macro="" textlink="">
      <cdr:nvSpPr>
        <cdr:cNvPr id="12" name="文字方塊 2"/>
        <cdr:cNvSpPr txBox="1"/>
      </cdr:nvSpPr>
      <cdr:spPr>
        <a:xfrm xmlns:a="http://schemas.openxmlformats.org/drawingml/2006/main">
          <a:off x="1571636" y="4071966"/>
          <a:ext cx="642942" cy="21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TW" altLang="en-US" sz="1400" b="1" dirty="0"/>
            <a:t>班級</a:t>
          </a:r>
          <a:endParaRPr lang="en-US" altLang="zh-TW" sz="1400" b="1" dirty="0"/>
        </a:p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0.17647</cdr:x>
      <cdr:y>0.79245</cdr:y>
    </cdr:from>
    <cdr:to>
      <cdr:x>0.2296</cdr:x>
      <cdr:y>0.84055</cdr:y>
    </cdr:to>
    <cdr:sp macro="" textlink="">
      <cdr:nvSpPr>
        <cdr:cNvPr id="14" name="文字方塊 4"/>
        <cdr:cNvSpPr txBox="1"/>
      </cdr:nvSpPr>
      <cdr:spPr>
        <a:xfrm xmlns:a="http://schemas.openxmlformats.org/drawingml/2006/main">
          <a:off x="642942" y="3000396"/>
          <a:ext cx="193573" cy="182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altLang="zh-TW" sz="1100"/>
        </a:p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0.23281</cdr:x>
      <cdr:y>0.74937</cdr:y>
    </cdr:from>
    <cdr:to>
      <cdr:x>0.37255</cdr:x>
      <cdr:y>0.81132</cdr:y>
    </cdr:to>
    <cdr:sp macro="" textlink="">
      <cdr:nvSpPr>
        <cdr:cNvPr id="15" name="文字方塊 14"/>
        <cdr:cNvSpPr txBox="1"/>
      </cdr:nvSpPr>
      <cdr:spPr>
        <a:xfrm xmlns:a="http://schemas.openxmlformats.org/drawingml/2006/main">
          <a:off x="848213" y="2837275"/>
          <a:ext cx="509109" cy="234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TW" sz="1200" dirty="0"/>
            <a:t>24</a:t>
          </a:r>
        </a:p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0.37255</cdr:x>
      <cdr:y>0.73585</cdr:y>
    </cdr:from>
    <cdr:to>
      <cdr:x>0.4775</cdr:x>
      <cdr:y>0.79412</cdr:y>
    </cdr:to>
    <cdr:sp macro="" textlink="">
      <cdr:nvSpPr>
        <cdr:cNvPr id="16" name="文字方塊 15"/>
        <cdr:cNvSpPr txBox="1"/>
      </cdr:nvSpPr>
      <cdr:spPr>
        <a:xfrm xmlns:a="http://schemas.openxmlformats.org/drawingml/2006/main">
          <a:off x="1357322" y="2786082"/>
          <a:ext cx="382387" cy="220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TW" sz="1200" dirty="0"/>
            <a:t>32</a:t>
          </a:r>
        </a:p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0.49688</cdr:x>
      <cdr:y>0.65823</cdr:y>
    </cdr:from>
    <cdr:to>
      <cdr:x>0.60784</cdr:x>
      <cdr:y>0.73585</cdr:y>
    </cdr:to>
    <cdr:sp macro="" textlink="">
      <cdr:nvSpPr>
        <cdr:cNvPr id="18" name="文字方塊 17"/>
        <cdr:cNvSpPr txBox="1"/>
      </cdr:nvSpPr>
      <cdr:spPr>
        <a:xfrm xmlns:a="http://schemas.openxmlformats.org/drawingml/2006/main">
          <a:off x="1810318" y="2492200"/>
          <a:ext cx="404260" cy="293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TW" sz="1200" dirty="0"/>
            <a:t>56</a:t>
          </a:r>
        </a:p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0.60784</cdr:x>
      <cdr:y>0.45283</cdr:y>
    </cdr:from>
    <cdr:to>
      <cdr:x>0.74043</cdr:x>
      <cdr:y>0.55949</cdr:y>
    </cdr:to>
    <cdr:sp macro="" textlink="">
      <cdr:nvSpPr>
        <cdr:cNvPr id="19" name="文字方塊 18"/>
        <cdr:cNvSpPr txBox="1"/>
      </cdr:nvSpPr>
      <cdr:spPr>
        <a:xfrm xmlns:a="http://schemas.openxmlformats.org/drawingml/2006/main">
          <a:off x="2214578" y="1714512"/>
          <a:ext cx="483080" cy="403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TW" sz="1200" dirty="0"/>
            <a:t>133</a:t>
          </a:r>
          <a:endParaRPr lang="zh-TW" altLang="en-US" sz="1200" dirty="0"/>
        </a:p>
      </cdr:txBody>
    </cdr:sp>
  </cdr:relSizeAnchor>
  <cdr:relSizeAnchor xmlns:cdr="http://schemas.openxmlformats.org/drawingml/2006/chartDrawing">
    <cdr:from>
      <cdr:x>0.72548</cdr:x>
      <cdr:y>0.0566</cdr:y>
    </cdr:from>
    <cdr:to>
      <cdr:x>0.86564</cdr:x>
      <cdr:y>0.16083</cdr:y>
    </cdr:to>
    <cdr:sp macro="" textlink="">
      <cdr:nvSpPr>
        <cdr:cNvPr id="20" name="文字方塊 19"/>
        <cdr:cNvSpPr txBox="1"/>
      </cdr:nvSpPr>
      <cdr:spPr>
        <a:xfrm xmlns:a="http://schemas.openxmlformats.org/drawingml/2006/main">
          <a:off x="2643206" y="214314"/>
          <a:ext cx="510637" cy="394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TW" sz="1200" dirty="0"/>
            <a:t>280</a:t>
          </a:r>
        </a:p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0.86274</cdr:x>
      <cdr:y>0.11321</cdr:y>
    </cdr:from>
    <cdr:to>
      <cdr:x>0.99085</cdr:x>
      <cdr:y>0.19809</cdr:y>
    </cdr:to>
    <cdr:sp macro="" textlink="">
      <cdr:nvSpPr>
        <cdr:cNvPr id="21" name="文字方塊 20"/>
        <cdr:cNvSpPr txBox="1"/>
      </cdr:nvSpPr>
      <cdr:spPr>
        <a:xfrm xmlns:a="http://schemas.openxmlformats.org/drawingml/2006/main">
          <a:off x="3143272" y="428628"/>
          <a:ext cx="466757" cy="321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TW" sz="1200" dirty="0"/>
            <a:t>249</a:t>
          </a:r>
        </a:p>
        <a:p xmlns:a="http://schemas.openxmlformats.org/drawingml/2006/main">
          <a:endParaRPr lang="zh-TW" alt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A0DC0-70FA-4DE7-8650-790770704F33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571D-A37B-4FB8-B485-952B4A7ADD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299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1ACE-952E-49BC-B355-0B0277AF0195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B7BD8-2814-4D98-8261-31EDC02403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36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None/>
            </a:pPr>
            <a:endParaRPr lang="en-US" altLang="zh-TW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無內容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105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加最低入取分數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7BD8-2814-4D98-8261-31EDC024030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04A3-8918-4A17-B6E5-C2A3A159E4B9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封面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352-B801-4389-952A-C788EC7BDD4C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E26-F6AA-45E1-BC06-BA060DB027FF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 descr="untitle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84493">
            <a:off x="1350733" y="812389"/>
            <a:ext cx="1590615" cy="206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FFC8-47C8-40A7-85EF-484E6D38EEF0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4225-16EA-4D10-805F-1D06D0D68270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78B8-D2A2-4A23-B7B7-646AB1DCF69D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827D-0862-48D5-AF1F-0B803686EBE9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E13-78A3-4C3B-AA3A-044A24280377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1A59-C3B5-480B-9757-4C23B04DE252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-1260648" y="6309320"/>
            <a:ext cx="2133600" cy="365125"/>
          </a:xfrm>
        </p:spPr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D34-EE9B-47E5-B532-0F6397EA28C7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A9E4-6E66-426C-92A1-736749F902A2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B6FA-9063-4D80-B5E0-1FBC4CF27440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-16926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97506AE-DFE6-4604-9243-46BAC6C404C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 descr="無logo無算盤1調框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9" name="圖片 8" descr="12564_20061129110646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20634073">
            <a:off x="7557343" y="-90708"/>
            <a:ext cx="1643042" cy="1669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42FB-96CB-4A3C-AF04-7299786F3856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C5CC-654F-4A0F-9A86-346697588CE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logo無模糊-2模糊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7" name="圖片 6" descr="封面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圖片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4493">
            <a:off x="1566756" y="524357"/>
            <a:ext cx="1590615" cy="206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本系特色 </a:t>
            </a:r>
            <a:r>
              <a:rPr lang="en-US" altLang="zh-TW" sz="2800" spc="50" dirty="0" smtClean="0">
                <a:ln w="11430"/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2800" spc="50" dirty="0">
              <a:ln w="1143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2132856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游淑貞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老師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會計師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資誠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及鄭素鄉老師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會計師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立本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勤業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稅法課程訓練嚴謹，學生納稅服務頗受好評。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杜炫芬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老師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會計師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期貨選擇權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課程效率高，學生考照佳績頻傳。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周國華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老師</a:t>
            </a:r>
            <a:r>
              <a:rPr lang="en-US" altLang="zh-TW" sz="2800" dirty="0" smtClean="0">
                <a:ea typeface="標楷體" pitchFamily="65" charset="-120"/>
                <a:cs typeface="Times New Roman" pitchFamily="18" charset="0"/>
              </a:rPr>
              <a:t>XBRL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課程及教學網站內容豐富，會計研究月刊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(2010.09)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專題報導。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曾婌珍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老師合開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休閒事業會計及財務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課程，發揚南台灣產業特色。</a:t>
            </a: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388676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課程創新、實務導向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2-2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11560" y="332656"/>
            <a:ext cx="4680520" cy="73445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會計類與非會計類藏書量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75656" y="1268760"/>
          <a:ext cx="6984776" cy="4617224"/>
        </p:xfrm>
        <a:graphic>
          <a:graphicData uri="http://schemas.openxmlformats.org/drawingml/2006/table">
            <a:tbl>
              <a:tblPr/>
              <a:tblGrid>
                <a:gridCol w="1034782"/>
                <a:gridCol w="1982820"/>
                <a:gridCol w="1983587"/>
                <a:gridCol w="1983587"/>
              </a:tblGrid>
              <a:tr h="57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Times New Roman"/>
                          <a:ea typeface="標楷體"/>
                          <a:cs typeface="Times New Roman"/>
                        </a:rPr>
                        <a:t>類別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Times New Roman"/>
                          <a:ea typeface="標楷體"/>
                          <a:cs typeface="Times New Roman"/>
                        </a:rPr>
                        <a:t>新增後中文冊數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Times New Roman"/>
                          <a:ea typeface="標楷體"/>
                          <a:cs typeface="Times New Roman"/>
                        </a:rPr>
                        <a:t>新增後西文冊數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Times New Roman"/>
                          <a:ea typeface="標楷體"/>
                          <a:cs typeface="Times New Roman"/>
                        </a:rPr>
                        <a:t>新增後總計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7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latin typeface="Times New Roman"/>
                          <a:ea typeface="標楷體"/>
                          <a:cs typeface="Times New Roman"/>
                        </a:rPr>
                        <a:t>會計類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Times New Roman"/>
                          <a:ea typeface="標楷體"/>
                          <a:cs typeface="Times New Roman"/>
                        </a:rPr>
                        <a:t>17,285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Times New Roman"/>
                          <a:ea typeface="標楷體"/>
                          <a:cs typeface="Times New Roman"/>
                        </a:rPr>
                        <a:t>4,427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Times New Roman"/>
                          <a:ea typeface="標楷體"/>
                          <a:cs typeface="Times New Roman"/>
                        </a:rPr>
                        <a:t>21,712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Times New Roman"/>
                          <a:ea typeface="標楷體"/>
                          <a:cs typeface="Times New Roman"/>
                        </a:rPr>
                        <a:t>企管類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15,038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3,875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Times New Roman"/>
                          <a:ea typeface="標楷體"/>
                          <a:cs typeface="Times New Roman"/>
                        </a:rPr>
                        <a:t>18,913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Times New Roman"/>
                          <a:ea typeface="標楷體"/>
                          <a:cs typeface="Times New Roman"/>
                        </a:rPr>
                        <a:t>行銷類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Times New Roman"/>
                          <a:ea typeface="標楷體"/>
                          <a:cs typeface="Times New Roman"/>
                        </a:rPr>
                        <a:t>12,896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3,535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16,431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Times New Roman"/>
                          <a:ea typeface="標楷體"/>
                          <a:cs typeface="Times New Roman"/>
                        </a:rPr>
                        <a:t>財金類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Times New Roman"/>
                          <a:ea typeface="標楷體"/>
                          <a:cs typeface="Times New Roman"/>
                        </a:rPr>
                        <a:t>19,689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4,125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23,814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Times New Roman"/>
                          <a:ea typeface="標楷體"/>
                          <a:cs typeface="Times New Roman"/>
                        </a:rPr>
                        <a:t>商管類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Times New Roman"/>
                          <a:ea typeface="標楷體"/>
                          <a:cs typeface="Times New Roman"/>
                        </a:rPr>
                        <a:t>10,855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Times New Roman"/>
                          <a:ea typeface="標楷體"/>
                          <a:cs typeface="Times New Roman"/>
                        </a:rPr>
                        <a:t>3,157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14,012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Times New Roman"/>
                          <a:ea typeface="標楷體"/>
                          <a:cs typeface="Times New Roman"/>
                        </a:rPr>
                        <a:t>國貿類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Times New Roman"/>
                          <a:ea typeface="標楷體"/>
                          <a:cs typeface="Times New Roman"/>
                        </a:rPr>
                        <a:t>18,721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Times New Roman"/>
                          <a:ea typeface="標楷體"/>
                          <a:cs typeface="Times New Roman"/>
                        </a:rPr>
                        <a:t>4,469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23,190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Times New Roman"/>
                          <a:ea typeface="標楷體"/>
                          <a:cs typeface="Times New Roman"/>
                        </a:rPr>
                        <a:t>資管類</a:t>
                      </a:r>
                      <a:endParaRPr lang="zh-TW" sz="16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14,514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6,275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6570"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Times New Roman"/>
                          <a:ea typeface="標楷體"/>
                          <a:cs typeface="Times New Roman"/>
                        </a:rPr>
                        <a:t>20,789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547664" y="1772816"/>
            <a:ext cx="6912768" cy="64807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100</a:t>
            </a:fld>
            <a:endParaRPr lang="zh-TW" altLang="en-US"/>
          </a:p>
        </p:txBody>
      </p:sp>
      <p:grpSp>
        <p:nvGrpSpPr>
          <p:cNvPr id="3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0" name="文字方塊 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設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圖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101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132856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產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合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作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267744" y="364502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捌、產學合作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132856"/>
            <a:ext cx="1296144" cy="3443459"/>
            <a:chOff x="251520" y="2204864"/>
            <a:chExt cx="1296144" cy="3351277"/>
          </a:xfrm>
        </p:grpSpPr>
        <p:sp>
          <p:nvSpPr>
            <p:cNvPr id="14" name="文字方塊 13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產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合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作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95536" y="404664"/>
            <a:ext cx="8136904" cy="5070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97-99</a:t>
            </a: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學年度教師參與國內外學術活動統計表</a:t>
            </a:r>
            <a:endParaRPr lang="zh-TW" altLang="zh-TW" sz="3200" dirty="0" smtClean="0"/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1187624" y="1844824"/>
            <a:ext cx="734481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3" algn="l"/>
                <a:tab pos="1846263" algn="l"/>
              </a:tabLst>
            </a:pPr>
            <a:r>
              <a:rPr kumimoji="1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單位：場次</a:t>
            </a:r>
            <a:endParaRPr kumimoji="1" lang="zh-TW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102</a:t>
            </a:fld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75656" y="2348881"/>
          <a:ext cx="7056784" cy="2952327"/>
        </p:xfrm>
        <a:graphic>
          <a:graphicData uri="http://schemas.openxmlformats.org/drawingml/2006/table">
            <a:tbl>
              <a:tblPr/>
              <a:tblGrid>
                <a:gridCol w="1340788"/>
                <a:gridCol w="2328739"/>
                <a:gridCol w="2293107"/>
                <a:gridCol w="1094150"/>
              </a:tblGrid>
              <a:tr h="4217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學年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增進自我專業能力與實務經驗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合計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217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專業成長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教育訓練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96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27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97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12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18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98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13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16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29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99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33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26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59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合計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78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55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133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132856"/>
            <a:ext cx="1296144" cy="3443459"/>
            <a:chOff x="251520" y="2204864"/>
            <a:chExt cx="1296144" cy="3351277"/>
          </a:xfrm>
        </p:grpSpPr>
        <p:sp>
          <p:nvSpPr>
            <p:cNvPr id="10" name="文字方塊 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產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合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作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67544" y="332656"/>
            <a:ext cx="5184576" cy="61969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教師承接國科會計畫列表</a:t>
            </a:r>
            <a:endParaRPr lang="zh-TW" altLang="zh-TW" sz="32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75656" y="1484784"/>
          <a:ext cx="7128791" cy="3920058"/>
        </p:xfrm>
        <a:graphic>
          <a:graphicData uri="http://schemas.openxmlformats.org/drawingml/2006/table">
            <a:tbl>
              <a:tblPr/>
              <a:tblGrid>
                <a:gridCol w="451100"/>
                <a:gridCol w="801606"/>
                <a:gridCol w="3277939"/>
                <a:gridCol w="1299073"/>
                <a:gridCol w="1299073"/>
              </a:tblGrid>
              <a:tr h="599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教師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姓名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專案案名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執行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起始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日期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執行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結束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日期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4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96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曾雲蘭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扣抵稅額、員工分紅與除權息期間各類投資人的交易行為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2007/8/1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2008/7/31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標楷體"/>
                          <a:cs typeface="Times New Roman"/>
                        </a:rPr>
                        <a:t>97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曾雲蘭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增資股發放率、放空價格限制與除權日至增資股上市期間的價量行為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2008/8/1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2009/7/31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9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標楷體"/>
                          <a:cs typeface="Times New Roman"/>
                        </a:rPr>
                        <a:t>98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曾雲蘭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spc="-10" dirty="0">
                          <a:latin typeface="Times New Roman"/>
                          <a:ea typeface="標楷體"/>
                          <a:cs typeface="Times New Roman"/>
                        </a:rPr>
                        <a:t>各類投資人於</a:t>
                      </a:r>
                      <a:r>
                        <a:rPr lang="en-US" sz="2000" kern="100" spc="-10" dirty="0">
                          <a:latin typeface="Times New Roman"/>
                          <a:ea typeface="標楷體"/>
                          <a:cs typeface="Times New Roman"/>
                        </a:rPr>
                        <a:t>IPOs</a:t>
                      </a:r>
                      <a:r>
                        <a:rPr lang="zh-TW" sz="2000" kern="100" spc="-10" dirty="0">
                          <a:latin typeface="Times New Roman"/>
                          <a:ea typeface="標楷體"/>
                          <a:cs typeface="Times New Roman"/>
                        </a:rPr>
                        <a:t>上市初期的交易行為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2009/8/1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2010/7/31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9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標楷體"/>
                          <a:cs typeface="Times New Roman"/>
                        </a:rPr>
                        <a:t>99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曾雲蘭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spc="-10" dirty="0">
                          <a:latin typeface="Times New Roman"/>
                          <a:ea typeface="標楷體"/>
                          <a:cs typeface="Times New Roman"/>
                        </a:rPr>
                        <a:t>注意股票公告前後自然人的交易行為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2010/8/1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2011/7/31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103</a:t>
            </a:fld>
            <a:endParaRPr lang="zh-TW" alt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3"/>
          <p:cNvGrpSpPr/>
          <p:nvPr/>
        </p:nvGrpSpPr>
        <p:grpSpPr>
          <a:xfrm>
            <a:off x="179512" y="2132856"/>
            <a:ext cx="1296144" cy="3443459"/>
            <a:chOff x="251520" y="2204864"/>
            <a:chExt cx="1296144" cy="3351277"/>
          </a:xfrm>
        </p:grpSpPr>
        <p:sp>
          <p:nvSpPr>
            <p:cNvPr id="10" name="文字方塊 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產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合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作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75655" y="1772815"/>
          <a:ext cx="7128791" cy="4750050"/>
        </p:xfrm>
        <a:graphic>
          <a:graphicData uri="http://schemas.openxmlformats.org/drawingml/2006/table">
            <a:tbl>
              <a:tblPr/>
              <a:tblGrid>
                <a:gridCol w="486943"/>
                <a:gridCol w="854891"/>
                <a:gridCol w="1507803"/>
                <a:gridCol w="930046"/>
                <a:gridCol w="1229102"/>
                <a:gridCol w="1227536"/>
                <a:gridCol w="892470"/>
              </a:tblGrid>
              <a:tr h="811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年度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教師姓名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專案案名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專案類型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執行起始日期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執行結束日期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主要經費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來源單位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17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96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曾婌珍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技專校院商業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與管理群職涯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分析與推廣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政府其他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部會案件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2007/5/1</a:t>
                      </a: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2007/8/31</a:t>
                      </a: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教育部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7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97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曾婌珍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技專校院商業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與管理群職涯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分析與推廣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政府其他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部會案件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2007/9/1</a:t>
                      </a: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2008/12/31</a:t>
                      </a: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教育部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7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標楷體"/>
                          <a:cs typeface="Times New Roman"/>
                        </a:rPr>
                        <a:t>98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曾婌珍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技專校院商業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與管理群職涯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分析與推廣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政府其他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標楷體"/>
                          <a:cs typeface="Times New Roman"/>
                        </a:rPr>
                        <a:t>部會案件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2009/1/1</a:t>
                      </a: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2009/12/31</a:t>
                      </a: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教育部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教師承接其他政府部門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或法人機構的研究計畫列表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104</a:t>
            </a:fld>
            <a:endParaRPr lang="zh-TW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132856"/>
            <a:ext cx="1296144" cy="3443459"/>
            <a:chOff x="251520" y="2204864"/>
            <a:chExt cx="1296144" cy="3351277"/>
          </a:xfrm>
        </p:grpSpPr>
        <p:sp>
          <p:nvSpPr>
            <p:cNvPr id="9" name="文字方塊 8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產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合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作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47663" y="576064"/>
          <a:ext cx="6984777" cy="5960184"/>
        </p:xfrm>
        <a:graphic>
          <a:graphicData uri="http://schemas.openxmlformats.org/drawingml/2006/table">
            <a:tbl>
              <a:tblPr/>
              <a:tblGrid>
                <a:gridCol w="1006815"/>
                <a:gridCol w="2391185"/>
                <a:gridCol w="2139481"/>
                <a:gridCol w="1447296"/>
              </a:tblGrid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教師姓名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服務單位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服務廠商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服務性質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服務名稱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曾婌珍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高雄市政府研考會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擔任政府機構專業委員會委員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0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曾婌珍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高雄市政府都市發展局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擔任政府機構專業委員會委員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曾婌珍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高雄市都市更新審議委員會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擔任政府機構專業委員會委員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3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曾婌珍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雲林科技大學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擔任校外公民營機構顧問或委員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3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曾婌珍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中華商管科技學會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其他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擔任理事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曾婌珍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高雄市政府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擔任政府機構專業委員會委員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曾婌珍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中華商管科技學會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擔任國內專業期刊編審及評審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3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鄭文治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名家文教基金會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其他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擔任兼任董事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曾雲蘭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高雄第一科技大學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其他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擔任碩士論文口試委員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3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游淑貞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屏東地方法院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其他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擔任調解委員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游淑貞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臺灣屏東地方法院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擔任政府機構專業委員會委員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游淑貞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屏東縣政府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擔任政府機構專業委員會委員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游淑貞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高雄縣政府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擔任政府機構專業委員會委員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3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周國華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中央研究院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其他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講座主講人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周國華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中央研究院資訊科學研究所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擔任校外公民營機構顧問或委員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周國華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台灣證券交易所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擔任校外公民營機構顧問或委員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周國華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中央研究院資訊科學研究所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其他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應邀進行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XBRL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學術演講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9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周國華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國立屏東商業技術學院國際企業研究所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其他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應邀進行專業演講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蔡素慈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高雄市政府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擔任校外公民營機構顧問或委員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2774" marR="2774" marT="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105</a:t>
            </a:fld>
            <a:endParaRPr lang="zh-TW" alt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106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99792" y="307938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玖、總結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179512" y="2132856"/>
            <a:ext cx="1296144" cy="3443459"/>
            <a:chOff x="251520" y="2204864"/>
            <a:chExt cx="1296144" cy="3351277"/>
          </a:xfrm>
        </p:grpSpPr>
        <p:sp>
          <p:nvSpPr>
            <p:cNvPr id="11" name="文字方塊 10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努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力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果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朵形 3"/>
          <p:cNvSpPr/>
          <p:nvPr/>
        </p:nvSpPr>
        <p:spPr>
          <a:xfrm>
            <a:off x="1475656" y="1124744"/>
            <a:ext cx="7560840" cy="496855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00000"/>
              </a:lnSpc>
              <a:defRPr/>
            </a:pPr>
            <a:r>
              <a:rPr lang="zh-TW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墨字體" pitchFamily="81" charset="-120"/>
                <a:ea typeface="華康墨字體" pitchFamily="81" charset="-120"/>
              </a:rPr>
              <a:t>希望求變的過程能提升教學品質</a:t>
            </a:r>
            <a:r>
              <a:rPr lang="zh-TW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墨字體" pitchFamily="81" charset="-120"/>
                <a:ea typeface="華康墨字體" pitchFamily="81" charset="-120"/>
              </a:rPr>
              <a:t>使學生</a:t>
            </a:r>
            <a:r>
              <a:rPr lang="zh-TW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墨字體" pitchFamily="81" charset="-120"/>
                <a:ea typeface="華康墨字體" pitchFamily="81" charset="-120"/>
              </a:rPr>
              <a:t>能於職場發揮其專業知能及軟技巧的訓練與應用。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107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132856"/>
            <a:ext cx="1296144" cy="3443459"/>
            <a:chOff x="251520" y="2204864"/>
            <a:chExt cx="1296144" cy="3351277"/>
          </a:xfrm>
        </p:grpSpPr>
        <p:sp>
          <p:nvSpPr>
            <p:cNvPr id="7" name="文字方塊 6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努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力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果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logo無模糊無圈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00298" y="2643182"/>
            <a:ext cx="47307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我們的改變</a:t>
            </a:r>
            <a:endParaRPr lang="en-US" altLang="zh-TW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娃娃體" pitchFamily="81" charset="-120"/>
              <a:ea typeface="華康娃娃體" pitchFamily="81" charset="-120"/>
            </a:endParaRPr>
          </a:p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希望您看見了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HERMANN" pitchFamily="2" charset="0"/>
              </a:rPr>
              <a:t>!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HERMANN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108</a:t>
            </a:fld>
            <a:endParaRPr lang="zh-TW" altLang="en-US"/>
          </a:p>
        </p:txBody>
      </p:sp>
      <p:pic>
        <p:nvPicPr>
          <p:cNvPr id="8" name="圖片 7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2427">
            <a:off x="443994" y="1286453"/>
            <a:ext cx="1590615" cy="20635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109</a:t>
            </a:fld>
            <a:endParaRPr lang="zh-TW" altLang="en-US"/>
          </a:p>
        </p:txBody>
      </p:sp>
      <p:pic>
        <p:nvPicPr>
          <p:cNvPr id="3" name="圖片 2" descr="封底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4" name="圖片 3" descr="12564_2006112911064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000108"/>
            <a:ext cx="1645463" cy="167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本系特色 </a:t>
            </a:r>
            <a:r>
              <a:rPr lang="en-US" altLang="zh-TW" sz="2800" spc="50" dirty="0" smtClean="0">
                <a:ln w="11430"/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2800" spc="50" dirty="0">
              <a:ln w="1143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游淑貞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老師長期擔任屏東地方法院調解委員，及台南、高雄和屏東縣市老人福利及身心障礙機構評鑑委員。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曾婌珍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老師長期擔任高雄市都發局審議委員及研考會考核委員。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鄭文治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老師長期擔任高雄市名家文教基金會董事。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老師現為台灣證券交易所</a:t>
            </a:r>
            <a:r>
              <a:rPr lang="en-US" altLang="zh-TW" sz="2600" dirty="0" smtClean="0">
                <a:ea typeface="標楷體" pitchFamily="65" charset="-120"/>
              </a:rPr>
              <a:t>XBRL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推動小組及分類標準制訂小組成員，並曾擔任資誠會計師事務所</a:t>
            </a:r>
            <a:r>
              <a:rPr lang="en-US" altLang="zh-TW" sz="2600" dirty="0" smtClean="0">
                <a:ea typeface="標楷體" pitchFamily="65" charset="-120"/>
              </a:rPr>
              <a:t>XBRL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專案顧問、中研院資科所</a:t>
            </a:r>
            <a:r>
              <a:rPr lang="en-US" altLang="zh-TW" sz="2600" dirty="0" smtClean="0">
                <a:ea typeface="標楷體" pitchFamily="65" charset="-120"/>
              </a:rPr>
              <a:t>XBRL </a:t>
            </a:r>
            <a:r>
              <a:rPr lang="zh-TW" altLang="en-US" sz="2600" dirty="0" smtClean="0">
                <a:ea typeface="標楷體" pitchFamily="65" charset="-120"/>
              </a:rPr>
              <a:t>技術顧問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在地接軌、服務鄉梓</a:t>
            </a:r>
            <a:endParaRPr lang="zh-TW" altLang="en-US" sz="33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本系特色 </a:t>
            </a:r>
            <a:r>
              <a:rPr lang="en-US" altLang="zh-TW" sz="2800" spc="50" dirty="0" smtClean="0">
                <a:ln w="11430"/>
                <a:latin typeface="標楷體" pitchFamily="65" charset="-120"/>
                <a:ea typeface="標楷體" pitchFamily="65" charset="-120"/>
              </a:rPr>
              <a:t>4</a:t>
            </a:r>
            <a:endParaRPr lang="zh-TW" altLang="en-US" sz="2800" spc="50" dirty="0">
              <a:ln w="1143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曾雲蘭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老師連續五年獲國科會研究獎助，並多次出國參加國際研討會。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朱全斌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老師今年獲得國科會研究獎助。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老師在大中華圈導入</a:t>
            </a:r>
            <a:r>
              <a:rPr lang="en-US" altLang="zh-TW" sz="2800" dirty="0" smtClean="0">
                <a:ea typeface="標楷體" pitchFamily="65" charset="-120"/>
              </a:rPr>
              <a:t>XBRL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技術上扮演關鍵角色，享有以下榮耀：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兩次應邀至中央研究院資科所演講。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四次應邀至北京中國科學院及上海會計信息研究中心授課及演講。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en-US" altLang="zh-TW" sz="2800" dirty="0" smtClean="0">
                <a:ea typeface="標楷體" pitchFamily="65" charset="-120"/>
              </a:rPr>
              <a:t>XBRL</a:t>
            </a:r>
            <a:r>
              <a:rPr lang="zh-TW" altLang="en-US" sz="2800" dirty="0" smtClean="0">
                <a:ea typeface="標楷體" pitchFamily="65" charset="-120"/>
              </a:rPr>
              <a:t> </a:t>
            </a:r>
            <a:r>
              <a:rPr lang="en-US" altLang="zh-TW" sz="2800" dirty="0" smtClean="0">
                <a:ea typeface="標楷體" pitchFamily="65" charset="-120"/>
              </a:rPr>
              <a:t>GL</a:t>
            </a:r>
            <a:r>
              <a:rPr lang="zh-TW" altLang="en-US" sz="2800" dirty="0" smtClean="0">
                <a:ea typeface="標楷體" pitchFamily="65" charset="-120"/>
              </a:rPr>
              <a:t>國際技術標準將周老師列為重要貢獻人士。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理論實務結合、放眼國際 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P10808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060848"/>
            <a:ext cx="255577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P108087552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65712"/>
            <a:ext cx="32038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P10808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481736"/>
            <a:ext cx="349188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 descr="P1080866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51920" y="2636912"/>
            <a:ext cx="3096344" cy="243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矩形 14"/>
          <p:cNvSpPr/>
          <p:nvPr/>
        </p:nvSpPr>
        <p:spPr>
          <a:xfrm>
            <a:off x="2411760" y="5432450"/>
            <a:ext cx="4729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采風體W3" pitchFamily="65" charset="-120"/>
                <a:ea typeface="華康采風體W3" pitchFamily="65" charset="-120"/>
              </a:rPr>
              <a:t>老師您辛苦</a:t>
            </a: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采風體W3" pitchFamily="65" charset="-120"/>
                <a:ea typeface="華康采風體W3" pitchFamily="65" charset="-120"/>
              </a:rPr>
              <a:t>了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采風體W3" pitchFamily="65" charset="-120"/>
                <a:ea typeface="華康采風體W3" pitchFamily="65" charset="-120"/>
              </a:rPr>
              <a:t>~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采風體W3" pitchFamily="65" charset="-120"/>
              <a:ea typeface="華康采風體W3" pitchFamily="65" charset="-12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11" name="標題 8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本系特色 </a:t>
            </a:r>
            <a:r>
              <a:rPr kumimoji="0" lang="en-US" altLang="zh-TW" sz="2800" b="0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5</a:t>
            </a:r>
            <a:endParaRPr kumimoji="0" lang="zh-TW" altLang="en-US" sz="2800" b="0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691680" y="1268760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師生互動溫馨如家人</a:t>
            </a:r>
            <a:endParaRPr lang="zh-TW" altLang="en-US" sz="33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IMG_287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916832"/>
            <a:ext cx="349188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文字方塊 17"/>
          <p:cNvSpPr txBox="1"/>
          <p:nvPr/>
        </p:nvSpPr>
        <p:spPr>
          <a:xfrm>
            <a:off x="323528" y="220486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勘亭流" pitchFamily="65" charset="-120"/>
                <a:ea typeface="華康勘亭流" pitchFamily="65" charset="-120"/>
              </a:rPr>
              <a:t>前</a:t>
            </a:r>
            <a:endParaRPr lang="zh-TW" altLang="en-US" sz="480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3861048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勘亭流" pitchFamily="65" charset="-120"/>
                <a:ea typeface="華康勘亭流" pitchFamily="65" charset="-120"/>
              </a:rPr>
              <a:t>言</a:t>
            </a:r>
            <a:endParaRPr lang="zh-TW" altLang="en-US" sz="480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67744" y="3933056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HERMANN" pitchFamily="2" charset="0"/>
              </a:rPr>
              <a:t>We are family ~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HERMAN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本系特色 </a:t>
            </a:r>
            <a:r>
              <a:rPr lang="en-US" altLang="zh-TW" sz="2800" spc="50" dirty="0" smtClean="0">
                <a:ln w="11430"/>
                <a:latin typeface="標楷體" pitchFamily="65" charset="-120"/>
                <a:ea typeface="標楷體" pitchFamily="65" charset="-120"/>
              </a:rPr>
              <a:t>6</a:t>
            </a:r>
            <a:endParaRPr lang="zh-TW" altLang="en-US" sz="2800" spc="50" dirty="0">
              <a:ln w="1143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16832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本系盡全力辦理校外參訪及專題演講活動，學生在校外參訪及校內聆賞與接待角色中累積多元學習經驗。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本校課外活動內容豐富。會計系學會主辦屏商每年最熱鬧的校慶啦啦隊比賽，且會計系隊伍每年均獲佳績。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學生活動豐富多元</a:t>
            </a:r>
            <a:endParaRPr lang="zh-TW" altLang="en-US" sz="33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9131" y="4581128"/>
            <a:ext cx="453486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69240"/>
            <a:ext cx="3563441" cy="22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782447" y="1851570"/>
            <a:ext cx="6541595" cy="739019"/>
            <a:chOff x="476" y="1280"/>
            <a:chExt cx="4583" cy="337"/>
          </a:xfrm>
        </p:grpSpPr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6" y="1280"/>
              <a:ext cx="419" cy="337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‧</a:t>
              </a:r>
              <a:endParaRPr lang="en-US" altLang="ja-JP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839" y="1280"/>
              <a:ext cx="4220" cy="337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800" b="1" dirty="0" smtClean="0">
                  <a:ea typeface="標楷體" pitchFamily="65" charset="-120"/>
                </a:rPr>
                <a:t>校外實習與工讀 </a:t>
              </a:r>
              <a:endParaRPr lang="ja-JP" altLang="en-US" sz="2800" b="1" dirty="0">
                <a:ea typeface="標楷體" pitchFamily="65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1782447" y="2638395"/>
            <a:ext cx="6552526" cy="743405"/>
            <a:chOff x="1782447" y="2638395"/>
            <a:chExt cx="6552526" cy="743405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82447" y="2638395"/>
              <a:ext cx="598098" cy="743405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‧</a:t>
              </a:r>
              <a:endParaRPr lang="en-US" altLang="ja-JP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04026" y="2638395"/>
              <a:ext cx="6030947" cy="743405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800" b="1" dirty="0" smtClean="0">
                  <a:latin typeface="Arial" charset="0"/>
                  <a:ea typeface="標楷體" pitchFamily="65" charset="-120"/>
                </a:rPr>
                <a:t>校外參訪</a:t>
              </a:r>
              <a:endParaRPr lang="zh-TW" altLang="en-US" sz="2800" b="1" dirty="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780885" y="4228273"/>
            <a:ext cx="6544718" cy="741212"/>
            <a:chOff x="476" y="2911"/>
            <a:chExt cx="4585" cy="338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476" y="2911"/>
              <a:ext cx="419" cy="338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‧</a:t>
              </a:r>
              <a:endParaRPr lang="en-US" altLang="ja-JP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841" y="2911"/>
              <a:ext cx="4220" cy="338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800" b="1" dirty="0" smtClean="0">
                  <a:latin typeface="Arial" charset="0"/>
                  <a:ea typeface="標楷體" pitchFamily="65" charset="-120"/>
                </a:rPr>
                <a:t>納稅服務 </a:t>
              </a:r>
              <a:endParaRPr lang="ja-JP" altLang="en-US" sz="2800" b="1" dirty="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780885" y="5019922"/>
            <a:ext cx="6544718" cy="739019"/>
            <a:chOff x="476" y="3451"/>
            <a:chExt cx="4585" cy="337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76" y="3451"/>
              <a:ext cx="419" cy="337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‧</a:t>
              </a:r>
              <a:endParaRPr lang="en-US" altLang="ja-JP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841" y="3451"/>
              <a:ext cx="4220" cy="337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800" b="1" dirty="0" smtClean="0">
                  <a:latin typeface="Arial" charset="0"/>
                  <a:ea typeface="標楷體" pitchFamily="65" charset="-120"/>
                </a:rPr>
                <a:t>社區服務學習 </a:t>
              </a:r>
              <a:endParaRPr lang="ja-JP" altLang="en-US" sz="2800" b="1" dirty="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780885" y="3434430"/>
            <a:ext cx="6544718" cy="743405"/>
            <a:chOff x="476" y="2359"/>
            <a:chExt cx="4585" cy="339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76" y="2359"/>
              <a:ext cx="419" cy="339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‧</a:t>
              </a:r>
              <a:endParaRPr lang="en-US" altLang="ja-JP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841" y="2359"/>
              <a:ext cx="4220" cy="339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 sz="3200" b="1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833" y="2401"/>
              <a:ext cx="340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b="1" dirty="0" smtClean="0">
                  <a:latin typeface="Arial" charset="0"/>
                  <a:ea typeface="標楷體" pitchFamily="65" charset="-120"/>
                </a:rPr>
                <a:t>業界專家蒞校演講或協同教學</a:t>
              </a:r>
              <a:endParaRPr lang="zh-TW" altLang="en-US" sz="2800" b="1" dirty="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28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29" name="文字方塊 28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33" name="標題 8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本系特色 </a:t>
            </a:r>
            <a:r>
              <a:rPr kumimoji="0" lang="en-US" altLang="zh-TW" sz="2800" b="0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</a:t>
            </a:r>
            <a:endParaRPr kumimoji="0" lang="zh-TW" altLang="en-US" sz="2800" b="0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691680" y="1268760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與業界互動密切</a:t>
            </a:r>
            <a:endParaRPr lang="zh-TW" altLang="en-US" sz="33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11007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720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496" y="1268760"/>
            <a:ext cx="3996000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7848872" y="63720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圓體" pitchFamily="49" charset="-120"/>
                <a:ea typeface="華康新特圓體" pitchFamily="49" charset="-120"/>
              </a:rPr>
              <a:t>前言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圓體" pitchFamily="49" charset="-120"/>
                <a:ea typeface="華康新特圓體" pitchFamily="49" charset="-120"/>
              </a:rPr>
              <a:t>(4/4)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華康新特圓體" pitchFamily="49" charset="-120"/>
              <a:ea typeface="華康新特圓體" pitchFamily="49" charset="-120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15" name="圖片 14" descr="P1080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07042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 descr="DSCF0582.JPG"/>
          <p:cNvPicPr>
            <a:picLocks noChangeAspect="1"/>
          </p:cNvPicPr>
          <p:nvPr/>
        </p:nvPicPr>
        <p:blipFill>
          <a:blip r:embed="rId5" cstate="print"/>
          <a:srcRect l="8263" t="15350" r="6688" b="22701"/>
          <a:stretch>
            <a:fillRect/>
          </a:stretch>
        </p:blipFill>
        <p:spPr>
          <a:xfrm>
            <a:off x="0" y="3933056"/>
            <a:ext cx="4695079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2902600" y="3225750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墨字體" pitchFamily="81" charset="-120"/>
                <a:ea typeface="華康墨字體" pitchFamily="81" charset="-120"/>
              </a:rPr>
              <a:t>企業參訪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墨字體" pitchFamily="81" charset="-120"/>
                <a:ea typeface="華康墨字體" pitchFamily="81" charset="-120"/>
              </a:rPr>
              <a:t>~~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墨字體" pitchFamily="81" charset="-120"/>
              <a:ea typeface="華康墨字體" pitchFamily="81" charset="-120"/>
            </a:endParaRPr>
          </a:p>
        </p:txBody>
      </p:sp>
      <p:sp>
        <p:nvSpPr>
          <p:cNvPr id="20" name="標題 8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本系師生企業參訪留影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4" name="圖片 3" descr="P10201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45720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DSC04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23066"/>
            <a:ext cx="4427984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CIMG2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70130"/>
            <a:ext cx="4355976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IMG_000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789040"/>
            <a:ext cx="464400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1259632" y="3645024"/>
            <a:ext cx="6481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墨字體" pitchFamily="81" charset="-120"/>
                <a:ea typeface="華康墨字體" pitchFamily="81" charset="-120"/>
              </a:rPr>
              <a:t>會計師事務所 實習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墨字體" pitchFamily="81" charset="-120"/>
                <a:ea typeface="華康墨字體" pitchFamily="81" charset="-120"/>
              </a:rPr>
              <a:t>~</a:t>
            </a:r>
          </a:p>
        </p:txBody>
      </p:sp>
      <p:sp>
        <p:nvSpPr>
          <p:cNvPr id="9" name="標題 8"/>
          <p:cNvSpPr txBox="1">
            <a:spLocks/>
          </p:cNvSpPr>
          <p:nvPr/>
        </p:nvSpPr>
        <p:spPr>
          <a:xfrm>
            <a:off x="539552" y="269776"/>
            <a:ext cx="8229600" cy="1143000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本系教師探訪實習學生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07704" y="1988840"/>
            <a:ext cx="66247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本系於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學年末暑假試辦學生暑期實習課程，學生及實習場所均有良好評價及回饋。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學年本系將暑期實習課程制度化，學生經過六週共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天實習，經實習場所及本系實習輔導老師共同評分及格，取得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學分。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學年參與暑期實習課程之學生共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名，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學年增加為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名，實習場所包含會計師事務所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家、民間企業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家、國稅局稽徵所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處。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新增學生暑期實習課程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本系自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學年入學之學生須選修專題製作課程，正式修課時間為大四上下學期。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學生可選擇製作學術或實務專題，由本系教師平均分配帶領學生人數。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老師指導之專題學生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李仲哲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TAA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會計理論與實務研討會發表專題論文一篇，是該次研討會唯一由大學部學生完成並做口頭發表之論文。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新增學生專題製作課程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圖片 49" descr="logo無模糊無圈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閃電 11"/>
          <p:cNvSpPr/>
          <p:nvPr/>
        </p:nvSpPr>
        <p:spPr>
          <a:xfrm flipH="1">
            <a:off x="1187624" y="0"/>
            <a:ext cx="7956376" cy="6425952"/>
          </a:xfrm>
          <a:prstGeom prst="lightningBol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1763688" y="548680"/>
            <a:ext cx="6279097" cy="4896544"/>
            <a:chOff x="1763688" y="548680"/>
            <a:chExt cx="6279097" cy="4896544"/>
          </a:xfrm>
        </p:grpSpPr>
        <p:grpSp>
          <p:nvGrpSpPr>
            <p:cNvPr id="2" name="群組 16"/>
            <p:cNvGrpSpPr/>
            <p:nvPr/>
          </p:nvGrpSpPr>
          <p:grpSpPr>
            <a:xfrm>
              <a:off x="3923928" y="1556792"/>
              <a:ext cx="3398777" cy="712879"/>
              <a:chOff x="0" y="0"/>
              <a:chExt cx="3398777" cy="712879"/>
            </a:xfrm>
            <a:solidFill>
              <a:srgbClr val="FFCC99"/>
            </a:solidFill>
            <a:scene3d>
              <a:camera prst="orthographicFront"/>
              <a:lightRig rig="threePt" dir="t"/>
            </a:scene3d>
          </p:grpSpPr>
          <p:sp>
            <p:nvSpPr>
              <p:cNvPr id="27" name="圓角矩形 26"/>
              <p:cNvSpPr/>
              <p:nvPr/>
            </p:nvSpPr>
            <p:spPr>
              <a:xfrm>
                <a:off x="0" y="0"/>
                <a:ext cx="3398777" cy="712879"/>
              </a:xfrm>
              <a:prstGeom prst="roundRect">
                <a:avLst>
                  <a:gd name="adj" fmla="val 10000"/>
                </a:avLst>
              </a:prstGeom>
              <a:grpFill/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圓角矩形 4"/>
              <p:cNvSpPr/>
              <p:nvPr/>
            </p:nvSpPr>
            <p:spPr>
              <a:xfrm>
                <a:off x="20880" y="20880"/>
                <a:ext cx="2569286" cy="67111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solidFill>
                      <a:schemeClr val="tx1"/>
                    </a:solidFill>
                    <a:latin typeface="華康娃娃體" pitchFamily="81" charset="-120"/>
                    <a:ea typeface="華康娃娃體" pitchFamily="81" charset="-120"/>
                  </a:rPr>
                  <a:t>壹、系務發展</a:t>
                </a:r>
                <a:endParaRPr lang="zh-TW" altLang="en-US" sz="2400" b="1" kern="1200" dirty="0">
                  <a:solidFill>
                    <a:schemeClr val="tx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  <p:grpSp>
          <p:nvGrpSpPr>
            <p:cNvPr id="3" name="群組 17"/>
            <p:cNvGrpSpPr/>
            <p:nvPr/>
          </p:nvGrpSpPr>
          <p:grpSpPr>
            <a:xfrm>
              <a:off x="3131840" y="2636912"/>
              <a:ext cx="3398777" cy="712879"/>
              <a:chOff x="284647" y="842493"/>
              <a:chExt cx="3398777" cy="712879"/>
            </a:xfrm>
            <a:solidFill>
              <a:srgbClr val="FF99CC"/>
            </a:solidFill>
            <a:scene3d>
              <a:camera prst="orthographicFront"/>
              <a:lightRig rig="threePt" dir="t"/>
            </a:scene3d>
          </p:grpSpPr>
          <p:sp>
            <p:nvSpPr>
              <p:cNvPr id="25" name="圓角矩形 24"/>
              <p:cNvSpPr/>
              <p:nvPr/>
            </p:nvSpPr>
            <p:spPr>
              <a:xfrm>
                <a:off x="284647" y="842493"/>
                <a:ext cx="3398777" cy="712879"/>
              </a:xfrm>
              <a:prstGeom prst="roundRect">
                <a:avLst>
                  <a:gd name="adj" fmla="val 10000"/>
                </a:avLst>
              </a:prstGeom>
              <a:grpFill/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圓角矩形 6"/>
              <p:cNvSpPr/>
              <p:nvPr/>
            </p:nvSpPr>
            <p:spPr>
              <a:xfrm>
                <a:off x="305527" y="863373"/>
                <a:ext cx="2608998" cy="67111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solidFill>
                      <a:schemeClr val="tx1"/>
                    </a:solidFill>
                    <a:latin typeface="華康娃娃體" pitchFamily="81" charset="-120"/>
                    <a:ea typeface="華康娃娃體" pitchFamily="81" charset="-120"/>
                  </a:rPr>
                  <a:t>貳、課程規劃</a:t>
                </a:r>
                <a:endParaRPr lang="zh-TW" altLang="en-US" sz="2400" b="1" kern="1200" dirty="0">
                  <a:solidFill>
                    <a:schemeClr val="tx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  <p:grpSp>
          <p:nvGrpSpPr>
            <p:cNvPr id="4" name="群組 18"/>
            <p:cNvGrpSpPr/>
            <p:nvPr/>
          </p:nvGrpSpPr>
          <p:grpSpPr>
            <a:xfrm>
              <a:off x="2699792" y="3724233"/>
              <a:ext cx="3398777" cy="712879"/>
              <a:chOff x="565046" y="1684987"/>
              <a:chExt cx="3398777" cy="712879"/>
            </a:xfrm>
            <a:solidFill>
              <a:srgbClr val="99FF33"/>
            </a:solidFill>
            <a:scene3d>
              <a:camera prst="orthographicFront"/>
              <a:lightRig rig="threePt" dir="t"/>
            </a:scene3d>
          </p:grpSpPr>
          <p:sp>
            <p:nvSpPr>
              <p:cNvPr id="23" name="圓角矩形 22"/>
              <p:cNvSpPr/>
              <p:nvPr/>
            </p:nvSpPr>
            <p:spPr>
              <a:xfrm>
                <a:off x="565046" y="1684987"/>
                <a:ext cx="3398777" cy="712879"/>
              </a:xfrm>
              <a:prstGeom prst="roundRect">
                <a:avLst>
                  <a:gd name="adj" fmla="val 10000"/>
                </a:avLst>
              </a:prstGeom>
              <a:grpFill/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圓角矩形 8"/>
              <p:cNvSpPr/>
              <p:nvPr/>
            </p:nvSpPr>
            <p:spPr>
              <a:xfrm>
                <a:off x="585926" y="1705867"/>
                <a:ext cx="3219480" cy="67111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solidFill>
                      <a:schemeClr val="tx1"/>
                    </a:solidFill>
                    <a:latin typeface="華康娃娃體" pitchFamily="81" charset="-120"/>
                    <a:ea typeface="華康娃娃體" pitchFamily="81" charset="-120"/>
                  </a:rPr>
                  <a:t>參、師資結構與素養</a:t>
                </a:r>
                <a:endParaRPr lang="zh-TW" altLang="en-US" sz="2400" b="1" kern="1200" dirty="0">
                  <a:solidFill>
                    <a:schemeClr val="tx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  <p:grpSp>
          <p:nvGrpSpPr>
            <p:cNvPr id="9" name="群組 46"/>
            <p:cNvGrpSpPr/>
            <p:nvPr/>
          </p:nvGrpSpPr>
          <p:grpSpPr>
            <a:xfrm>
              <a:off x="1763688" y="4732345"/>
              <a:ext cx="3398777" cy="712879"/>
              <a:chOff x="849694" y="2527480"/>
              <a:chExt cx="3398777" cy="712879"/>
            </a:xfr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48" name="圓角矩形 47"/>
              <p:cNvSpPr/>
              <p:nvPr/>
            </p:nvSpPr>
            <p:spPr>
              <a:xfrm>
                <a:off x="849694" y="2527480"/>
                <a:ext cx="3398777" cy="712879"/>
              </a:xfrm>
              <a:prstGeom prst="roundRect">
                <a:avLst>
                  <a:gd name="adj" fmla="val 10000"/>
                </a:avLst>
              </a:prstGeom>
              <a:grpFill/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圓角矩形 10"/>
              <p:cNvSpPr/>
              <p:nvPr/>
            </p:nvSpPr>
            <p:spPr>
              <a:xfrm>
                <a:off x="870574" y="2548360"/>
                <a:ext cx="3075464" cy="67111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solidFill>
                      <a:schemeClr val="tx1"/>
                    </a:solidFill>
                    <a:latin typeface="華康娃娃體" pitchFamily="81" charset="-120"/>
                    <a:ea typeface="華康娃娃體" pitchFamily="81" charset="-120"/>
                  </a:rPr>
                  <a:t>肆、教學品質</a:t>
                </a:r>
                <a:endParaRPr lang="zh-TW" altLang="en-US" sz="2400" b="1" kern="1200" dirty="0">
                  <a:solidFill>
                    <a:schemeClr val="tx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  <p:grpSp>
          <p:nvGrpSpPr>
            <p:cNvPr id="10" name="群組 52"/>
            <p:cNvGrpSpPr/>
            <p:nvPr/>
          </p:nvGrpSpPr>
          <p:grpSpPr>
            <a:xfrm>
              <a:off x="4644008" y="548680"/>
              <a:ext cx="3398777" cy="712879"/>
              <a:chOff x="0" y="0"/>
              <a:chExt cx="3398777" cy="712879"/>
            </a:xfrm>
            <a:solidFill>
              <a:srgbClr val="CCFFCC"/>
            </a:solidFill>
            <a:scene3d>
              <a:camera prst="orthographicFront"/>
              <a:lightRig rig="threePt" dir="t"/>
            </a:scene3d>
          </p:grpSpPr>
          <p:sp>
            <p:nvSpPr>
              <p:cNvPr id="54" name="圓角矩形 53"/>
              <p:cNvSpPr/>
              <p:nvPr/>
            </p:nvSpPr>
            <p:spPr>
              <a:xfrm>
                <a:off x="0" y="0"/>
                <a:ext cx="3398777" cy="712879"/>
              </a:xfrm>
              <a:prstGeom prst="roundRect">
                <a:avLst>
                  <a:gd name="adj" fmla="val 10000"/>
                </a:avLst>
              </a:prstGeom>
              <a:grpFill/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圓角矩形 4"/>
              <p:cNvSpPr/>
              <p:nvPr/>
            </p:nvSpPr>
            <p:spPr>
              <a:xfrm>
                <a:off x="20880" y="20880"/>
                <a:ext cx="3363496" cy="67111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dirty="0" smtClean="0">
                    <a:solidFill>
                      <a:schemeClr val="tx1"/>
                    </a:solidFill>
                    <a:latin typeface="華康娃娃體" pitchFamily="81" charset="-120"/>
                    <a:ea typeface="華康娃娃體" pitchFamily="81" charset="-120"/>
                  </a:rPr>
                  <a:t>前言、本系現況及進展</a:t>
                </a:r>
                <a:endParaRPr lang="zh-TW" altLang="en-US" sz="2400" b="1" kern="1200" dirty="0">
                  <a:solidFill>
                    <a:schemeClr val="tx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</p:grpSp>
      <p:sp>
        <p:nvSpPr>
          <p:cNvPr id="8" name="Freeform 63"/>
          <p:cNvSpPr>
            <a:spLocks/>
          </p:cNvSpPr>
          <p:nvPr/>
        </p:nvSpPr>
        <p:spPr bwMode="gray">
          <a:xfrm flipH="1">
            <a:off x="0" y="4208537"/>
            <a:ext cx="1327522" cy="2649463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251520" y="0"/>
            <a:ext cx="3347864" cy="1340768"/>
          </a:xfrm>
          <a:prstGeom prst="striped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華康娃娃體" pitchFamily="81" charset="-120"/>
                <a:ea typeface="華康娃娃體" pitchFamily="81" charset="-120"/>
              </a:rPr>
              <a:t>報告大綱</a:t>
            </a:r>
            <a:endParaRPr lang="zh-TW" altLang="en-US" sz="4000" b="1" dirty="0">
              <a:solidFill>
                <a:schemeClr val="tx1"/>
              </a:soli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93035" y="5661248"/>
            <a:ext cx="827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HERMANN" pitchFamily="2" charset="0"/>
              </a:rPr>
              <a:t>We are 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HERMANN" pitchFamily="2" charset="0"/>
              </a:rPr>
              <a:t>getting</a:t>
            </a:r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HERMANN" pitchFamily="2" charset="0"/>
              </a:rPr>
              <a:t> better ~ 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HERMANN" pitchFamily="2" charset="0"/>
            </a:endParaRPr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1" name="圖片 50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4493">
            <a:off x="486637" y="1316445"/>
            <a:ext cx="1590615" cy="20635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33575"/>
            <a:ext cx="65527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本系自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學年起每學期聘任兩名業界專家協同本系教師參與教學。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業界專家已參與教學之課程：中級會計、稅務會計、審計學、會計實務、期貨選擇權。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已聘任之業界專家：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林啟智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：南區國稅局屏東縣分局長。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陳國宗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：安侯建業合夥會計師。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陳致樺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：曾任職安侯建業會計師事務所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年，現任職豐群水產財務部經理。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藍于翔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：任職於中國人壽。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引進業界專家協同教學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本系自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學年起聘請業界專家、畢業系友及大四在校生代表參加課程規劃小組。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業界專家：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翁國當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會計師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林佩樺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會計師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畢業系友：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陳致樺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經理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在校生代表：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黃德財</a:t>
            </a:r>
            <a:endParaRPr lang="en-US" altLang="zh-TW" sz="3200" u="sng" dirty="0" smtClean="0">
              <a:latin typeface="標楷體" pitchFamily="65" charset="-120"/>
              <a:ea typeface="標楷體" pitchFamily="65" charset="-120"/>
            </a:endParaRPr>
          </a:p>
          <a:p>
            <a:pPr marL="817563" lvl="1" indent="-360363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陳順源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6166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業界專家及系友參與課程規劃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本系過去三學年主辦近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場演講及座談會活動，不但數量大增且內容多元，知名學者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李家同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、技藝高手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吳寶春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、發明家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劉大譚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、美學專家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陳進東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等都曾為會計系學生留下發人深省的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雋永辭語。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本系自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學年起把校外參訪視為學生的必要學習歷程，目前已經進行六次校外參訪活動，日間部每個班級均已參與。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演講及參訪活動大量增加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本系自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學年度起實施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學涯輔導制度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，在班級導師之外，本系每位專任老師義務性輔導每個年級五名學生，提供選課諮商及職涯諮商。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杜炫芬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曾婌珍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蔡素慈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老師連續在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學年及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學年兼任本校就業諮詢輔導老師，提供會計系學生更完善的諮詢服務。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本校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E-portfolio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系統上線，讓導師可透過電子履歷系統瞭解學生的生涯規劃及修課狀況，並提供必要協助。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對學生的輔導更臻完善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本系開本校先例，自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學年起實施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學生票選教學優良教師制度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，並直接根據學生票選結果選定本系教學優良教師代表。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學年下學期本系學生選出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杜炫芬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蔡素慈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老師為日、夜間部教學優良教師，蔡老師代表本系角逐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學年全校教學優良教師並獲得第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名殊榮。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更重視學生對老師的評價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月成立會計系友會，是本校第一個成立系友會的系所。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會計系友會於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月向內政部申請成立社團法人，並於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月獲同意。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本系系友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李孟翰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目前亦擔任本校校友會理事長。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正式成立系友會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何佳倩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老師自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學年開始，在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會計套裝軟體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會計實務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課程中介紹鼎新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ERP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軟體概念及上線操作。本系自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學年入學班級開始，開設獨立的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企業資源規劃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課程，提供學生更完整的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ERP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訓練。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老師配合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ERP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課程之導入，自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學年起在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AIS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課程中加入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Oracle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資料庫操作，並結合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軟體，教導學生建構一個整合性的企業資訊系統介面。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導入</a:t>
            </a:r>
            <a:r>
              <a:rPr lang="en-US" altLang="zh-TW" sz="3300" b="1" dirty="0" smtClean="0">
                <a:ea typeface="標楷體" pitchFamily="65" charset="-120"/>
              </a:rPr>
              <a:t>ERP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課程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老師開設的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網際網路會計應用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課程，被視為國內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XBRL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技術最重要的培育點。此課程經過近三年來的優化處理，學生修完本課程足可應付國內未來五年實務發展需求。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周老師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學年起增開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會計資料庫管理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課程，介紹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XBRL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進階技術。經過師生兩年的努力，學生已在學期專題實作中證明可用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XBRL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技術處理任何規範性的申報文件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例：綜所稅、營所稅申報書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ea typeface="標楷體" pitchFamily="65" charset="-120"/>
              </a:rPr>
              <a:t>10.</a:t>
            </a:r>
            <a:r>
              <a:rPr lang="zh-TW" altLang="en-US" sz="3300" b="1" dirty="0" smtClean="0">
                <a:ea typeface="標楷體" pitchFamily="65" charset="-120"/>
              </a:rPr>
              <a:t> </a:t>
            </a:r>
            <a:r>
              <a:rPr lang="en-US" altLang="zh-TW" sz="3300" b="1" dirty="0" smtClean="0">
                <a:ea typeface="標楷體" pitchFamily="65" charset="-120"/>
              </a:rPr>
              <a:t>XBRL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課程大進化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學年系務會議決議發展會計專業與在地特色產業結合之新課程，並擇定優先開設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休閒事業會計與財務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農漁業會計與財務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兩門課程。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曾婌珍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老師已於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學年增開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休閒事業會計與財務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課程，以南台灣休閒產業為介紹核心，並邀請本校休閒系老師及業界專家協同教學，期望打造本課程為本系之特色課程。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更重視在地產業特色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月主辦以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IFRS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為主題之北商、中技、屏商三校會計學術研討會，邀請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鄭丁旺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教授做專題演講，並進行多篇學術論文發表及評論。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本系並於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月主辦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IFRS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會計教師研習營，邀請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林蕙真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教授主講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IRFS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下之會計新規範，高屏地區多所學校教師參與本次研習。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6237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12.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主辦會計學術及教學研討會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圖片 49" descr="logo無模糊無圈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閃電 11"/>
          <p:cNvSpPr/>
          <p:nvPr/>
        </p:nvSpPr>
        <p:spPr>
          <a:xfrm flipH="1">
            <a:off x="1187624" y="0"/>
            <a:ext cx="7956376" cy="6425952"/>
          </a:xfrm>
          <a:prstGeom prst="lightningBol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Freeform 63"/>
          <p:cNvSpPr>
            <a:spLocks/>
          </p:cNvSpPr>
          <p:nvPr/>
        </p:nvSpPr>
        <p:spPr bwMode="gray">
          <a:xfrm flipH="1">
            <a:off x="0" y="4208537"/>
            <a:ext cx="1327522" cy="2649463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251520" y="0"/>
            <a:ext cx="3347864" cy="1340768"/>
          </a:xfrm>
          <a:prstGeom prst="striped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華康娃娃體" pitchFamily="81" charset="-120"/>
                <a:ea typeface="華康娃娃體" pitchFamily="81" charset="-120"/>
              </a:rPr>
              <a:t>報告大綱</a:t>
            </a:r>
            <a:endParaRPr lang="zh-TW" altLang="en-US" sz="4000" b="1" dirty="0">
              <a:solidFill>
                <a:schemeClr val="tx1"/>
              </a:soli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93035" y="5661248"/>
            <a:ext cx="827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HERMANN" pitchFamily="2" charset="0"/>
              </a:rPr>
              <a:t>We are 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HERMANN" pitchFamily="2" charset="0"/>
              </a:rPr>
              <a:t>getting</a:t>
            </a:r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HERMANN" pitchFamily="2" charset="0"/>
              </a:rPr>
              <a:t> better ~ 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HERMANN" pitchFamily="2" charset="0"/>
            </a:endParaRPr>
          </a:p>
        </p:txBody>
      </p:sp>
      <p:grpSp>
        <p:nvGrpSpPr>
          <p:cNvPr id="9" name="群組 46"/>
          <p:cNvGrpSpPr/>
          <p:nvPr/>
        </p:nvGrpSpPr>
        <p:grpSpPr>
          <a:xfrm>
            <a:off x="1763688" y="583063"/>
            <a:ext cx="6012636" cy="4810315"/>
            <a:chOff x="1763688" y="583063"/>
            <a:chExt cx="6012636" cy="4810315"/>
          </a:xfrm>
        </p:grpSpPr>
        <p:grpSp>
          <p:nvGrpSpPr>
            <p:cNvPr id="10" name="群組 29"/>
            <p:cNvGrpSpPr/>
            <p:nvPr/>
          </p:nvGrpSpPr>
          <p:grpSpPr>
            <a:xfrm>
              <a:off x="4067944" y="1628800"/>
              <a:ext cx="3132316" cy="596226"/>
              <a:chOff x="233906" y="679035"/>
              <a:chExt cx="3132316" cy="596226"/>
            </a:xfr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grpSpPr>
          <p:sp>
            <p:nvSpPr>
              <p:cNvPr id="40" name="圓角矩形 39"/>
              <p:cNvSpPr/>
              <p:nvPr/>
            </p:nvSpPr>
            <p:spPr>
              <a:xfrm>
                <a:off x="233906" y="679035"/>
                <a:ext cx="3132316" cy="596226"/>
              </a:xfrm>
              <a:prstGeom prst="roundRect">
                <a:avLst>
                  <a:gd name="adj" fmla="val 10000"/>
                </a:avLst>
              </a:prstGeom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1116192"/>
                  <a:satOff val="6725"/>
                  <a:lumOff val="539"/>
                  <a:alphaOff val="0"/>
                </a:schemeClr>
              </a:fillRef>
              <a:effectRef idx="3">
                <a:schemeClr val="accent4">
                  <a:hueOff val="-1116192"/>
                  <a:satOff val="6725"/>
                  <a:lumOff val="53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圓角矩形 6"/>
              <p:cNvSpPr/>
              <p:nvPr/>
            </p:nvSpPr>
            <p:spPr>
              <a:xfrm>
                <a:off x="251369" y="696498"/>
                <a:ext cx="3006873" cy="5613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kern="1200" dirty="0" smtClean="0">
                    <a:solidFill>
                      <a:schemeClr val="bg1"/>
                    </a:solidFill>
                    <a:latin typeface="華康娃娃體" pitchFamily="81" charset="-120"/>
                    <a:ea typeface="華康娃娃體" pitchFamily="81" charset="-120"/>
                  </a:rPr>
                  <a:t>陸</a:t>
                </a:r>
                <a:r>
                  <a:rPr lang="zh-TW" altLang="en-US" sz="2400" dirty="0" smtClean="0">
                    <a:solidFill>
                      <a:schemeClr val="bg1"/>
                    </a:solidFill>
                    <a:latin typeface="華康娃娃體" pitchFamily="81" charset="-120"/>
                    <a:ea typeface="華康娃娃體" pitchFamily="81" charset="-120"/>
                  </a:rPr>
                  <a:t>、學生成就與發展</a:t>
                </a:r>
                <a:endParaRPr lang="zh-TW" altLang="en-US" sz="2400" kern="1200" dirty="0">
                  <a:solidFill>
                    <a:schemeClr val="bg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  <p:grpSp>
          <p:nvGrpSpPr>
            <p:cNvPr id="11" name="群組 28"/>
            <p:cNvGrpSpPr/>
            <p:nvPr/>
          </p:nvGrpSpPr>
          <p:grpSpPr>
            <a:xfrm>
              <a:off x="4644008" y="583063"/>
              <a:ext cx="3132316" cy="596226"/>
              <a:chOff x="0" y="51846"/>
              <a:chExt cx="3132316" cy="596226"/>
            </a:xfrm>
            <a:solidFill>
              <a:srgbClr val="9966FF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grpSpPr>
          <p:sp>
            <p:nvSpPr>
              <p:cNvPr id="42" name="圓角矩形 41"/>
              <p:cNvSpPr/>
              <p:nvPr/>
            </p:nvSpPr>
            <p:spPr>
              <a:xfrm>
                <a:off x="0" y="51846"/>
                <a:ext cx="3132316" cy="596226"/>
              </a:xfrm>
              <a:prstGeom prst="roundRect">
                <a:avLst>
                  <a:gd name="adj" fmla="val 10000"/>
                </a:avLst>
              </a:prstGeom>
              <a:grpFill/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圓角矩形 4"/>
              <p:cNvSpPr/>
              <p:nvPr/>
            </p:nvSpPr>
            <p:spPr>
              <a:xfrm>
                <a:off x="17463" y="161479"/>
                <a:ext cx="3006873" cy="417284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kern="1200" dirty="0" smtClean="0">
                    <a:solidFill>
                      <a:schemeClr val="bg1"/>
                    </a:solidFill>
                    <a:latin typeface="華康娃娃體" pitchFamily="81" charset="-120"/>
                    <a:ea typeface="華康娃娃體" pitchFamily="81" charset="-120"/>
                  </a:rPr>
                  <a:t>伍、學生學習與輔導</a:t>
                </a:r>
                <a:endParaRPr lang="zh-TW" altLang="en-US" sz="2400" kern="1200" dirty="0">
                  <a:solidFill>
                    <a:schemeClr val="bg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  <p:grpSp>
          <p:nvGrpSpPr>
            <p:cNvPr id="14" name="群組 32"/>
            <p:cNvGrpSpPr/>
            <p:nvPr/>
          </p:nvGrpSpPr>
          <p:grpSpPr>
            <a:xfrm>
              <a:off x="1763688" y="4797152"/>
              <a:ext cx="3186861" cy="596226"/>
              <a:chOff x="953090" y="2716141"/>
              <a:chExt cx="3186861" cy="596226"/>
            </a:xfr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grpSpPr>
          <p:sp>
            <p:nvSpPr>
              <p:cNvPr id="34" name="圓角矩形 33"/>
              <p:cNvSpPr/>
              <p:nvPr/>
            </p:nvSpPr>
            <p:spPr>
              <a:xfrm>
                <a:off x="1007635" y="2716141"/>
                <a:ext cx="3132316" cy="596226"/>
              </a:xfrm>
              <a:prstGeom prst="roundRect">
                <a:avLst>
                  <a:gd name="adj" fmla="val 10000"/>
                </a:avLst>
              </a:prstGeom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4464770"/>
                  <a:satOff val="26899"/>
                  <a:lumOff val="2156"/>
                  <a:alphaOff val="0"/>
                </a:schemeClr>
              </a:fillRef>
              <a:effectRef idx="3">
                <a:schemeClr val="accent4"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圓角矩形 12"/>
              <p:cNvSpPr/>
              <p:nvPr/>
            </p:nvSpPr>
            <p:spPr>
              <a:xfrm>
                <a:off x="953090" y="2733604"/>
                <a:ext cx="2475937" cy="5613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indent="92075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kern="1200" dirty="0" smtClean="0">
                    <a:solidFill>
                      <a:schemeClr val="bg1"/>
                    </a:solidFill>
                    <a:latin typeface="華康娃娃體" pitchFamily="81" charset="-120"/>
                    <a:ea typeface="華康娃娃體" pitchFamily="81" charset="-120"/>
                  </a:rPr>
                  <a:t>玖、結語</a:t>
                </a:r>
                <a:endParaRPr lang="zh-TW" altLang="en-US" sz="2400" kern="1200" dirty="0">
                  <a:solidFill>
                    <a:schemeClr val="bg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  <p:grpSp>
          <p:nvGrpSpPr>
            <p:cNvPr id="15" name="群組 30"/>
            <p:cNvGrpSpPr/>
            <p:nvPr/>
          </p:nvGrpSpPr>
          <p:grpSpPr>
            <a:xfrm>
              <a:off x="3203848" y="2708920"/>
              <a:ext cx="3132316" cy="596226"/>
              <a:chOff x="467813" y="1358070"/>
              <a:chExt cx="3132316" cy="596226"/>
            </a:xfr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grpSpPr>
          <p:sp>
            <p:nvSpPr>
              <p:cNvPr id="38" name="圓角矩形 37"/>
              <p:cNvSpPr/>
              <p:nvPr/>
            </p:nvSpPr>
            <p:spPr>
              <a:xfrm>
                <a:off x="467813" y="1358070"/>
                <a:ext cx="3132316" cy="596226"/>
              </a:xfrm>
              <a:prstGeom prst="roundRect">
                <a:avLst>
                  <a:gd name="adj" fmla="val 10000"/>
                </a:avLst>
              </a:prstGeom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2232385"/>
                  <a:satOff val="13449"/>
                  <a:lumOff val="1078"/>
                  <a:alphaOff val="0"/>
                </a:schemeClr>
              </a:fillRef>
              <a:effectRef idx="3">
                <a:schemeClr val="accent4">
                  <a:hueOff val="-2232385"/>
                  <a:satOff val="13449"/>
                  <a:lumOff val="107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圓角矩形 8"/>
              <p:cNvSpPr/>
              <p:nvPr/>
            </p:nvSpPr>
            <p:spPr>
              <a:xfrm>
                <a:off x="485276" y="1375533"/>
                <a:ext cx="3006873" cy="5613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kern="1200" dirty="0" smtClean="0">
                    <a:solidFill>
                      <a:schemeClr val="bg1"/>
                    </a:solidFill>
                    <a:latin typeface="華康娃娃體" pitchFamily="81" charset="-120"/>
                    <a:ea typeface="華康娃娃體" pitchFamily="81" charset="-120"/>
                  </a:rPr>
                  <a:t>柒、</a:t>
                </a:r>
                <a:r>
                  <a:rPr lang="zh-TW" altLang="en-US" sz="2400" dirty="0" smtClean="0">
                    <a:solidFill>
                      <a:schemeClr val="bg1"/>
                    </a:solidFill>
                    <a:latin typeface="華康娃娃體" pitchFamily="81" charset="-120"/>
                    <a:ea typeface="華康娃娃體" pitchFamily="81" charset="-120"/>
                  </a:rPr>
                  <a:t>設備與圖書資源</a:t>
                </a:r>
                <a:endParaRPr lang="zh-TW" altLang="en-US" sz="2400" kern="1200" dirty="0">
                  <a:solidFill>
                    <a:schemeClr val="bg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  <p:grpSp>
          <p:nvGrpSpPr>
            <p:cNvPr id="16" name="群組 31"/>
            <p:cNvGrpSpPr/>
            <p:nvPr/>
          </p:nvGrpSpPr>
          <p:grpSpPr>
            <a:xfrm>
              <a:off x="2627784" y="3789040"/>
              <a:ext cx="3600400" cy="596226"/>
              <a:chOff x="701720" y="2037106"/>
              <a:chExt cx="3168352" cy="596226"/>
            </a:xfr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grpSpPr>
          <p:sp>
            <p:nvSpPr>
              <p:cNvPr id="36" name="圓角矩形 35"/>
              <p:cNvSpPr/>
              <p:nvPr/>
            </p:nvSpPr>
            <p:spPr>
              <a:xfrm>
                <a:off x="701720" y="2037106"/>
                <a:ext cx="3132316" cy="596226"/>
              </a:xfrm>
              <a:prstGeom prst="roundRect">
                <a:avLst>
                  <a:gd name="adj" fmla="val 10000"/>
                </a:avLst>
              </a:prstGeom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3348577"/>
                  <a:satOff val="20174"/>
                  <a:lumOff val="1617"/>
                  <a:alphaOff val="0"/>
                </a:schemeClr>
              </a:fillRef>
              <a:effectRef idx="3">
                <a:schemeClr val="accent4">
                  <a:hueOff val="-3348577"/>
                  <a:satOff val="20174"/>
                  <a:lumOff val="161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圓角矩形 10"/>
              <p:cNvSpPr/>
              <p:nvPr/>
            </p:nvSpPr>
            <p:spPr>
              <a:xfrm>
                <a:off x="719183" y="2054569"/>
                <a:ext cx="3150889" cy="5613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kern="1200" dirty="0" smtClean="0">
                    <a:solidFill>
                      <a:schemeClr val="bg1"/>
                    </a:solidFill>
                    <a:latin typeface="華康娃娃體" pitchFamily="81" charset="-120"/>
                    <a:ea typeface="華康娃娃體" pitchFamily="81" charset="-120"/>
                  </a:rPr>
                  <a:t>捌、產學合作與技術發展</a:t>
                </a:r>
                <a:endParaRPr lang="zh-TW" altLang="en-US" sz="2400" kern="1200" dirty="0">
                  <a:solidFill>
                    <a:schemeClr val="bg1"/>
                  </a:solidFill>
                  <a:latin typeface="華康娃娃體" pitchFamily="81" charset="-120"/>
                  <a:ea typeface="華康娃娃體" pitchFamily="81" charset="-120"/>
                </a:endParaRPr>
              </a:p>
            </p:txBody>
          </p:sp>
        </p:grpSp>
      </p:grp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45" name="圖片 44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4493">
            <a:off x="630652" y="1244436"/>
            <a:ext cx="1590615" cy="20635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6247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曾雲蘭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96-100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學年均獲得國科會研究獎勵，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學年並獲得特殊優秀人才計畫補助。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朱全斌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年在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財務金融學刊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發表論文一篇，並獲得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學年國科會研究獎勵。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老師過去三年將研究觸角從</a:t>
            </a:r>
            <a:r>
              <a:rPr lang="en-US" altLang="zh-TW" sz="2800" dirty="0" smtClean="0">
                <a:ea typeface="標楷體" pitchFamily="65" charset="-120"/>
              </a:rPr>
              <a:t>XBRL</a:t>
            </a:r>
            <a:r>
              <a:rPr lang="zh-TW" altLang="en-US" sz="2800" dirty="0" smtClean="0">
                <a:ea typeface="標楷體" pitchFamily="65" charset="-120"/>
              </a:rPr>
              <a:t>延伸至網路本體語言</a:t>
            </a:r>
            <a:r>
              <a:rPr lang="en-US" altLang="zh-TW" sz="2800" dirty="0" smtClean="0">
                <a:ea typeface="標楷體" pitchFamily="65" charset="-120"/>
              </a:rPr>
              <a:t>OWL</a:t>
            </a:r>
            <a:r>
              <a:rPr lang="zh-TW" altLang="en-US" sz="2800" dirty="0" smtClean="0">
                <a:ea typeface="標楷體" pitchFamily="65" charset="-120"/>
              </a:rPr>
              <a:t>，他用</a:t>
            </a:r>
            <a:r>
              <a:rPr lang="en-US" altLang="zh-TW" sz="2800" dirty="0" smtClean="0">
                <a:ea typeface="標楷體" pitchFamily="65" charset="-120"/>
              </a:rPr>
              <a:t>OWL</a:t>
            </a:r>
            <a:r>
              <a:rPr lang="zh-TW" altLang="en-US" sz="2800" dirty="0" smtClean="0">
                <a:ea typeface="標楷體" pitchFamily="65" charset="-120"/>
              </a:rPr>
              <a:t>處理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會計知識架構之論文已獲得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會計評論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三審通過，目前正待主編最後確認。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13.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學術研究與發表亦有進展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我們進步了 </a:t>
            </a:r>
            <a:r>
              <a:rPr lang="zh-TW" altLang="en-US" sz="3300" spc="50" dirty="0" smtClean="0">
                <a:ln w="11430"/>
                <a:latin typeface="標楷體" pitchFamily="65" charset="-120"/>
                <a:ea typeface="標楷體" pitchFamily="65" charset="-120"/>
              </a:rPr>
              <a:t>與前次評鑑相較</a:t>
            </a:r>
            <a:r>
              <a:rPr lang="en-US" altLang="zh-TW" sz="3300" spc="50" dirty="0" smtClean="0">
                <a:ln w="11430"/>
                <a:latin typeface="標楷體" pitchFamily="65" charset="-120"/>
                <a:ea typeface="標楷體" pitchFamily="65" charset="-120"/>
              </a:rPr>
              <a:t>..</a:t>
            </a:r>
            <a:endParaRPr lang="zh-TW" altLang="en-US" sz="33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1988840"/>
            <a:ext cx="6624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朱全斌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老師已於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學年取得政大會計博士學位，並於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月升等為副教授。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朱老師曾任職安侯會計師事務所</a:t>
            </a:r>
            <a:r>
              <a:rPr lang="en-US" altLang="zh-TW" sz="3200" dirty="0" smtClean="0">
                <a:ea typeface="標楷體" pitchFamily="65" charset="-120"/>
              </a:rPr>
              <a:t>(KPMG)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四年，負責教授本系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審計學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審計實務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課程。朱老師擅長將理論與實務做嚴謹的結合，對提升本系的教學品質貢獻卓著。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268760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14.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朱老師拿到學位了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32</a:t>
            </a:fld>
            <a:endParaRPr lang="zh-TW" altLang="en-US"/>
          </a:p>
        </p:txBody>
      </p:sp>
      <p:grpSp>
        <p:nvGrpSpPr>
          <p:cNvPr id="11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195736" y="307938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壹、系務發展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33</a:t>
            </a:fld>
            <a:endParaRPr lang="zh-TW" alt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19778" y="1196752"/>
            <a:ext cx="6696638" cy="5256584"/>
            <a:chOff x="1631" y="2078"/>
            <a:chExt cx="9593" cy="6322"/>
          </a:xfrm>
        </p:grpSpPr>
        <p:sp>
          <p:nvSpPr>
            <p:cNvPr id="83983" name="Text Box 15"/>
            <p:cNvSpPr txBox="1">
              <a:spLocks noChangeArrowheads="1"/>
            </p:cNvSpPr>
            <p:nvPr/>
          </p:nvSpPr>
          <p:spPr bwMode="auto">
            <a:xfrm>
              <a:off x="1631" y="4464"/>
              <a:ext cx="2593" cy="15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3000" dirty="0">
                  <a:latin typeface="華康墨字體" pitchFamily="81" charset="-120"/>
                  <a:ea typeface="華康墨字體" pitchFamily="81" charset="-120"/>
                  <a:cs typeface="Times New Roman" pitchFamily="18" charset="0"/>
                </a:rPr>
                <a:t>自</a:t>
              </a:r>
              <a:r>
                <a:rPr kumimoji="1" lang="zh-TW" altLang="en-US" sz="3000" dirty="0">
                  <a:latin typeface="華康墨字體" pitchFamily="81" charset="-120"/>
                  <a:ea typeface="華康墨字體" pitchFamily="81" charset="-120"/>
                  <a:cs typeface="Times New Roman" pitchFamily="18" charset="0"/>
                </a:rPr>
                <a:t>  信</a:t>
              </a:r>
            </a:p>
          </p:txBody>
        </p:sp>
        <p:sp>
          <p:nvSpPr>
            <p:cNvPr id="83982" name="Text Box 14"/>
            <p:cNvSpPr txBox="1">
              <a:spLocks noChangeArrowheads="1"/>
            </p:cNvSpPr>
            <p:nvPr/>
          </p:nvSpPr>
          <p:spPr bwMode="auto">
            <a:xfrm>
              <a:off x="8581" y="4548"/>
              <a:ext cx="2643" cy="14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sz="3000" dirty="0">
                  <a:latin typeface="華康墨字體" pitchFamily="81" charset="-120"/>
                  <a:ea typeface="華康墨字體" pitchFamily="81" charset="-120"/>
                  <a:cs typeface="Times New Roman" pitchFamily="18" charset="0"/>
                </a:rPr>
                <a:t>尊</a:t>
              </a:r>
              <a:r>
                <a:rPr kumimoji="1" lang="zh-TW" altLang="en-US" sz="3000" dirty="0">
                  <a:latin typeface="華康墨字體" pitchFamily="81" charset="-120"/>
                  <a:ea typeface="華康墨字體" pitchFamily="81" charset="-120"/>
                  <a:cs typeface="Times New Roman" pitchFamily="18" charset="0"/>
                </a:rPr>
                <a:t>  重</a:t>
              </a:r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631" y="2078"/>
              <a:ext cx="9593" cy="6322"/>
              <a:chOff x="965" y="9485"/>
              <a:chExt cx="9593" cy="6322"/>
            </a:xfrm>
          </p:grpSpPr>
          <p:sp>
            <p:nvSpPr>
              <p:cNvPr id="83971" name="Text Box 3"/>
              <p:cNvSpPr txBox="1">
                <a:spLocks noChangeArrowheads="1"/>
              </p:cNvSpPr>
              <p:nvPr/>
            </p:nvSpPr>
            <p:spPr bwMode="auto">
              <a:xfrm>
                <a:off x="4438" y="14331"/>
                <a:ext cx="3025" cy="147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3000" dirty="0">
                    <a:latin typeface="華康墨字體" pitchFamily="81" charset="-120"/>
                    <a:ea typeface="華康墨字體" pitchFamily="81" charset="-120"/>
                    <a:cs typeface="Times New Roman" pitchFamily="18" charset="0"/>
                  </a:rPr>
                  <a:t>務</a:t>
                </a:r>
                <a:r>
                  <a:rPr kumimoji="1" lang="zh-TW" altLang="en-US" sz="3000" dirty="0">
                    <a:latin typeface="華康墨字體" pitchFamily="81" charset="-120"/>
                    <a:ea typeface="華康墨字體" pitchFamily="81" charset="-120"/>
                    <a:cs typeface="Times New Roman" pitchFamily="18" charset="0"/>
                  </a:rPr>
                  <a:t>  實</a:t>
                </a:r>
              </a:p>
            </p:txBody>
          </p:sp>
          <p:sp>
            <p:nvSpPr>
              <p:cNvPr id="83981" name="Text Box 13"/>
              <p:cNvSpPr txBox="1">
                <a:spLocks noChangeArrowheads="1"/>
              </p:cNvSpPr>
              <p:nvPr/>
            </p:nvSpPr>
            <p:spPr bwMode="auto">
              <a:xfrm>
                <a:off x="4542" y="9579"/>
                <a:ext cx="2633" cy="148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sz="3000" dirty="0">
                    <a:latin typeface="華康墨字體" pitchFamily="81" charset="-120"/>
                    <a:ea typeface="華康墨字體" pitchFamily="81" charset="-120"/>
                    <a:cs typeface="Times New Roman" pitchFamily="18" charset="0"/>
                  </a:rPr>
                  <a:t>專</a:t>
                </a:r>
                <a:r>
                  <a:rPr kumimoji="1" lang="zh-TW" altLang="en-US" sz="3000" dirty="0">
                    <a:latin typeface="華康墨字體" pitchFamily="81" charset="-120"/>
                    <a:ea typeface="華康墨字體" pitchFamily="81" charset="-120"/>
                    <a:cs typeface="Times New Roman" pitchFamily="18" charset="0"/>
                  </a:rPr>
                  <a:t>  業</a:t>
                </a:r>
              </a:p>
            </p:txBody>
          </p:sp>
          <p:sp>
            <p:nvSpPr>
              <p:cNvPr id="83980" name="Text Box 12"/>
              <p:cNvSpPr txBox="1">
                <a:spLocks noChangeArrowheads="1"/>
              </p:cNvSpPr>
              <p:nvPr/>
            </p:nvSpPr>
            <p:spPr bwMode="auto">
              <a:xfrm>
                <a:off x="4553" y="10282"/>
                <a:ext cx="2622" cy="778"/>
              </a:xfrm>
              <a:prstGeom prst="rect">
                <a:avLst/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b="1" dirty="0">
                    <a:solidFill>
                      <a:srgbClr val="FFFFFF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專業選課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b="1" dirty="0">
                    <a:solidFill>
                      <a:srgbClr val="FFFFFF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多元選擇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83979" name="Text Box 11"/>
              <p:cNvSpPr txBox="1">
                <a:spLocks noChangeArrowheads="1"/>
              </p:cNvSpPr>
              <p:nvPr/>
            </p:nvSpPr>
            <p:spPr bwMode="auto">
              <a:xfrm>
                <a:off x="965" y="12611"/>
                <a:ext cx="2593" cy="808"/>
              </a:xfrm>
              <a:prstGeom prst="rect">
                <a:avLst/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獨立思考 </a:t>
                </a:r>
                <a:endParaRPr kumimoji="1" 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解決問題</a:t>
                </a:r>
                <a:endParaRPr kumimoji="1" 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3978" name="Text Box 10"/>
              <p:cNvSpPr txBox="1">
                <a:spLocks noChangeArrowheads="1"/>
              </p:cNvSpPr>
              <p:nvPr/>
            </p:nvSpPr>
            <p:spPr bwMode="auto">
              <a:xfrm>
                <a:off x="4427" y="15042"/>
                <a:ext cx="3036" cy="765"/>
              </a:xfrm>
              <a:prstGeom prst="rect">
                <a:avLst/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b="1" dirty="0">
                    <a:solidFill>
                      <a:srgbClr val="FFFFFF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理論與實務的</a:t>
                </a:r>
                <a:r>
                  <a:rPr kumimoji="1" lang="zh-TW" b="1" dirty="0" smtClean="0">
                    <a:solidFill>
                      <a:srgbClr val="FFFFFF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整合</a:t>
                </a:r>
                <a:endParaRPr kumimoji="1" lang="zh-TW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83977" name="Text Box 9"/>
              <p:cNvSpPr txBox="1">
                <a:spLocks noChangeArrowheads="1"/>
              </p:cNvSpPr>
              <p:nvPr/>
            </p:nvSpPr>
            <p:spPr bwMode="auto">
              <a:xfrm>
                <a:off x="7915" y="12654"/>
                <a:ext cx="2643" cy="782"/>
              </a:xfrm>
              <a:prstGeom prst="rect">
                <a:avLst/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b="1" dirty="0">
                    <a:solidFill>
                      <a:srgbClr val="FFFFFF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專業道德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b="1" dirty="0">
                    <a:solidFill>
                      <a:srgbClr val="FFFFFF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重視倫理</a:t>
                </a:r>
              </a:p>
            </p:txBody>
          </p:sp>
          <p:sp>
            <p:nvSpPr>
              <p:cNvPr id="83976" name="AutoShape 8"/>
              <p:cNvSpPr>
                <a:spLocks noChangeArrowheads="1"/>
              </p:cNvSpPr>
              <p:nvPr/>
            </p:nvSpPr>
            <p:spPr bwMode="auto">
              <a:xfrm>
                <a:off x="3647" y="11130"/>
                <a:ext cx="4229" cy="3118"/>
              </a:xfrm>
              <a:custGeom>
                <a:avLst/>
                <a:gdLst>
                  <a:gd name="G0" fmla="+- 5400 0 0"/>
                  <a:gd name="G1" fmla="+- 8100 0 0"/>
                  <a:gd name="G2" fmla="+- 2474 0 0"/>
                  <a:gd name="G3" fmla="+- 9904 0 0"/>
                  <a:gd name="G4" fmla="+- 21600 0 8100"/>
                  <a:gd name="G5" fmla="+- 21600 0 9904"/>
                  <a:gd name="G6" fmla="+- 5400 21600 0"/>
                  <a:gd name="G7" fmla="*/ G6 1 2"/>
                  <a:gd name="G8" fmla="+- 21600 0 5400"/>
                  <a:gd name="G9" fmla="+- 21600 0 2474"/>
                  <a:gd name="T0" fmla="*/ G0 w 21600"/>
                  <a:gd name="T1" fmla="*/ G0 h 21600"/>
                  <a:gd name="T2" fmla="*/ G8 w 21600"/>
                  <a:gd name="T3" fmla="*/ G8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5400" y="5400"/>
                    </a:moveTo>
                    <a:lnTo>
                      <a:pt x="9904" y="5400"/>
                    </a:lnTo>
                    <a:lnTo>
                      <a:pt x="9904" y="2474"/>
                    </a:lnTo>
                    <a:lnTo>
                      <a:pt x="8100" y="2474"/>
                    </a:lnTo>
                    <a:lnTo>
                      <a:pt x="10800" y="0"/>
                    </a:lnTo>
                    <a:lnTo>
                      <a:pt x="13500" y="2474"/>
                    </a:lnTo>
                    <a:lnTo>
                      <a:pt x="11696" y="2474"/>
                    </a:lnTo>
                    <a:lnTo>
                      <a:pt x="11696" y="5400"/>
                    </a:lnTo>
                    <a:lnTo>
                      <a:pt x="16200" y="5400"/>
                    </a:lnTo>
                    <a:lnTo>
                      <a:pt x="16200" y="9904"/>
                    </a:lnTo>
                    <a:lnTo>
                      <a:pt x="19126" y="9904"/>
                    </a:lnTo>
                    <a:lnTo>
                      <a:pt x="19126" y="8100"/>
                    </a:lnTo>
                    <a:lnTo>
                      <a:pt x="21600" y="10800"/>
                    </a:lnTo>
                    <a:lnTo>
                      <a:pt x="19126" y="13500"/>
                    </a:lnTo>
                    <a:lnTo>
                      <a:pt x="19126" y="11696"/>
                    </a:lnTo>
                    <a:lnTo>
                      <a:pt x="16200" y="11696"/>
                    </a:lnTo>
                    <a:lnTo>
                      <a:pt x="16200" y="16200"/>
                    </a:lnTo>
                    <a:lnTo>
                      <a:pt x="11696" y="16200"/>
                    </a:lnTo>
                    <a:lnTo>
                      <a:pt x="11696" y="19126"/>
                    </a:lnTo>
                    <a:lnTo>
                      <a:pt x="13500" y="19126"/>
                    </a:lnTo>
                    <a:lnTo>
                      <a:pt x="10800" y="21600"/>
                    </a:lnTo>
                    <a:lnTo>
                      <a:pt x="8100" y="19126"/>
                    </a:lnTo>
                    <a:lnTo>
                      <a:pt x="9904" y="19126"/>
                    </a:lnTo>
                    <a:lnTo>
                      <a:pt x="9904" y="16200"/>
                    </a:lnTo>
                    <a:lnTo>
                      <a:pt x="5400" y="16200"/>
                    </a:lnTo>
                    <a:lnTo>
                      <a:pt x="5400" y="11696"/>
                    </a:lnTo>
                    <a:lnTo>
                      <a:pt x="2474" y="11696"/>
                    </a:lnTo>
                    <a:lnTo>
                      <a:pt x="2474" y="13500"/>
                    </a:lnTo>
                    <a:lnTo>
                      <a:pt x="0" y="10800"/>
                    </a:lnTo>
                    <a:lnTo>
                      <a:pt x="2474" y="8100"/>
                    </a:lnTo>
                    <a:lnTo>
                      <a:pt x="2474" y="9904"/>
                    </a:lnTo>
                    <a:lnTo>
                      <a:pt x="5400" y="99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培育會計專業人才符合企業及政府機構所需</a:t>
                </a:r>
                <a:endPara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83975" name="AutoShape 7"/>
              <p:cNvSpPr>
                <a:spLocks noChangeArrowheads="1"/>
              </p:cNvSpPr>
              <p:nvPr/>
            </p:nvSpPr>
            <p:spPr bwMode="auto">
              <a:xfrm rot="10800000">
                <a:off x="1795" y="9485"/>
                <a:ext cx="1965" cy="1898"/>
              </a:xfrm>
              <a:custGeom>
                <a:avLst/>
                <a:gdLst>
                  <a:gd name="G0" fmla="+- 12787 0 0"/>
                  <a:gd name="G1" fmla="+- 18517 0 0"/>
                  <a:gd name="G2" fmla="+- 4402 0 0"/>
                  <a:gd name="G3" fmla="*/ 12787 1 2"/>
                  <a:gd name="G4" fmla="+- G3 10800 0"/>
                  <a:gd name="G5" fmla="+- 21600 12787 18517"/>
                  <a:gd name="G6" fmla="+- 18517 4402 0"/>
                  <a:gd name="G7" fmla="*/ G6 1 2"/>
                  <a:gd name="G8" fmla="*/ 18517 2 1"/>
                  <a:gd name="G9" fmla="+- G8 0 21600"/>
                  <a:gd name="G10" fmla="+- G5 0 G4"/>
                  <a:gd name="G11" fmla="+- 12787 0 G4"/>
                  <a:gd name="G12" fmla="*/ G2 G10 G11"/>
                  <a:gd name="T0" fmla="*/ 17194 w 21600"/>
                  <a:gd name="T1" fmla="*/ 0 h 21600"/>
                  <a:gd name="T2" fmla="*/ 12787 w 21600"/>
                  <a:gd name="T3" fmla="*/ 4402 h 21600"/>
                  <a:gd name="T4" fmla="*/ 4402 w 21600"/>
                  <a:gd name="T5" fmla="*/ 12787 h 21600"/>
                  <a:gd name="T6" fmla="*/ 0 w 21600"/>
                  <a:gd name="T7" fmla="*/ 17194 h 21600"/>
                  <a:gd name="T8" fmla="*/ 4402 w 21600"/>
                  <a:gd name="T9" fmla="*/ 21600 h 21600"/>
                  <a:gd name="T10" fmla="*/ 11460 w 21600"/>
                  <a:gd name="T11" fmla="*/ 18517 h 21600"/>
                  <a:gd name="T12" fmla="*/ 18517 w 21600"/>
                  <a:gd name="T13" fmla="*/ 11460 h 21600"/>
                  <a:gd name="T14" fmla="*/ 21600 w 21600"/>
                  <a:gd name="T15" fmla="*/ 4402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G12 w 21600"/>
                  <a:gd name="T25" fmla="*/ G5 h 21600"/>
                  <a:gd name="T26" fmla="*/ G1 w 21600"/>
                  <a:gd name="T27" fmla="*/ G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7194" y="0"/>
                    </a:moveTo>
                    <a:lnTo>
                      <a:pt x="12787" y="4402"/>
                    </a:lnTo>
                    <a:lnTo>
                      <a:pt x="15870" y="4402"/>
                    </a:lnTo>
                    <a:lnTo>
                      <a:pt x="15870" y="15870"/>
                    </a:lnTo>
                    <a:lnTo>
                      <a:pt x="4402" y="15870"/>
                    </a:lnTo>
                    <a:lnTo>
                      <a:pt x="4402" y="12787"/>
                    </a:lnTo>
                    <a:lnTo>
                      <a:pt x="0" y="17194"/>
                    </a:lnTo>
                    <a:lnTo>
                      <a:pt x="4402" y="21600"/>
                    </a:lnTo>
                    <a:lnTo>
                      <a:pt x="4402" y="18517"/>
                    </a:lnTo>
                    <a:lnTo>
                      <a:pt x="18517" y="18517"/>
                    </a:lnTo>
                    <a:lnTo>
                      <a:pt x="18517" y="4402"/>
                    </a:lnTo>
                    <a:lnTo>
                      <a:pt x="21600" y="4402"/>
                    </a:lnTo>
                    <a:close/>
                  </a:path>
                </a:pathLst>
              </a:cu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3974" name="AutoShape 6"/>
              <p:cNvSpPr>
                <a:spLocks noChangeArrowheads="1"/>
              </p:cNvSpPr>
              <p:nvPr/>
            </p:nvSpPr>
            <p:spPr bwMode="auto">
              <a:xfrm rot="32454375" flipH="1" flipV="1">
                <a:off x="7816" y="13688"/>
                <a:ext cx="1966" cy="1898"/>
              </a:xfrm>
              <a:custGeom>
                <a:avLst/>
                <a:gdLst>
                  <a:gd name="G0" fmla="+- 12787 0 0"/>
                  <a:gd name="G1" fmla="+- 18517 0 0"/>
                  <a:gd name="G2" fmla="+- 4402 0 0"/>
                  <a:gd name="G3" fmla="*/ 12787 1 2"/>
                  <a:gd name="G4" fmla="+- G3 10800 0"/>
                  <a:gd name="G5" fmla="+- 21600 12787 18517"/>
                  <a:gd name="G6" fmla="+- 18517 4402 0"/>
                  <a:gd name="G7" fmla="*/ G6 1 2"/>
                  <a:gd name="G8" fmla="*/ 18517 2 1"/>
                  <a:gd name="G9" fmla="+- G8 0 21600"/>
                  <a:gd name="G10" fmla="+- G5 0 G4"/>
                  <a:gd name="G11" fmla="+- 12787 0 G4"/>
                  <a:gd name="G12" fmla="*/ G2 G10 G11"/>
                  <a:gd name="T0" fmla="*/ 17194 w 21600"/>
                  <a:gd name="T1" fmla="*/ 0 h 21600"/>
                  <a:gd name="T2" fmla="*/ 12787 w 21600"/>
                  <a:gd name="T3" fmla="*/ 4402 h 21600"/>
                  <a:gd name="T4" fmla="*/ 4402 w 21600"/>
                  <a:gd name="T5" fmla="*/ 12787 h 21600"/>
                  <a:gd name="T6" fmla="*/ 0 w 21600"/>
                  <a:gd name="T7" fmla="*/ 17194 h 21600"/>
                  <a:gd name="T8" fmla="*/ 4402 w 21600"/>
                  <a:gd name="T9" fmla="*/ 21600 h 21600"/>
                  <a:gd name="T10" fmla="*/ 11460 w 21600"/>
                  <a:gd name="T11" fmla="*/ 18517 h 21600"/>
                  <a:gd name="T12" fmla="*/ 18517 w 21600"/>
                  <a:gd name="T13" fmla="*/ 11460 h 21600"/>
                  <a:gd name="T14" fmla="*/ 21600 w 21600"/>
                  <a:gd name="T15" fmla="*/ 4402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G12 w 21600"/>
                  <a:gd name="T25" fmla="*/ G5 h 21600"/>
                  <a:gd name="T26" fmla="*/ G1 w 21600"/>
                  <a:gd name="T27" fmla="*/ G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7194" y="0"/>
                    </a:moveTo>
                    <a:lnTo>
                      <a:pt x="12787" y="4402"/>
                    </a:lnTo>
                    <a:lnTo>
                      <a:pt x="15870" y="4402"/>
                    </a:lnTo>
                    <a:lnTo>
                      <a:pt x="15870" y="15870"/>
                    </a:lnTo>
                    <a:lnTo>
                      <a:pt x="4402" y="15870"/>
                    </a:lnTo>
                    <a:lnTo>
                      <a:pt x="4402" y="12787"/>
                    </a:lnTo>
                    <a:lnTo>
                      <a:pt x="0" y="17194"/>
                    </a:lnTo>
                    <a:lnTo>
                      <a:pt x="4402" y="21600"/>
                    </a:lnTo>
                    <a:lnTo>
                      <a:pt x="4402" y="18517"/>
                    </a:lnTo>
                    <a:lnTo>
                      <a:pt x="18517" y="18517"/>
                    </a:lnTo>
                    <a:lnTo>
                      <a:pt x="18517" y="4402"/>
                    </a:lnTo>
                    <a:lnTo>
                      <a:pt x="21600" y="4402"/>
                    </a:lnTo>
                    <a:close/>
                  </a:path>
                </a:pathLst>
              </a:cu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3973" name="AutoShape 5"/>
              <p:cNvSpPr>
                <a:spLocks noChangeArrowheads="1"/>
              </p:cNvSpPr>
              <p:nvPr/>
            </p:nvSpPr>
            <p:spPr bwMode="auto">
              <a:xfrm rot="10800000" flipH="1">
                <a:off x="7814" y="9485"/>
                <a:ext cx="1965" cy="1898"/>
              </a:xfrm>
              <a:custGeom>
                <a:avLst/>
                <a:gdLst>
                  <a:gd name="G0" fmla="+- 12787 0 0"/>
                  <a:gd name="G1" fmla="+- 18517 0 0"/>
                  <a:gd name="G2" fmla="+- 4402 0 0"/>
                  <a:gd name="G3" fmla="*/ 12787 1 2"/>
                  <a:gd name="G4" fmla="+- G3 10800 0"/>
                  <a:gd name="G5" fmla="+- 21600 12787 18517"/>
                  <a:gd name="G6" fmla="+- 18517 4402 0"/>
                  <a:gd name="G7" fmla="*/ G6 1 2"/>
                  <a:gd name="G8" fmla="*/ 18517 2 1"/>
                  <a:gd name="G9" fmla="+- G8 0 21600"/>
                  <a:gd name="G10" fmla="+- G5 0 G4"/>
                  <a:gd name="G11" fmla="+- 12787 0 G4"/>
                  <a:gd name="G12" fmla="*/ G2 G10 G11"/>
                  <a:gd name="T0" fmla="*/ 17194 w 21600"/>
                  <a:gd name="T1" fmla="*/ 0 h 21600"/>
                  <a:gd name="T2" fmla="*/ 12787 w 21600"/>
                  <a:gd name="T3" fmla="*/ 4402 h 21600"/>
                  <a:gd name="T4" fmla="*/ 4402 w 21600"/>
                  <a:gd name="T5" fmla="*/ 12787 h 21600"/>
                  <a:gd name="T6" fmla="*/ 0 w 21600"/>
                  <a:gd name="T7" fmla="*/ 17194 h 21600"/>
                  <a:gd name="T8" fmla="*/ 4402 w 21600"/>
                  <a:gd name="T9" fmla="*/ 21600 h 21600"/>
                  <a:gd name="T10" fmla="*/ 11460 w 21600"/>
                  <a:gd name="T11" fmla="*/ 18517 h 21600"/>
                  <a:gd name="T12" fmla="*/ 18517 w 21600"/>
                  <a:gd name="T13" fmla="*/ 11460 h 21600"/>
                  <a:gd name="T14" fmla="*/ 21600 w 21600"/>
                  <a:gd name="T15" fmla="*/ 4402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G12 w 21600"/>
                  <a:gd name="T25" fmla="*/ G5 h 21600"/>
                  <a:gd name="T26" fmla="*/ G1 w 21600"/>
                  <a:gd name="T27" fmla="*/ G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7194" y="0"/>
                    </a:moveTo>
                    <a:lnTo>
                      <a:pt x="12787" y="4402"/>
                    </a:lnTo>
                    <a:lnTo>
                      <a:pt x="15870" y="4402"/>
                    </a:lnTo>
                    <a:lnTo>
                      <a:pt x="15870" y="15870"/>
                    </a:lnTo>
                    <a:lnTo>
                      <a:pt x="4402" y="15870"/>
                    </a:lnTo>
                    <a:lnTo>
                      <a:pt x="4402" y="12787"/>
                    </a:lnTo>
                    <a:lnTo>
                      <a:pt x="0" y="17194"/>
                    </a:lnTo>
                    <a:lnTo>
                      <a:pt x="4402" y="21600"/>
                    </a:lnTo>
                    <a:lnTo>
                      <a:pt x="4402" y="18517"/>
                    </a:lnTo>
                    <a:lnTo>
                      <a:pt x="18517" y="18517"/>
                    </a:lnTo>
                    <a:lnTo>
                      <a:pt x="18517" y="4402"/>
                    </a:lnTo>
                    <a:lnTo>
                      <a:pt x="21600" y="4402"/>
                    </a:lnTo>
                    <a:close/>
                  </a:path>
                </a:pathLst>
              </a:cu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3972" name="AutoShape 4"/>
              <p:cNvSpPr>
                <a:spLocks noChangeArrowheads="1"/>
              </p:cNvSpPr>
              <p:nvPr/>
            </p:nvSpPr>
            <p:spPr bwMode="auto">
              <a:xfrm rot="10800000" flipV="1">
                <a:off x="1807" y="13589"/>
                <a:ext cx="1965" cy="1898"/>
              </a:xfrm>
              <a:custGeom>
                <a:avLst/>
                <a:gdLst>
                  <a:gd name="G0" fmla="+- 12787 0 0"/>
                  <a:gd name="G1" fmla="+- 18517 0 0"/>
                  <a:gd name="G2" fmla="+- 4402 0 0"/>
                  <a:gd name="G3" fmla="*/ 12787 1 2"/>
                  <a:gd name="G4" fmla="+- G3 10800 0"/>
                  <a:gd name="G5" fmla="+- 21600 12787 18517"/>
                  <a:gd name="G6" fmla="+- 18517 4402 0"/>
                  <a:gd name="G7" fmla="*/ G6 1 2"/>
                  <a:gd name="G8" fmla="*/ 18517 2 1"/>
                  <a:gd name="G9" fmla="+- G8 0 21600"/>
                  <a:gd name="G10" fmla="+- G5 0 G4"/>
                  <a:gd name="G11" fmla="+- 12787 0 G4"/>
                  <a:gd name="G12" fmla="*/ G2 G10 G11"/>
                  <a:gd name="T0" fmla="*/ 17194 w 21600"/>
                  <a:gd name="T1" fmla="*/ 0 h 21600"/>
                  <a:gd name="T2" fmla="*/ 12787 w 21600"/>
                  <a:gd name="T3" fmla="*/ 4402 h 21600"/>
                  <a:gd name="T4" fmla="*/ 4402 w 21600"/>
                  <a:gd name="T5" fmla="*/ 12787 h 21600"/>
                  <a:gd name="T6" fmla="*/ 0 w 21600"/>
                  <a:gd name="T7" fmla="*/ 17194 h 21600"/>
                  <a:gd name="T8" fmla="*/ 4402 w 21600"/>
                  <a:gd name="T9" fmla="*/ 21600 h 21600"/>
                  <a:gd name="T10" fmla="*/ 11460 w 21600"/>
                  <a:gd name="T11" fmla="*/ 18517 h 21600"/>
                  <a:gd name="T12" fmla="*/ 18517 w 21600"/>
                  <a:gd name="T13" fmla="*/ 11460 h 21600"/>
                  <a:gd name="T14" fmla="*/ 21600 w 21600"/>
                  <a:gd name="T15" fmla="*/ 4402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G12 w 21600"/>
                  <a:gd name="T25" fmla="*/ G5 h 21600"/>
                  <a:gd name="T26" fmla="*/ G1 w 21600"/>
                  <a:gd name="T27" fmla="*/ G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7194" y="0"/>
                    </a:moveTo>
                    <a:lnTo>
                      <a:pt x="12787" y="4402"/>
                    </a:lnTo>
                    <a:lnTo>
                      <a:pt x="15870" y="4402"/>
                    </a:lnTo>
                    <a:lnTo>
                      <a:pt x="15870" y="15870"/>
                    </a:lnTo>
                    <a:lnTo>
                      <a:pt x="4402" y="15870"/>
                    </a:lnTo>
                    <a:lnTo>
                      <a:pt x="4402" y="12787"/>
                    </a:lnTo>
                    <a:lnTo>
                      <a:pt x="0" y="17194"/>
                    </a:lnTo>
                    <a:lnTo>
                      <a:pt x="4402" y="21600"/>
                    </a:lnTo>
                    <a:lnTo>
                      <a:pt x="4402" y="18517"/>
                    </a:lnTo>
                    <a:lnTo>
                      <a:pt x="18517" y="18517"/>
                    </a:lnTo>
                    <a:lnTo>
                      <a:pt x="18517" y="4402"/>
                    </a:lnTo>
                    <a:lnTo>
                      <a:pt x="21600" y="4402"/>
                    </a:lnTo>
                    <a:close/>
                  </a:path>
                </a:pathLst>
              </a:cu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23" name="標題 8"/>
          <p:cNvSpPr txBox="1">
            <a:spLocks/>
          </p:cNvSpPr>
          <p:nvPr/>
        </p:nvSpPr>
        <p:spPr>
          <a:xfrm>
            <a:off x="539552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一、會計系願景</a:t>
            </a:r>
            <a:endParaRPr kumimoji="0" lang="zh-TW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pSp>
        <p:nvGrpSpPr>
          <p:cNvPr id="22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24" name="文字方塊 23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8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  <a:cs typeface="+mj-cs"/>
              </a:rPr>
              <a:t>二、會計系定位</a:t>
            </a:r>
            <a:endParaRPr kumimoji="0" lang="zh-TW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34</a:t>
            </a:fld>
            <a:endParaRPr lang="zh-TW" altLang="en-US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785918" y="5000636"/>
            <a:ext cx="6541595" cy="739019"/>
            <a:chOff x="476" y="1280"/>
            <a:chExt cx="4583" cy="337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76" y="1280"/>
              <a:ext cx="419" cy="337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4</a:t>
              </a:r>
              <a:endParaRPr lang="en-US" altLang="ja-JP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839" y="1280"/>
              <a:ext cx="4220" cy="337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800" b="1" dirty="0" smtClean="0">
                  <a:ea typeface="標楷體" pitchFamily="65" charset="-120"/>
                </a:rPr>
                <a:t>培養能多元學習、敬業樂群的人才</a:t>
              </a:r>
              <a:endParaRPr lang="ja-JP" altLang="en-US" sz="2800" b="1" dirty="0">
                <a:ea typeface="標楷體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785918" y="4214818"/>
            <a:ext cx="6552526" cy="743405"/>
            <a:chOff x="1782447" y="2638395"/>
            <a:chExt cx="6552526" cy="743405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782447" y="2638395"/>
              <a:ext cx="598098" cy="743405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3</a:t>
              </a:r>
              <a:endParaRPr lang="en-US" altLang="ja-JP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304026" y="2638395"/>
              <a:ext cx="6030947" cy="743405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500" b="1" dirty="0" smtClean="0">
                  <a:latin typeface="Arial" charset="0"/>
                  <a:ea typeface="標楷體" pitchFamily="65" charset="-120"/>
                </a:rPr>
                <a:t>培養能應用科技工具有效解決問題的人才</a:t>
              </a:r>
              <a:endParaRPr lang="zh-TW" altLang="en-US" sz="2500" b="1" dirty="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785918" y="2643182"/>
            <a:ext cx="6544718" cy="741212"/>
            <a:chOff x="476" y="2911"/>
            <a:chExt cx="4585" cy="338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76" y="2911"/>
              <a:ext cx="419" cy="338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1</a:t>
              </a:r>
              <a:endParaRPr lang="en-US" altLang="zh-TW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841" y="2911"/>
              <a:ext cx="4220" cy="338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500" b="1" dirty="0" smtClean="0">
                  <a:latin typeface="Arial" charset="0"/>
                  <a:ea typeface="標楷體" pitchFamily="65" charset="-120"/>
                </a:rPr>
                <a:t>培養具備財務會計專業知能的人才</a:t>
              </a:r>
              <a:endParaRPr lang="ja-JP" altLang="en-US" sz="2500" b="1" dirty="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785918" y="3429000"/>
            <a:ext cx="6544718" cy="743405"/>
            <a:chOff x="476" y="2359"/>
            <a:chExt cx="4585" cy="339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76" y="2359"/>
              <a:ext cx="419" cy="339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2</a:t>
              </a:r>
              <a:endParaRPr lang="en-US" altLang="ja-JP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841" y="2359"/>
              <a:ext cx="4220" cy="339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 sz="3200" b="1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833" y="2401"/>
              <a:ext cx="340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b="1" dirty="0" smtClean="0">
                  <a:latin typeface="Arial" charset="0"/>
                  <a:ea typeface="標楷體" pitchFamily="65" charset="-120"/>
                </a:rPr>
                <a:t>培養具備高尚職業道德的人才</a:t>
              </a:r>
              <a:endParaRPr lang="zh-TW" altLang="en-US" sz="2800" b="1" dirty="0">
                <a:latin typeface="Arial" charset="0"/>
                <a:ea typeface="標楷體" pitchFamily="65" charset="-12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714480" y="1571612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本系為配合企業及政府用人機構的需求，建構本系人才培育的定位為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6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27" name="文字方塊 26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35</a:t>
            </a:fld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2123728" y="1590922"/>
            <a:ext cx="5338762" cy="4718398"/>
            <a:chOff x="609644" y="1681869"/>
            <a:chExt cx="5338762" cy="4718398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611560" y="1681869"/>
              <a:ext cx="5326822" cy="739019"/>
              <a:chOff x="476" y="1280"/>
              <a:chExt cx="3042" cy="337"/>
            </a:xfrm>
          </p:grpSpPr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476" y="1280"/>
                <a:ext cx="419" cy="337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1</a:t>
                </a:r>
                <a:endParaRPr lang="en-US" altLang="ja-JP" sz="3200" b="1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839" y="1280"/>
                <a:ext cx="2679" cy="337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800" b="1" dirty="0" smtClean="0">
                    <a:ea typeface="標楷體" pitchFamily="65" charset="-120"/>
                  </a:rPr>
                  <a:t>強調技職教育特色</a:t>
                </a:r>
                <a:endParaRPr lang="ja-JP" altLang="en-US" sz="2800" b="1" dirty="0">
                  <a:ea typeface="標楷體" pitchFamily="65" charset="-120"/>
                </a:endParaRPr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11560" y="2468694"/>
              <a:ext cx="733749" cy="743405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2</a:t>
              </a:r>
              <a:endParaRPr lang="en-US" altLang="ja-JP" sz="3200" b="1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251436" y="2468694"/>
              <a:ext cx="4696970" cy="743405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800" b="1" dirty="0" smtClean="0">
                  <a:latin typeface="Arial" charset="0"/>
                  <a:ea typeface="標楷體" pitchFamily="65" charset="-120"/>
                </a:rPr>
                <a:t>堅持教育品質</a:t>
              </a:r>
              <a:endParaRPr lang="zh-TW" altLang="en-US" sz="2800" b="1" dirty="0">
                <a:latin typeface="Arial" charset="0"/>
                <a:ea typeface="標楷體" pitchFamily="65" charset="-120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09644" y="4058572"/>
              <a:ext cx="5330543" cy="741212"/>
              <a:chOff x="476" y="2911"/>
              <a:chExt cx="3044" cy="338"/>
            </a:xfrm>
          </p:grpSpPr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476" y="2911"/>
                <a:ext cx="419" cy="338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4</a:t>
                </a:r>
              </a:p>
            </p:txBody>
          </p:sp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841" y="2911"/>
                <a:ext cx="2679" cy="338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800" b="1" dirty="0" smtClean="0">
                    <a:latin typeface="Arial" charset="0"/>
                    <a:ea typeface="標楷體" pitchFamily="65" charset="-120"/>
                  </a:rPr>
                  <a:t>回饋社會服務地方</a:t>
                </a:r>
                <a:endParaRPr lang="ja-JP" altLang="en-US" sz="2800" b="1" dirty="0">
                  <a:latin typeface="Arial" charset="0"/>
                  <a:ea typeface="標楷體" pitchFamily="65" charset="-120"/>
                </a:endParaRPr>
              </a:p>
            </p:txBody>
          </p:sp>
        </p:grp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609644" y="4850221"/>
              <a:ext cx="5330543" cy="739019"/>
              <a:chOff x="476" y="3451"/>
              <a:chExt cx="3044" cy="337"/>
            </a:xfrm>
          </p:grpSpPr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76" y="3451"/>
                <a:ext cx="419" cy="337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841" y="3451"/>
                <a:ext cx="2679" cy="337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800" b="1" dirty="0" smtClean="0">
                    <a:latin typeface="Arial" charset="0"/>
                    <a:ea typeface="標楷體" pitchFamily="65" charset="-120"/>
                  </a:rPr>
                  <a:t>強調專業道德的重要性</a:t>
                </a:r>
                <a:endParaRPr lang="ja-JP" altLang="en-US" sz="2800" b="1" dirty="0">
                  <a:latin typeface="Arial" charset="0"/>
                  <a:ea typeface="標楷體" pitchFamily="65" charset="-120"/>
                </a:endParaRPr>
              </a:p>
            </p:txBody>
          </p:sp>
        </p:grp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609644" y="3264729"/>
              <a:ext cx="5330543" cy="743405"/>
              <a:chOff x="476" y="2359"/>
              <a:chExt cx="3044" cy="339"/>
            </a:xfrm>
          </p:grpSpPr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476" y="2359"/>
                <a:ext cx="419" cy="339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3</a:t>
                </a:r>
                <a:endParaRPr lang="en-US" altLang="ja-JP" sz="3200" b="1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841" y="2359"/>
                <a:ext cx="2679" cy="339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3200" b="1">
                  <a:latin typeface="Arial" charset="0"/>
                  <a:ea typeface="標楷體" pitchFamily="65" charset="-120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833" y="2401"/>
                <a:ext cx="2156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 smtClean="0">
                    <a:latin typeface="Arial" charset="0"/>
                    <a:ea typeface="標楷體" pitchFamily="65" charset="-120"/>
                  </a:rPr>
                  <a:t>理論與實務的結合教育</a:t>
                </a:r>
                <a:endParaRPr lang="zh-TW" altLang="en-US" sz="2800" b="1" dirty="0">
                  <a:latin typeface="Arial" charset="0"/>
                  <a:ea typeface="標楷體" pitchFamily="65" charset="-120"/>
                </a:endParaRPr>
              </a:p>
            </p:txBody>
          </p:sp>
        </p:grp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611560" y="5661248"/>
              <a:ext cx="733738" cy="739019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6</a:t>
              </a:r>
              <a:endParaRPr lang="en-US" altLang="zh-TW" sz="3200" b="1" dirty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1250735" y="5661248"/>
              <a:ext cx="4691333" cy="739019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800" b="1" dirty="0" smtClean="0">
                  <a:latin typeface="Arial" charset="0"/>
                  <a:ea typeface="標楷體" pitchFamily="65" charset="-120"/>
                </a:rPr>
                <a:t>營造溫馨的大家庭</a:t>
              </a:r>
              <a:endParaRPr lang="ja-JP" altLang="en-US" sz="2800" b="1" dirty="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26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27" name="文字方塊 26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33" name="標題 8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  <a:cs typeface="+mj-cs"/>
              </a:rPr>
              <a:t>三、教育理念</a:t>
            </a:r>
            <a:endParaRPr kumimoji="0" lang="zh-TW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36</a:t>
            </a:fld>
            <a:endParaRPr lang="zh-TW" altLang="en-US"/>
          </a:p>
        </p:txBody>
      </p:sp>
      <p:grpSp>
        <p:nvGrpSpPr>
          <p:cNvPr id="2" name="群組 29"/>
          <p:cNvGrpSpPr/>
          <p:nvPr/>
        </p:nvGrpSpPr>
        <p:grpSpPr>
          <a:xfrm>
            <a:off x="2123728" y="1412776"/>
            <a:ext cx="5616624" cy="3528247"/>
            <a:chOff x="609644" y="1681869"/>
            <a:chExt cx="5338762" cy="302362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1560" y="1681869"/>
              <a:ext cx="5326822" cy="739019"/>
              <a:chOff x="476" y="1280"/>
              <a:chExt cx="3042" cy="337"/>
            </a:xfrm>
          </p:grpSpPr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476" y="1280"/>
                <a:ext cx="419" cy="337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1</a:t>
                </a:r>
                <a:endParaRPr lang="en-US" altLang="ja-JP" sz="3200" b="1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839" y="1280"/>
                <a:ext cx="2679" cy="337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800" b="1" dirty="0" smtClean="0">
                    <a:ea typeface="標楷體" pitchFamily="65" charset="-120"/>
                  </a:rPr>
                  <a:t>師資群實務經驗超強</a:t>
                </a:r>
                <a:endParaRPr lang="ja-JP" altLang="en-US" sz="2800" b="1" dirty="0">
                  <a:ea typeface="標楷體" pitchFamily="65" charset="-120"/>
                </a:endParaRPr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11560" y="2468694"/>
              <a:ext cx="733749" cy="743405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2</a:t>
              </a:r>
              <a:endParaRPr lang="en-US" altLang="ja-JP" sz="3200" b="1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251436" y="2468694"/>
              <a:ext cx="4696970" cy="743405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800" b="1" dirty="0" smtClean="0">
                  <a:latin typeface="Arial" charset="0"/>
                  <a:ea typeface="標楷體" pitchFamily="65" charset="-120"/>
                </a:rPr>
                <a:t>師資群高階專業證照多</a:t>
              </a:r>
              <a:endParaRPr lang="zh-TW" altLang="en-US" sz="2800" b="1" dirty="0">
                <a:latin typeface="Arial" charset="0"/>
                <a:ea typeface="標楷體" pitchFamily="65" charset="-12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609644" y="4058574"/>
              <a:ext cx="5330543" cy="646916"/>
              <a:chOff x="476" y="2911"/>
              <a:chExt cx="3044" cy="295"/>
            </a:xfrm>
          </p:grpSpPr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476" y="2911"/>
                <a:ext cx="419" cy="295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 dirty="0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4</a:t>
                </a:r>
              </a:p>
            </p:txBody>
          </p:sp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841" y="2911"/>
                <a:ext cx="2679" cy="295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800" b="1" dirty="0" smtClean="0">
                    <a:latin typeface="Arial" charset="0"/>
                    <a:ea typeface="標楷體" pitchFamily="65" charset="-120"/>
                  </a:rPr>
                  <a:t>課程動態調整符合時代趨勢</a:t>
                </a:r>
                <a:endParaRPr lang="ja-JP" altLang="en-US" sz="2800" b="1" dirty="0">
                  <a:latin typeface="Arial" charset="0"/>
                  <a:ea typeface="標楷體" pitchFamily="65" charset="-120"/>
                </a:endParaRPr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609644" y="3264729"/>
              <a:ext cx="5330541" cy="743405"/>
              <a:chOff x="476" y="2359"/>
              <a:chExt cx="3044" cy="339"/>
            </a:xfrm>
          </p:grpSpPr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476" y="2359"/>
                <a:ext cx="419" cy="339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3</a:t>
                </a:r>
                <a:endParaRPr lang="en-US" altLang="ja-JP" sz="3200" b="1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841" y="2359"/>
                <a:ext cx="2679" cy="339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3200" b="1">
                  <a:latin typeface="Arial" charset="0"/>
                  <a:ea typeface="標楷體" pitchFamily="65" charset="-120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833" y="2401"/>
                <a:ext cx="1951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 smtClean="0">
                    <a:latin typeface="Arial" charset="0"/>
                    <a:ea typeface="標楷體" pitchFamily="65" charset="-120"/>
                  </a:rPr>
                  <a:t>教學認真、把關嚴格</a:t>
                </a:r>
                <a:endParaRPr lang="zh-TW" altLang="en-US" sz="2800" b="1" dirty="0">
                  <a:latin typeface="Arial" charset="0"/>
                  <a:ea typeface="標楷體" pitchFamily="65" charset="-120"/>
                </a:endParaRPr>
              </a:p>
            </p:txBody>
          </p:sp>
        </p:grpSp>
      </p:grpSp>
      <p:grpSp>
        <p:nvGrpSpPr>
          <p:cNvPr id="7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27" name="文字方塊 26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33" name="標題 8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  <a:cs typeface="+mj-cs"/>
              </a:rPr>
              <a:t>四、會計系特色</a:t>
            </a:r>
            <a:endParaRPr kumimoji="0" lang="zh-TW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123728" y="5013176"/>
            <a:ext cx="648072" cy="950507"/>
          </a:xfrm>
          <a:prstGeom prst="rect">
            <a:avLst/>
          </a:prstGeom>
          <a:solidFill>
            <a:srgbClr val="643C64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rgbClr val="66006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rPr>
              <a:t>5</a:t>
            </a:r>
            <a:endParaRPr lang="en-US" altLang="zh-TW" sz="3200" b="1" dirty="0">
              <a:solidFill>
                <a:schemeClr val="bg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843808" y="5013176"/>
            <a:ext cx="4896544" cy="950507"/>
          </a:xfrm>
          <a:prstGeom prst="rect">
            <a:avLst/>
          </a:prstGeom>
          <a:solidFill>
            <a:srgbClr val="F7C1F7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rgbClr val="660066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本系是國內極少數能培養學生</a:t>
            </a:r>
            <a:endParaRPr lang="en-US" altLang="zh-TW" sz="2800" b="1" dirty="0" smtClean="0">
              <a:latin typeface="Arial" charset="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具備</a:t>
            </a:r>
            <a:r>
              <a:rPr lang="en-US" altLang="zh-TW" sz="2800" b="1" dirty="0" smtClean="0">
                <a:latin typeface="Arial" charset="0"/>
                <a:ea typeface="標楷體" pitchFamily="65" charset="-120"/>
              </a:rPr>
              <a:t>XBRL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應用能力的科系</a:t>
            </a:r>
            <a:endParaRPr lang="ja-JP" altLang="en-US" sz="2800" b="1" dirty="0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37</a:t>
            </a:fld>
            <a:endParaRPr lang="zh-TW" altLang="en-US"/>
          </a:p>
        </p:txBody>
      </p:sp>
      <p:graphicFrame>
        <p:nvGraphicFramePr>
          <p:cNvPr id="17" name="資料庫圖表 16"/>
          <p:cNvGraphicFramePr/>
          <p:nvPr/>
        </p:nvGraphicFramePr>
        <p:xfrm>
          <a:off x="1860376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683568" y="188640"/>
            <a:ext cx="5904656" cy="105174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實現願景的具體內涵</a:t>
            </a:r>
            <a:endParaRPr lang="en-US" altLang="zh-TW" sz="32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專業：專業選課　多元選擇</a:t>
            </a:r>
          </a:p>
        </p:txBody>
      </p:sp>
      <p:grpSp>
        <p:nvGrpSpPr>
          <p:cNvPr id="19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20" name="文字方塊 1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6056" y="14754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如附件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A3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課程表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47664" y="141277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課程規劃為四大專業領域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331640" y="764704"/>
            <a:ext cx="5616624" cy="61969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務實：理論與實務的整合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38</a:t>
            </a:fld>
            <a:endParaRPr lang="zh-TW" altLang="en-US"/>
          </a:p>
        </p:txBody>
      </p:sp>
      <p:grpSp>
        <p:nvGrpSpPr>
          <p:cNvPr id="25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26" name="文字方塊 25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835456" y="1484784"/>
            <a:ext cx="6307736" cy="4701288"/>
            <a:chOff x="2267542" y="1628800"/>
            <a:chExt cx="5304233" cy="4701288"/>
          </a:xfrm>
        </p:grpSpPr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2269662" y="1628800"/>
              <a:ext cx="5291804" cy="739019"/>
              <a:chOff x="450" y="975"/>
              <a:chExt cx="3022" cy="337"/>
            </a:xfrm>
          </p:grpSpPr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450" y="975"/>
                <a:ext cx="419" cy="337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 dirty="0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1</a:t>
                </a:r>
                <a:endParaRPr lang="en-US" altLang="ja-JP" sz="3200" b="1" dirty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813" y="975"/>
                <a:ext cx="2659" cy="337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3200" b="1" dirty="0" smtClean="0">
                    <a:ea typeface="標楷體" pitchFamily="65" charset="-120"/>
                  </a:rPr>
                  <a:t>校外實習課程 </a:t>
                </a:r>
                <a:endParaRPr lang="ja-JP" altLang="en-US" sz="3200" b="1" dirty="0">
                  <a:ea typeface="標楷體" pitchFamily="65" charset="-120"/>
                </a:endParaRPr>
              </a:p>
            </p:txBody>
          </p:sp>
        </p:grp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269413" y="2414822"/>
              <a:ext cx="733749" cy="743405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2</a:t>
              </a:r>
              <a:endParaRPr lang="en-US" altLang="ja-JP" sz="3200" b="1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909288" y="2414822"/>
              <a:ext cx="4662487" cy="743405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3200" b="1" dirty="0" smtClean="0">
                  <a:latin typeface="Arial" charset="0"/>
                  <a:ea typeface="標楷體" pitchFamily="65" charset="-120"/>
                </a:rPr>
                <a:t>課程實務操作</a:t>
              </a:r>
              <a:endParaRPr lang="zh-TW" altLang="en-US" sz="3200" b="1" dirty="0">
                <a:latin typeface="Arial" charset="0"/>
                <a:ea typeface="標楷體" pitchFamily="65" charset="-120"/>
              </a:endParaRPr>
            </a:p>
          </p:txBody>
        </p: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2267744" y="4005497"/>
              <a:ext cx="5295522" cy="741212"/>
              <a:chOff x="450" y="2606"/>
              <a:chExt cx="3024" cy="338"/>
            </a:xfrm>
          </p:grpSpPr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450" y="2606"/>
                <a:ext cx="419" cy="338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4</a:t>
                </a:r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815" y="2606"/>
                <a:ext cx="2659" cy="338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3200" b="1" dirty="0" smtClean="0">
                    <a:latin typeface="Arial" charset="0"/>
                    <a:ea typeface="標楷體" pitchFamily="65" charset="-120"/>
                  </a:rPr>
                  <a:t>強化會計資訊的領域</a:t>
                </a:r>
                <a:endParaRPr lang="ja-JP" altLang="en-US" sz="3200" b="1" dirty="0">
                  <a:latin typeface="Arial" charset="0"/>
                  <a:ea typeface="標楷體" pitchFamily="65" charset="-120"/>
                </a:endParaRPr>
              </a:p>
            </p:txBody>
          </p:sp>
        </p:grp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2267744" y="3211655"/>
              <a:ext cx="5295522" cy="743405"/>
              <a:chOff x="450" y="2054"/>
              <a:chExt cx="3024" cy="339"/>
            </a:xfrm>
          </p:grpSpPr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450" y="2054"/>
                <a:ext cx="419" cy="339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3</a:t>
                </a:r>
                <a:endParaRPr lang="en-US" altLang="ja-JP" sz="3200" b="1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815" y="2054"/>
                <a:ext cx="2659" cy="339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zh-TW" altLang="en-US" sz="3200" b="1" dirty="0" smtClean="0">
                    <a:latin typeface="Arial" charset="0"/>
                    <a:ea typeface="標楷體" pitchFamily="65" charset="-120"/>
                  </a:rPr>
                  <a:t>專業服務學習</a:t>
                </a:r>
                <a:endParaRPr lang="ja-JP" altLang="en-US" sz="3200" b="1" dirty="0">
                  <a:latin typeface="Arial" charset="0"/>
                  <a:ea typeface="標楷體" pitchFamily="65" charset="-120"/>
                </a:endParaRPr>
              </a:p>
            </p:txBody>
          </p:sp>
        </p:grpSp>
        <p:grpSp>
          <p:nvGrpSpPr>
            <p:cNvPr id="30" name="Group 12"/>
            <p:cNvGrpSpPr>
              <a:grpSpLocks/>
            </p:cNvGrpSpPr>
            <p:nvPr/>
          </p:nvGrpSpPr>
          <p:grpSpPr bwMode="auto">
            <a:xfrm>
              <a:off x="2267744" y="4796788"/>
              <a:ext cx="5295522" cy="741212"/>
              <a:chOff x="450" y="2606"/>
              <a:chExt cx="3024" cy="338"/>
            </a:xfrm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50" y="2606"/>
                <a:ext cx="419" cy="338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 dirty="0" smtClean="0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5</a:t>
                </a:r>
                <a:endParaRPr lang="en-US" altLang="zh-TW" sz="3200" b="1" dirty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815" y="2606"/>
                <a:ext cx="2659" cy="338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3200" b="1" dirty="0" smtClean="0">
                    <a:latin typeface="Arial" charset="0"/>
                    <a:ea typeface="標楷體" pitchFamily="65" charset="-120"/>
                  </a:rPr>
                  <a:t>校外參訪與地方產業特色課程</a:t>
                </a:r>
                <a:endParaRPr lang="ja-JP" altLang="en-US" sz="3200" b="1" dirty="0">
                  <a:latin typeface="Arial" charset="0"/>
                  <a:ea typeface="標楷體" pitchFamily="65" charset="-120"/>
                </a:endParaRPr>
              </a:p>
            </p:txBody>
          </p:sp>
        </p:grpSp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2267542" y="5588876"/>
              <a:ext cx="5295522" cy="741212"/>
              <a:chOff x="431" y="2606"/>
              <a:chExt cx="3024" cy="338"/>
            </a:xfrm>
          </p:grpSpPr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31" y="2606"/>
                <a:ext cx="419" cy="338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 dirty="0" smtClean="0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6</a:t>
                </a:r>
                <a:endParaRPr lang="en-US" altLang="zh-TW" sz="3200" b="1" dirty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796" y="2606"/>
                <a:ext cx="2659" cy="338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3200" b="1" dirty="0" smtClean="0">
                    <a:latin typeface="Arial" charset="0"/>
                    <a:ea typeface="標楷體" pitchFamily="65" charset="-120"/>
                  </a:rPr>
                  <a:t>業界專家協同教學</a:t>
                </a:r>
                <a:endParaRPr lang="ja-JP" altLang="en-US" sz="3200" b="1" dirty="0">
                  <a:latin typeface="Arial" charset="0"/>
                  <a:ea typeface="標楷體" pitchFamily="65" charset="-120"/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30"/>
          <p:cNvGrpSpPr/>
          <p:nvPr/>
        </p:nvGrpSpPr>
        <p:grpSpPr>
          <a:xfrm>
            <a:off x="1475656" y="1298627"/>
            <a:ext cx="6898083" cy="3282501"/>
            <a:chOff x="564113" y="1110956"/>
            <a:chExt cx="6898083" cy="3538947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66031" y="1110956"/>
              <a:ext cx="6885298" cy="1442951"/>
              <a:chOff x="450" y="814"/>
              <a:chExt cx="3932" cy="658"/>
            </a:xfrm>
          </p:grpSpPr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450" y="814"/>
                <a:ext cx="419" cy="658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 dirty="0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1</a:t>
                </a:r>
                <a:endParaRPr lang="en-US" altLang="ja-JP" sz="3200" b="1" dirty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813" y="814"/>
                <a:ext cx="3569" cy="658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square" anchor="ctr"/>
              <a:lstStyle/>
              <a:p>
                <a:r>
                  <a:rPr lang="zh-TW" altLang="en-US" sz="3000" b="1" dirty="0" smtClean="0">
                    <a:ea typeface="標楷體" pitchFamily="65" charset="-120"/>
                  </a:rPr>
                  <a:t>學習過程中訓練學生參與討論、上台報告及訪談業界管理者</a:t>
                </a:r>
                <a:endParaRPr lang="ja-JP" altLang="en-US" sz="3000" b="1" dirty="0">
                  <a:ea typeface="標楷體" pitchFamily="65" charset="-120"/>
                </a:endParaRPr>
              </a:p>
            </p:txBody>
          </p:sp>
        </p:grp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5782" y="2630456"/>
              <a:ext cx="733749" cy="743405"/>
            </a:xfrm>
            <a:prstGeom prst="rect">
              <a:avLst/>
            </a:prstGeom>
            <a:solidFill>
              <a:srgbClr val="64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rPr>
                <a:t>2</a:t>
              </a:r>
              <a:endParaRPr lang="en-US" altLang="ja-JP" sz="3200" b="1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205658" y="2630457"/>
              <a:ext cx="6256538" cy="743405"/>
            </a:xfrm>
            <a:prstGeom prst="rect">
              <a:avLst/>
            </a:prstGeom>
            <a:solidFill>
              <a:srgbClr val="F7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66006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3000" b="1" dirty="0" smtClean="0">
                  <a:latin typeface="Arial" charset="0"/>
                  <a:ea typeface="標楷體" pitchFamily="65" charset="-120"/>
                </a:rPr>
                <a:t>本系教師義務開班輔導學生考證照</a:t>
              </a:r>
              <a:endParaRPr lang="zh-TW" altLang="en-US" sz="3000" b="1" dirty="0">
                <a:latin typeface="Arial" charset="0"/>
                <a:ea typeface="標楷體" pitchFamily="65" charset="-120"/>
              </a:endParaRPr>
            </a:p>
          </p:txBody>
        </p: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564113" y="3428439"/>
              <a:ext cx="6889082" cy="1221464"/>
              <a:chOff x="450" y="2228"/>
              <a:chExt cx="3934" cy="557"/>
            </a:xfrm>
          </p:grpSpPr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450" y="2228"/>
                <a:ext cx="419" cy="557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 dirty="0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3</a:t>
                </a:r>
                <a:endParaRPr lang="en-US" altLang="ja-JP" sz="3200" b="1" dirty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5" y="2228"/>
                <a:ext cx="3569" cy="557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square" anchor="ctr"/>
              <a:lstStyle/>
              <a:p>
                <a:pPr>
                  <a:defRPr/>
                </a:pPr>
                <a:r>
                  <a:rPr lang="zh-TW" altLang="en-US" sz="3000" b="1" dirty="0" smtClean="0">
                    <a:latin typeface="Arial" charset="0"/>
                    <a:ea typeface="標楷體" pitchFamily="65" charset="-120"/>
                  </a:rPr>
                  <a:t>加強學生獨立思考及解決問題的能力，以提高成就感，進而建立自信</a:t>
                </a:r>
                <a:endParaRPr lang="ja-JP" altLang="en-US" sz="3000" b="1" dirty="0">
                  <a:latin typeface="Arial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27584" y="477945"/>
            <a:ext cx="5986540" cy="57479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自信：獨立思考　解決問題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39</a:t>
            </a:fld>
            <a:endParaRPr lang="zh-TW" altLang="en-US"/>
          </a:p>
        </p:txBody>
      </p:sp>
      <p:grpSp>
        <p:nvGrpSpPr>
          <p:cNvPr id="16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20" name="文字方塊 1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pic>
        <p:nvPicPr>
          <p:cNvPr id="26" name="圖片 25" descr="暻亦_1010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653136"/>
            <a:ext cx="3062850" cy="2045984"/>
          </a:xfrm>
          <a:prstGeom prst="rect">
            <a:avLst/>
          </a:prstGeom>
        </p:spPr>
      </p:pic>
      <p:pic>
        <p:nvPicPr>
          <p:cNvPr id="27" name="圖片 26" descr="撅__撅DSC04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696568"/>
            <a:ext cx="2726400" cy="2044800"/>
          </a:xfrm>
          <a:prstGeom prst="rect">
            <a:avLst/>
          </a:prstGeom>
        </p:spPr>
      </p:pic>
      <p:pic>
        <p:nvPicPr>
          <p:cNvPr id="28" name="圖片 27" descr="DSC09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696568"/>
            <a:ext cx="2726400" cy="204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1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3" name="文字方塊 12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1547664" y="299695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本系現況及進展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043608" y="404664"/>
            <a:ext cx="7128792" cy="5760640"/>
            <a:chOff x="-154298" y="256394"/>
            <a:chExt cx="7128792" cy="6210692"/>
          </a:xfrm>
        </p:grpSpPr>
        <p:grpSp>
          <p:nvGrpSpPr>
            <p:cNvPr id="10" name="群組 30"/>
            <p:cNvGrpSpPr/>
            <p:nvPr/>
          </p:nvGrpSpPr>
          <p:grpSpPr>
            <a:xfrm>
              <a:off x="565782" y="1608750"/>
              <a:ext cx="6408712" cy="4858336"/>
              <a:chOff x="565782" y="1608750"/>
              <a:chExt cx="6408712" cy="4858336"/>
            </a:xfrm>
          </p:grpSpPr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>
                <a:off x="566031" y="1608750"/>
                <a:ext cx="6396743" cy="1752156"/>
                <a:chOff x="450" y="1041"/>
                <a:chExt cx="3653" cy="799"/>
              </a:xfrm>
            </p:grpSpPr>
            <p:sp>
              <p:nvSpPr>
                <p:cNvPr id="19" name="Rectangle 8"/>
                <p:cNvSpPr>
                  <a:spLocks noChangeArrowheads="1"/>
                </p:cNvSpPr>
                <p:nvPr/>
              </p:nvSpPr>
              <p:spPr bwMode="auto">
                <a:xfrm>
                  <a:off x="450" y="1041"/>
                  <a:ext cx="419" cy="799"/>
                </a:xfrm>
                <a:prstGeom prst="rect">
                  <a:avLst/>
                </a:prstGeom>
                <a:solidFill>
                  <a:srgbClr val="643C64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rgbClr val="660066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zh-TW" sz="3200" b="1" dirty="0">
                      <a:solidFill>
                        <a:schemeClr val="bg1"/>
                      </a:solidFill>
                      <a:latin typeface="Arial" charset="0"/>
                      <a:ea typeface="標楷體" pitchFamily="65" charset="-120"/>
                      <a:cs typeface="Arial" charset="0"/>
                    </a:rPr>
                    <a:t>1</a:t>
                  </a:r>
                  <a:endParaRPr lang="en-US" altLang="ja-JP" sz="3200" b="1" dirty="0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endParaRPr>
                </a:p>
              </p:txBody>
            </p:sp>
            <p:sp>
              <p:nvSpPr>
                <p:cNvPr id="20" name="Rectangle 9"/>
                <p:cNvSpPr>
                  <a:spLocks noChangeArrowheads="1"/>
                </p:cNvSpPr>
                <p:nvPr/>
              </p:nvSpPr>
              <p:spPr bwMode="auto">
                <a:xfrm>
                  <a:off x="813" y="1041"/>
                  <a:ext cx="3290" cy="799"/>
                </a:xfrm>
                <a:prstGeom prst="rect">
                  <a:avLst/>
                </a:prstGeom>
                <a:solidFill>
                  <a:srgbClr val="F7C1F7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rgbClr val="660066">
                      <a:alpha val="50000"/>
                    </a:srgbClr>
                  </a:outerShdw>
                </a:effectLst>
              </p:spPr>
              <p:txBody>
                <a:bodyPr wrap="square" anchor="ctr"/>
                <a:lstStyle/>
                <a:p>
                  <a:r>
                    <a:rPr lang="zh-TW" altLang="en-US" sz="3000" b="1" dirty="0" smtClean="0">
                      <a:ea typeface="標楷體" pitchFamily="65" charset="-120"/>
                    </a:rPr>
                    <a:t>財務會計的職業特殊性，因而常接觸企業的財務，故更須培養學生正確的價值觀。 </a:t>
                  </a:r>
                  <a:endParaRPr lang="ja-JP" altLang="en-US" sz="3000" b="1" dirty="0">
                    <a:ea typeface="標楷體" pitchFamily="65" charset="-120"/>
                  </a:endParaRPr>
                </a:p>
              </p:txBody>
            </p:sp>
          </p:grp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65782" y="3439374"/>
                <a:ext cx="733749" cy="3027712"/>
              </a:xfrm>
              <a:prstGeom prst="rect">
                <a:avLst/>
              </a:prstGeom>
              <a:solidFill>
                <a:srgbClr val="64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3200" b="1" dirty="0">
                    <a:solidFill>
                      <a:schemeClr val="bg1"/>
                    </a:solidFill>
                    <a:latin typeface="Arial" charset="0"/>
                    <a:ea typeface="標楷體" pitchFamily="65" charset="-120"/>
                    <a:cs typeface="Arial" charset="0"/>
                  </a:rPr>
                  <a:t>2</a:t>
                </a:r>
                <a:endParaRPr lang="en-US" altLang="ja-JP" sz="3200" b="1" dirty="0">
                  <a:solidFill>
                    <a:schemeClr val="bg1"/>
                  </a:solidFill>
                  <a:latin typeface="Arial" charset="0"/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1205657" y="3439374"/>
                <a:ext cx="5768837" cy="3027712"/>
              </a:xfrm>
              <a:prstGeom prst="rect">
                <a:avLst/>
              </a:prstGeom>
              <a:solidFill>
                <a:srgbClr val="F7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660066">
                    <a:alpha val="50000"/>
                  </a:srgbClr>
                </a:outerShdw>
              </a:effectLst>
            </p:spPr>
            <p:txBody>
              <a:bodyPr wrap="square" anchor="ctr"/>
              <a:lstStyle/>
              <a:p>
                <a:r>
                  <a:rPr lang="zh-TW" altLang="en-US" sz="3000" b="1" dirty="0" smtClean="0">
                    <a:latin typeface="Arial" charset="0"/>
                    <a:ea typeface="標楷體" pitchFamily="65" charset="-120"/>
                  </a:rPr>
                  <a:t>除通識人文修習博雅涵養及公民素養之課程外，本系亦敦請會計專業教師開設「職業道德與倫理」等相關課程以提升學生具有敬業精神及專業道德的操守，進而尊重各領域的專業人士。</a:t>
                </a:r>
                <a:endParaRPr lang="zh-TW" altLang="en-US" sz="3000" b="1" dirty="0">
                  <a:latin typeface="Arial" charset="0"/>
                  <a:ea typeface="標楷體" pitchFamily="65" charset="-120"/>
                </a:endParaRPr>
              </a:p>
            </p:txBody>
          </p:sp>
        </p:grp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-154298" y="256394"/>
              <a:ext cx="5930886" cy="61969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3200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3200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四</a:t>
              </a:r>
              <a:r>
                <a:rPr lang="en-US" altLang="zh-TW" sz="3200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3200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尊重：專業道德　重視倫理</a:t>
              </a: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40</a:t>
            </a:fld>
            <a:endParaRPr lang="zh-TW" altLang="en-US"/>
          </a:p>
        </p:txBody>
      </p:sp>
      <p:grpSp>
        <p:nvGrpSpPr>
          <p:cNvPr id="13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16" name="文字方塊 15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標題 8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五、系務發展相關委員會</a:t>
            </a:r>
          </a:p>
        </p:txBody>
      </p:sp>
      <p:grpSp>
        <p:nvGrpSpPr>
          <p:cNvPr id="137" name="群組 136"/>
          <p:cNvGrpSpPr/>
          <p:nvPr/>
        </p:nvGrpSpPr>
        <p:grpSpPr>
          <a:xfrm>
            <a:off x="6221467" y="2470450"/>
            <a:ext cx="1617864" cy="3899520"/>
            <a:chOff x="6221467" y="2470450"/>
            <a:chExt cx="1617864" cy="3899520"/>
          </a:xfrm>
        </p:grpSpPr>
        <p:sp>
          <p:nvSpPr>
            <p:cNvPr id="54420" name="Line 148"/>
            <p:cNvSpPr>
              <a:spLocks noChangeShapeType="1"/>
            </p:cNvSpPr>
            <p:nvPr/>
          </p:nvSpPr>
          <p:spPr bwMode="auto">
            <a:xfrm flipH="1">
              <a:off x="6971439" y="2470450"/>
              <a:ext cx="943" cy="216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19" name="Line 147"/>
            <p:cNvSpPr>
              <a:spLocks noChangeShapeType="1"/>
            </p:cNvSpPr>
            <p:nvPr/>
          </p:nvSpPr>
          <p:spPr bwMode="auto">
            <a:xfrm>
              <a:off x="6417686" y="2590246"/>
              <a:ext cx="1076375" cy="9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18" name="Line 146"/>
            <p:cNvSpPr>
              <a:spLocks noChangeShapeType="1"/>
            </p:cNvSpPr>
            <p:nvPr/>
          </p:nvSpPr>
          <p:spPr bwMode="auto">
            <a:xfrm flipH="1">
              <a:off x="6416743" y="2591190"/>
              <a:ext cx="943" cy="159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17" name="Text Box 145"/>
            <p:cNvSpPr txBox="1">
              <a:spLocks noChangeArrowheads="1"/>
            </p:cNvSpPr>
            <p:nvPr/>
          </p:nvSpPr>
          <p:spPr bwMode="auto">
            <a:xfrm>
              <a:off x="6221467" y="2791165"/>
              <a:ext cx="454700" cy="2897757"/>
            </a:xfrm>
            <a:prstGeom prst="rect">
              <a:avLst/>
            </a:prstGeom>
            <a:solidFill>
              <a:srgbClr val="CCFFFF">
                <a:alpha val="42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eaVert" wrap="square" lIns="55310" tIns="55310" rIns="55310" bIns="5531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企業電子化學程聯合課程規劃小組</a:t>
              </a: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		</a:t>
              </a:r>
              <a:endParaRPr kumimoji="1" lang="zh-TW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16" name="Line 144"/>
            <p:cNvSpPr>
              <a:spLocks noChangeShapeType="1"/>
            </p:cNvSpPr>
            <p:nvPr/>
          </p:nvSpPr>
          <p:spPr bwMode="auto">
            <a:xfrm flipH="1">
              <a:off x="7494061" y="2579870"/>
              <a:ext cx="943" cy="1839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15" name="Text Box 143"/>
            <p:cNvSpPr txBox="1">
              <a:spLocks noChangeArrowheads="1"/>
            </p:cNvSpPr>
            <p:nvPr/>
          </p:nvSpPr>
          <p:spPr bwMode="auto">
            <a:xfrm>
              <a:off x="6778993" y="2782676"/>
              <a:ext cx="482057" cy="3587294"/>
            </a:xfrm>
            <a:prstGeom prst="rect">
              <a:avLst/>
            </a:prstGeom>
            <a:solidFill>
              <a:srgbClr val="CCFFFF">
                <a:alpha val="55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eaVert" wrap="square" lIns="55310" tIns="55310" rIns="55310" bIns="5531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財金暨會計資訊系統學程聯合課程規劃小組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14" name="Text Box 142"/>
            <p:cNvSpPr txBox="1">
              <a:spLocks noChangeArrowheads="1"/>
            </p:cNvSpPr>
            <p:nvPr/>
          </p:nvSpPr>
          <p:spPr bwMode="auto">
            <a:xfrm>
              <a:off x="7372367" y="2820407"/>
              <a:ext cx="466964" cy="1489439"/>
            </a:xfrm>
            <a:prstGeom prst="rect">
              <a:avLst/>
            </a:prstGeom>
            <a:solidFill>
              <a:srgbClr val="CCFFFF">
                <a:alpha val="56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eaVert" wrap="square" lIns="55310" tIns="55310" rIns="55310" bIns="5531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課程規劃小組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9" name="群組 138"/>
          <p:cNvGrpSpPr/>
          <p:nvPr/>
        </p:nvGrpSpPr>
        <p:grpSpPr>
          <a:xfrm>
            <a:off x="3958344" y="2429889"/>
            <a:ext cx="485831" cy="1796005"/>
            <a:chOff x="3958344" y="2429889"/>
            <a:chExt cx="485831" cy="1796005"/>
          </a:xfrm>
        </p:grpSpPr>
        <p:sp>
          <p:nvSpPr>
            <p:cNvPr id="54410" name="Line 138"/>
            <p:cNvSpPr>
              <a:spLocks noChangeShapeType="1"/>
            </p:cNvSpPr>
            <p:nvPr/>
          </p:nvSpPr>
          <p:spPr bwMode="auto">
            <a:xfrm>
              <a:off x="4157393" y="2429889"/>
              <a:ext cx="3773" cy="270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09" name="Text Box 137"/>
            <p:cNvSpPr txBox="1">
              <a:spLocks noChangeArrowheads="1"/>
            </p:cNvSpPr>
            <p:nvPr/>
          </p:nvSpPr>
          <p:spPr bwMode="auto">
            <a:xfrm>
              <a:off x="3958344" y="2783619"/>
              <a:ext cx="485831" cy="1442275"/>
            </a:xfrm>
            <a:prstGeom prst="rect">
              <a:avLst/>
            </a:prstGeom>
            <a:solidFill>
              <a:srgbClr val="66FF99">
                <a:alpha val="55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 vert="eaVert" wrap="square" lIns="55310" tIns="55310" rIns="55310" bIns="5531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圖書設備委員會</a:t>
              </a: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8" name="群組 137"/>
          <p:cNvGrpSpPr/>
          <p:nvPr/>
        </p:nvGrpSpPr>
        <p:grpSpPr>
          <a:xfrm>
            <a:off x="5088490" y="2397817"/>
            <a:ext cx="499038" cy="2060124"/>
            <a:chOff x="5088490" y="2397817"/>
            <a:chExt cx="499038" cy="2060124"/>
          </a:xfrm>
        </p:grpSpPr>
        <p:sp>
          <p:nvSpPr>
            <p:cNvPr id="54405" name="Text Box 133"/>
            <p:cNvSpPr txBox="1">
              <a:spLocks noChangeArrowheads="1"/>
            </p:cNvSpPr>
            <p:nvPr/>
          </p:nvSpPr>
          <p:spPr bwMode="auto">
            <a:xfrm>
              <a:off x="5088490" y="2750604"/>
              <a:ext cx="499038" cy="1707337"/>
            </a:xfrm>
            <a:prstGeom prst="rect">
              <a:avLst/>
            </a:prstGeom>
            <a:solidFill>
              <a:srgbClr val="FF99CC">
                <a:alpha val="55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99CC"/>
              </a:extrusionClr>
            </a:sp3d>
          </p:spPr>
          <p:txBody>
            <a:bodyPr vert="eaVert" wrap="square" lIns="55310" tIns="55310" rIns="55310" bIns="5531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校外實習輔導小組</a:t>
              </a: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04" name="Line 132"/>
            <p:cNvSpPr>
              <a:spLocks noChangeShapeType="1"/>
            </p:cNvSpPr>
            <p:nvPr/>
          </p:nvSpPr>
          <p:spPr bwMode="auto">
            <a:xfrm flipH="1">
              <a:off x="5333764" y="2397817"/>
              <a:ext cx="943" cy="250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0" name="群組 139"/>
          <p:cNvGrpSpPr/>
          <p:nvPr/>
        </p:nvGrpSpPr>
        <p:grpSpPr>
          <a:xfrm>
            <a:off x="1917853" y="2423286"/>
            <a:ext cx="2031057" cy="3554280"/>
            <a:chOff x="1917853" y="2423286"/>
            <a:chExt cx="2031057" cy="3554280"/>
          </a:xfrm>
        </p:grpSpPr>
        <p:sp>
          <p:nvSpPr>
            <p:cNvPr id="54401" name="Line 129"/>
            <p:cNvSpPr>
              <a:spLocks noChangeShapeType="1"/>
            </p:cNvSpPr>
            <p:nvPr/>
          </p:nvSpPr>
          <p:spPr bwMode="auto">
            <a:xfrm flipV="1">
              <a:off x="1979172" y="4783373"/>
              <a:ext cx="1752765" cy="28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00" name="Line 128"/>
            <p:cNvSpPr>
              <a:spLocks noChangeShapeType="1"/>
            </p:cNvSpPr>
            <p:nvPr/>
          </p:nvSpPr>
          <p:spPr bwMode="auto">
            <a:xfrm>
              <a:off x="2629147" y="4783373"/>
              <a:ext cx="943" cy="129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54395" name="Group 123"/>
            <p:cNvGrpSpPr>
              <a:grpSpLocks/>
            </p:cNvGrpSpPr>
            <p:nvPr/>
          </p:nvGrpSpPr>
          <p:grpSpPr bwMode="auto">
            <a:xfrm>
              <a:off x="2630091" y="2657219"/>
              <a:ext cx="534886" cy="1980889"/>
              <a:chOff x="2999" y="3466"/>
              <a:chExt cx="472" cy="4298"/>
            </a:xfrm>
          </p:grpSpPr>
          <p:sp>
            <p:nvSpPr>
              <p:cNvPr id="54397" name="Line 125"/>
              <p:cNvSpPr>
                <a:spLocks noChangeShapeType="1"/>
              </p:cNvSpPr>
              <p:nvPr/>
            </p:nvSpPr>
            <p:spPr bwMode="auto">
              <a:xfrm flipH="1">
                <a:off x="3182" y="3466"/>
                <a:ext cx="3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TW" altLang="en-US" sz="140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54396" name="Text Box 124"/>
              <p:cNvSpPr txBox="1">
                <a:spLocks noChangeArrowheads="1"/>
              </p:cNvSpPr>
              <p:nvPr/>
            </p:nvSpPr>
            <p:spPr bwMode="auto">
              <a:xfrm>
                <a:off x="2999" y="3604"/>
                <a:ext cx="472" cy="4160"/>
              </a:xfrm>
              <a:prstGeom prst="rect">
                <a:avLst/>
              </a:prstGeom>
              <a:solidFill>
                <a:srgbClr val="FFCC00">
                  <a:alpha val="55000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vert="eaVert" wrap="square" lIns="55310" tIns="55310" rIns="55310" bIns="5531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四技部招生入學小組</a:t>
                </a:r>
                <a:endPara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54394" name="Line 122"/>
            <p:cNvSpPr>
              <a:spLocks noChangeShapeType="1"/>
            </p:cNvSpPr>
            <p:nvPr/>
          </p:nvSpPr>
          <p:spPr bwMode="auto">
            <a:xfrm>
              <a:off x="2800839" y="2423286"/>
              <a:ext cx="943" cy="2046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93" name="Rectangle 121"/>
            <p:cNvSpPr>
              <a:spLocks noChangeArrowheads="1"/>
            </p:cNvSpPr>
            <p:nvPr/>
          </p:nvSpPr>
          <p:spPr bwMode="auto">
            <a:xfrm>
              <a:off x="2435758" y="4940901"/>
              <a:ext cx="452813" cy="103100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eaVert" wrap="square" lIns="55310" tIns="0" rIns="5531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聯合分發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92" name="Rectangle 120"/>
            <p:cNvSpPr>
              <a:spLocks noChangeArrowheads="1"/>
            </p:cNvSpPr>
            <p:nvPr/>
          </p:nvSpPr>
          <p:spPr bwMode="auto">
            <a:xfrm>
              <a:off x="2964984" y="4942788"/>
              <a:ext cx="452813" cy="1031949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eaVert" wrap="square" lIns="55310" tIns="0" rIns="5531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技優推甄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91" name="Rectangle 119"/>
            <p:cNvSpPr>
              <a:spLocks noChangeArrowheads="1"/>
            </p:cNvSpPr>
            <p:nvPr/>
          </p:nvSpPr>
          <p:spPr bwMode="auto">
            <a:xfrm>
              <a:off x="1917853" y="4948447"/>
              <a:ext cx="452813" cy="1029119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eaVert" wrap="square" lIns="55310" tIns="0" rIns="5531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推薦甄選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90" name="Rectangle 118"/>
            <p:cNvSpPr>
              <a:spLocks noChangeArrowheads="1"/>
            </p:cNvSpPr>
            <p:nvPr/>
          </p:nvSpPr>
          <p:spPr bwMode="auto">
            <a:xfrm>
              <a:off x="3495153" y="4935241"/>
              <a:ext cx="453757" cy="103383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eaVert" wrap="square" lIns="55310" tIns="55310" rIns="55310" bIns="5531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申請入學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89" name="Line 117"/>
            <p:cNvSpPr>
              <a:spLocks noChangeShapeType="1"/>
            </p:cNvSpPr>
            <p:nvPr/>
          </p:nvSpPr>
          <p:spPr bwMode="auto">
            <a:xfrm>
              <a:off x="2856498" y="4638108"/>
              <a:ext cx="943" cy="149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88" name="Line 116"/>
            <p:cNvSpPr>
              <a:spLocks noChangeShapeType="1"/>
            </p:cNvSpPr>
            <p:nvPr/>
          </p:nvSpPr>
          <p:spPr bwMode="auto">
            <a:xfrm>
              <a:off x="3733824" y="4777713"/>
              <a:ext cx="943" cy="129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87" name="Line 115"/>
            <p:cNvSpPr>
              <a:spLocks noChangeShapeType="1"/>
            </p:cNvSpPr>
            <p:nvPr/>
          </p:nvSpPr>
          <p:spPr bwMode="auto">
            <a:xfrm>
              <a:off x="3197994" y="4783373"/>
              <a:ext cx="2830" cy="129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86" name="Line 114"/>
            <p:cNvSpPr>
              <a:spLocks noChangeShapeType="1"/>
            </p:cNvSpPr>
            <p:nvPr/>
          </p:nvSpPr>
          <p:spPr bwMode="auto">
            <a:xfrm>
              <a:off x="1997095" y="4801295"/>
              <a:ext cx="943" cy="129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1" name="群組 140"/>
          <p:cNvGrpSpPr/>
          <p:nvPr/>
        </p:nvGrpSpPr>
        <p:grpSpPr>
          <a:xfrm>
            <a:off x="1497114" y="2450641"/>
            <a:ext cx="463190" cy="1911086"/>
            <a:chOff x="1497114" y="2450641"/>
            <a:chExt cx="463190" cy="1911086"/>
          </a:xfrm>
        </p:grpSpPr>
        <p:sp>
          <p:nvSpPr>
            <p:cNvPr id="54383" name="Line 111"/>
            <p:cNvSpPr>
              <a:spLocks noChangeShapeType="1"/>
            </p:cNvSpPr>
            <p:nvPr/>
          </p:nvSpPr>
          <p:spPr bwMode="auto">
            <a:xfrm flipH="1">
              <a:off x="1676353" y="2450641"/>
              <a:ext cx="943" cy="3056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82" name="Text Box 110"/>
            <p:cNvSpPr txBox="1">
              <a:spLocks noChangeArrowheads="1"/>
            </p:cNvSpPr>
            <p:nvPr/>
          </p:nvSpPr>
          <p:spPr bwMode="auto">
            <a:xfrm>
              <a:off x="1497114" y="2783619"/>
              <a:ext cx="463190" cy="1578108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vert="eaVert" wrap="square" lIns="55310" tIns="55310" rIns="55310" bIns="5531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學涯輔導小組</a:t>
              </a: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2" name="群組 141"/>
          <p:cNvGrpSpPr/>
          <p:nvPr/>
        </p:nvGrpSpPr>
        <p:grpSpPr>
          <a:xfrm>
            <a:off x="325460" y="2444038"/>
            <a:ext cx="463190" cy="3551450"/>
            <a:chOff x="325460" y="2444038"/>
            <a:chExt cx="463190" cy="3551450"/>
          </a:xfrm>
        </p:grpSpPr>
        <p:sp>
          <p:nvSpPr>
            <p:cNvPr id="54368" name="Line 96"/>
            <p:cNvSpPr>
              <a:spLocks noChangeShapeType="1"/>
            </p:cNvSpPr>
            <p:nvPr/>
          </p:nvSpPr>
          <p:spPr bwMode="auto">
            <a:xfrm flipH="1">
              <a:off x="504698" y="2444038"/>
              <a:ext cx="943" cy="3056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67" name="Text Box 95"/>
            <p:cNvSpPr txBox="1">
              <a:spLocks noChangeArrowheads="1"/>
            </p:cNvSpPr>
            <p:nvPr/>
          </p:nvSpPr>
          <p:spPr bwMode="auto">
            <a:xfrm>
              <a:off x="325460" y="2777016"/>
              <a:ext cx="463190" cy="3218472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vert="eaVert" wrap="square" lIns="55310" tIns="55310" rIns="55310" bIns="5531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會計系學生票選教學優良教師選務小組</a:t>
              </a: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3" name="群組 142"/>
          <p:cNvGrpSpPr/>
          <p:nvPr/>
        </p:nvGrpSpPr>
        <p:grpSpPr>
          <a:xfrm>
            <a:off x="0" y="0"/>
            <a:ext cx="9144000" cy="2476109"/>
            <a:chOff x="0" y="0"/>
            <a:chExt cx="9144000" cy="2476109"/>
          </a:xfrm>
        </p:grpSpPr>
        <p:sp>
          <p:nvSpPr>
            <p:cNvPr id="54428" name="Rectangle 15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zh-TW" altLang="en-US"/>
            </a:p>
          </p:txBody>
        </p:sp>
        <p:sp>
          <p:nvSpPr>
            <p:cNvPr id="54426" name="AutoShape 154"/>
            <p:cNvSpPr>
              <a:spLocks noChangeArrowheads="1"/>
            </p:cNvSpPr>
            <p:nvPr/>
          </p:nvSpPr>
          <p:spPr bwMode="auto">
            <a:xfrm>
              <a:off x="5509229" y="931017"/>
              <a:ext cx="1214106" cy="388631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59000"/>
              </a:srgbClr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系</a:t>
              </a: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  主  任</a:t>
              </a:r>
              <a:endParaRPr kumimoji="1" lang="zh-TW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25" name="Line 153"/>
            <p:cNvSpPr>
              <a:spLocks noChangeShapeType="1"/>
            </p:cNvSpPr>
            <p:nvPr/>
          </p:nvSpPr>
          <p:spPr bwMode="auto">
            <a:xfrm>
              <a:off x="4641337" y="1044210"/>
              <a:ext cx="861289" cy="18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24" name="AutoShape 152"/>
            <p:cNvSpPr>
              <a:spLocks noChangeArrowheads="1"/>
            </p:cNvSpPr>
            <p:nvPr/>
          </p:nvSpPr>
          <p:spPr bwMode="auto">
            <a:xfrm>
              <a:off x="2543302" y="1023458"/>
              <a:ext cx="1212219" cy="387688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42000"/>
              </a:srgbClr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571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系</a:t>
              </a: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     辦</a:t>
              </a:r>
              <a:endParaRPr kumimoji="1" lang="zh-TW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23" name="Line 151"/>
            <p:cNvSpPr>
              <a:spLocks noChangeShapeType="1"/>
            </p:cNvSpPr>
            <p:nvPr/>
          </p:nvSpPr>
          <p:spPr bwMode="auto">
            <a:xfrm>
              <a:off x="3760238" y="1246072"/>
              <a:ext cx="8801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22" name="Line 150"/>
            <p:cNvSpPr>
              <a:spLocks noChangeShapeType="1"/>
            </p:cNvSpPr>
            <p:nvPr/>
          </p:nvSpPr>
          <p:spPr bwMode="auto">
            <a:xfrm>
              <a:off x="4654544" y="781035"/>
              <a:ext cx="0" cy="9046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21" name="Line 149"/>
            <p:cNvSpPr>
              <a:spLocks noChangeShapeType="1"/>
            </p:cNvSpPr>
            <p:nvPr/>
          </p:nvSpPr>
          <p:spPr bwMode="auto">
            <a:xfrm>
              <a:off x="487718" y="1677151"/>
              <a:ext cx="8111019" cy="9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13" name="Line 141"/>
            <p:cNvSpPr>
              <a:spLocks noChangeShapeType="1"/>
            </p:cNvSpPr>
            <p:nvPr/>
          </p:nvSpPr>
          <p:spPr bwMode="auto">
            <a:xfrm flipH="1">
              <a:off x="6978042" y="1693187"/>
              <a:ext cx="943" cy="374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12" name="Rectangle 140"/>
            <p:cNvSpPr>
              <a:spLocks noChangeArrowheads="1"/>
            </p:cNvSpPr>
            <p:nvPr/>
          </p:nvSpPr>
          <p:spPr bwMode="auto">
            <a:xfrm>
              <a:off x="6531833" y="2067669"/>
              <a:ext cx="840535" cy="388631"/>
            </a:xfrm>
            <a:prstGeom prst="rect">
              <a:avLst/>
            </a:prstGeom>
            <a:solidFill>
              <a:srgbClr val="CC99FF">
                <a:alpha val="70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課</a:t>
              </a: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   務</a:t>
              </a:r>
              <a:endParaRPr kumimoji="1" lang="zh-TW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08" name="Line 136"/>
            <p:cNvSpPr>
              <a:spLocks noChangeShapeType="1"/>
            </p:cNvSpPr>
            <p:nvPr/>
          </p:nvSpPr>
          <p:spPr bwMode="auto">
            <a:xfrm>
              <a:off x="4159280" y="1693187"/>
              <a:ext cx="943" cy="387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07" name="Text Box 135"/>
            <p:cNvSpPr txBox="1">
              <a:spLocks noChangeArrowheads="1"/>
            </p:cNvSpPr>
            <p:nvPr/>
          </p:nvSpPr>
          <p:spPr bwMode="auto">
            <a:xfrm>
              <a:off x="3715900" y="2062010"/>
              <a:ext cx="842422" cy="388631"/>
            </a:xfrm>
            <a:prstGeom prst="rect">
              <a:avLst/>
            </a:prstGeom>
            <a:solidFill>
              <a:srgbClr val="CC99FF">
                <a:alpha val="70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圖書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03" name="Line 131"/>
            <p:cNvSpPr>
              <a:spLocks noChangeShapeType="1"/>
            </p:cNvSpPr>
            <p:nvPr/>
          </p:nvSpPr>
          <p:spPr bwMode="auto">
            <a:xfrm>
              <a:off x="5355461" y="1685641"/>
              <a:ext cx="943" cy="387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402" name="Text Box 130"/>
            <p:cNvSpPr txBox="1">
              <a:spLocks noChangeArrowheads="1"/>
            </p:cNvSpPr>
            <p:nvPr/>
          </p:nvSpPr>
          <p:spPr bwMode="auto">
            <a:xfrm>
              <a:off x="4974344" y="2088421"/>
              <a:ext cx="819781" cy="387688"/>
            </a:xfrm>
            <a:prstGeom prst="rect">
              <a:avLst/>
            </a:prstGeom>
            <a:solidFill>
              <a:srgbClr val="CC99FF">
                <a:alpha val="70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實</a:t>
              </a: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  習</a:t>
              </a:r>
              <a:endParaRPr kumimoji="1" lang="zh-TW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99" name="Line 127"/>
            <p:cNvSpPr>
              <a:spLocks noChangeShapeType="1"/>
            </p:cNvSpPr>
            <p:nvPr/>
          </p:nvSpPr>
          <p:spPr bwMode="auto">
            <a:xfrm flipH="1">
              <a:off x="2788576" y="1693187"/>
              <a:ext cx="2830" cy="387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98" name="Text Box 126"/>
            <p:cNvSpPr txBox="1">
              <a:spLocks noChangeArrowheads="1"/>
            </p:cNvSpPr>
            <p:nvPr/>
          </p:nvSpPr>
          <p:spPr bwMode="auto">
            <a:xfrm>
              <a:off x="2370666" y="2038428"/>
              <a:ext cx="1059395" cy="401837"/>
            </a:xfrm>
            <a:prstGeom prst="rect">
              <a:avLst/>
            </a:prstGeom>
            <a:solidFill>
              <a:srgbClr val="CC99FF">
                <a:alpha val="70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招</a:t>
              </a: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   生</a:t>
              </a:r>
              <a:endParaRPr kumimoji="1" lang="zh-TW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81" name="Line 109"/>
            <p:cNvSpPr>
              <a:spLocks noChangeShapeType="1"/>
            </p:cNvSpPr>
            <p:nvPr/>
          </p:nvSpPr>
          <p:spPr bwMode="auto">
            <a:xfrm>
              <a:off x="1536735" y="1693187"/>
              <a:ext cx="943" cy="387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80" name="Text Box 108"/>
            <p:cNvSpPr txBox="1">
              <a:spLocks noChangeArrowheads="1"/>
            </p:cNvSpPr>
            <p:nvPr/>
          </p:nvSpPr>
          <p:spPr bwMode="auto">
            <a:xfrm>
              <a:off x="1284858" y="2043144"/>
              <a:ext cx="826384" cy="387688"/>
            </a:xfrm>
            <a:prstGeom prst="rect">
              <a:avLst/>
            </a:prstGeom>
            <a:solidFill>
              <a:srgbClr val="CC99FF">
                <a:alpha val="70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輔 </a:t>
              </a: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  導</a:t>
              </a:r>
              <a:endParaRPr kumimoji="1" lang="zh-TW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74" name="Line 102"/>
            <p:cNvSpPr>
              <a:spLocks noChangeShapeType="1"/>
            </p:cNvSpPr>
            <p:nvPr/>
          </p:nvSpPr>
          <p:spPr bwMode="auto">
            <a:xfrm>
              <a:off x="8624208" y="1677151"/>
              <a:ext cx="4717" cy="387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73" name="Text Box 101"/>
            <p:cNvSpPr txBox="1">
              <a:spLocks noChangeArrowheads="1"/>
            </p:cNvSpPr>
            <p:nvPr/>
          </p:nvSpPr>
          <p:spPr bwMode="auto">
            <a:xfrm>
              <a:off x="8170451" y="2030881"/>
              <a:ext cx="966002" cy="389575"/>
            </a:xfrm>
            <a:prstGeom prst="rect">
              <a:avLst/>
            </a:prstGeom>
            <a:solidFill>
              <a:srgbClr val="CC99FF">
                <a:alpha val="70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人  事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66" name="Line 94"/>
            <p:cNvSpPr>
              <a:spLocks noChangeShapeType="1"/>
            </p:cNvSpPr>
            <p:nvPr/>
          </p:nvSpPr>
          <p:spPr bwMode="auto">
            <a:xfrm>
              <a:off x="487718" y="1686584"/>
              <a:ext cx="943" cy="387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65" name="Text Box 93"/>
            <p:cNvSpPr txBox="1">
              <a:spLocks noChangeArrowheads="1"/>
            </p:cNvSpPr>
            <p:nvPr/>
          </p:nvSpPr>
          <p:spPr bwMode="auto">
            <a:xfrm>
              <a:off x="61318" y="2036541"/>
              <a:ext cx="1062225" cy="387688"/>
            </a:xfrm>
            <a:prstGeom prst="rect">
              <a:avLst/>
            </a:prstGeom>
            <a:solidFill>
              <a:srgbClr val="CC99FF">
                <a:alpha val="70000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教學品保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64" name="Oval 92"/>
            <p:cNvSpPr>
              <a:spLocks noChangeArrowheads="1"/>
            </p:cNvSpPr>
            <p:nvPr/>
          </p:nvSpPr>
          <p:spPr bwMode="auto">
            <a:xfrm>
              <a:off x="3650808" y="264117"/>
              <a:ext cx="1936721" cy="516918"/>
            </a:xfrm>
            <a:prstGeom prst="ellipse">
              <a:avLst/>
            </a:prstGeom>
            <a:solidFill>
              <a:srgbClr val="FF6600">
                <a:alpha val="55000"/>
              </a:srgbClr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vert="horz" wrap="square" lIns="70244" tIns="35122" rIns="70244" bIns="35122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系 務 會 議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6" name="群組 135"/>
          <p:cNvGrpSpPr/>
          <p:nvPr/>
        </p:nvGrpSpPr>
        <p:grpSpPr>
          <a:xfrm>
            <a:off x="8039324" y="2419513"/>
            <a:ext cx="1097129" cy="3575975"/>
            <a:chOff x="8039324" y="2419513"/>
            <a:chExt cx="1097129" cy="3575975"/>
          </a:xfrm>
        </p:grpSpPr>
        <p:sp>
          <p:nvSpPr>
            <p:cNvPr id="54384" name="Rectangle 112"/>
            <p:cNvSpPr>
              <a:spLocks noChangeArrowheads="1"/>
            </p:cNvSpPr>
            <p:nvPr/>
          </p:nvSpPr>
          <p:spPr bwMode="auto">
            <a:xfrm>
              <a:off x="8039324" y="4962596"/>
              <a:ext cx="489604" cy="1032892"/>
            </a:xfrm>
            <a:prstGeom prst="rect">
              <a:avLst/>
            </a:prstGeom>
            <a:solidFill>
              <a:srgbClr val="3366FF">
                <a:alpha val="35001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vert="eaVert" wrap="square" lIns="55310" tIns="0" rIns="5531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升</a:t>
              </a: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  等</a:t>
              </a:r>
              <a:endParaRPr kumimoji="1" lang="zh-TW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78" name="Line 106"/>
            <p:cNvSpPr>
              <a:spLocks noChangeShapeType="1"/>
            </p:cNvSpPr>
            <p:nvPr/>
          </p:nvSpPr>
          <p:spPr bwMode="auto">
            <a:xfrm flipV="1">
              <a:off x="8377991" y="4777713"/>
              <a:ext cx="516962" cy="47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77" name="Line 105"/>
            <p:cNvSpPr>
              <a:spLocks noChangeShapeType="1"/>
            </p:cNvSpPr>
            <p:nvPr/>
          </p:nvSpPr>
          <p:spPr bwMode="auto">
            <a:xfrm>
              <a:off x="8638358" y="4362670"/>
              <a:ext cx="9434" cy="423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76" name="Line 104"/>
            <p:cNvSpPr>
              <a:spLocks noChangeShapeType="1"/>
            </p:cNvSpPr>
            <p:nvPr/>
          </p:nvSpPr>
          <p:spPr bwMode="auto">
            <a:xfrm>
              <a:off x="8879859" y="4772053"/>
              <a:ext cx="943" cy="129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75" name="Line 103"/>
            <p:cNvSpPr>
              <a:spLocks noChangeShapeType="1"/>
            </p:cNvSpPr>
            <p:nvPr/>
          </p:nvSpPr>
          <p:spPr bwMode="auto">
            <a:xfrm>
              <a:off x="8361954" y="4772053"/>
              <a:ext cx="943" cy="129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372" name="Line 100"/>
            <p:cNvSpPr>
              <a:spLocks noChangeShapeType="1"/>
            </p:cNvSpPr>
            <p:nvPr/>
          </p:nvSpPr>
          <p:spPr bwMode="auto">
            <a:xfrm>
              <a:off x="8696847" y="2419513"/>
              <a:ext cx="943" cy="2254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 sz="140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54369" name="Group 97"/>
            <p:cNvGrpSpPr>
              <a:grpSpLocks/>
            </p:cNvGrpSpPr>
            <p:nvPr/>
          </p:nvGrpSpPr>
          <p:grpSpPr bwMode="auto">
            <a:xfrm>
              <a:off x="8494968" y="2582700"/>
              <a:ext cx="520735" cy="1788459"/>
              <a:chOff x="2999" y="3466"/>
              <a:chExt cx="472" cy="4298"/>
            </a:xfrm>
          </p:grpSpPr>
          <p:sp>
            <p:nvSpPr>
              <p:cNvPr id="54371" name="Line 99"/>
              <p:cNvSpPr>
                <a:spLocks noChangeShapeType="1"/>
              </p:cNvSpPr>
              <p:nvPr/>
            </p:nvSpPr>
            <p:spPr bwMode="auto">
              <a:xfrm flipH="1">
                <a:off x="3182" y="3466"/>
                <a:ext cx="3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TW" altLang="en-US" sz="140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54370" name="Text Box 98"/>
              <p:cNvSpPr txBox="1">
                <a:spLocks noChangeArrowheads="1"/>
              </p:cNvSpPr>
              <p:nvPr/>
            </p:nvSpPr>
            <p:spPr bwMode="auto">
              <a:xfrm>
                <a:off x="2999" y="3604"/>
                <a:ext cx="472" cy="4160"/>
              </a:xfrm>
              <a:prstGeom prst="rect">
                <a:avLst/>
              </a:prstGeom>
              <a:solidFill>
                <a:srgbClr val="33CCFF">
                  <a:alpha val="56000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vert="eaVert" wrap="square" lIns="55310" tIns="55310" rIns="55310" bIns="5531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系教師評審委員會</a:t>
                </a:r>
                <a:endPara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54363" name="Rectangle 91"/>
            <p:cNvSpPr>
              <a:spLocks noChangeArrowheads="1"/>
            </p:cNvSpPr>
            <p:nvPr/>
          </p:nvSpPr>
          <p:spPr bwMode="auto">
            <a:xfrm>
              <a:off x="8615718" y="4957880"/>
              <a:ext cx="520735" cy="1031949"/>
            </a:xfrm>
            <a:prstGeom prst="rect">
              <a:avLst/>
            </a:prstGeom>
            <a:solidFill>
              <a:srgbClr val="3366FF">
                <a:alpha val="35001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vert="eaVert" wrap="square" lIns="55310" tIns="0" rIns="5531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師資聘任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73" name="投影片編號版面配置區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9" name="文字方塊 8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42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07504" y="1412776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8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六、教學與研究空間配置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403648" y="5805264"/>
            <a:ext cx="5256584" cy="648072"/>
          </a:xfrm>
          <a:prstGeom prst="roundRect">
            <a:avLst/>
          </a:prstGeom>
          <a:solidFill>
            <a:srgbClr val="65D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必要時，他系空間資源可共享。</a:t>
            </a:r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3"/>
          <p:cNvGrpSpPr/>
          <p:nvPr/>
        </p:nvGrpSpPr>
        <p:grpSpPr>
          <a:xfrm>
            <a:off x="251520" y="2265512"/>
            <a:ext cx="1296144" cy="3443459"/>
            <a:chOff x="251520" y="2204864"/>
            <a:chExt cx="1296144" cy="3351277"/>
          </a:xfrm>
        </p:grpSpPr>
        <p:sp>
          <p:nvSpPr>
            <p:cNvPr id="6" name="文字方塊 5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系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發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展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4" name="標題 8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七、學生學習輔導機制</a:t>
            </a:r>
          </a:p>
        </p:txBody>
      </p:sp>
      <p:graphicFrame>
        <p:nvGraphicFramePr>
          <p:cNvPr id="8" name="資料庫圖表 7"/>
          <p:cNvGraphicFramePr/>
          <p:nvPr/>
        </p:nvGraphicFramePr>
        <p:xfrm>
          <a:off x="611560" y="1556792"/>
          <a:ext cx="77597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44</a:t>
            </a:fld>
            <a:endParaRPr lang="zh-TW" altLang="en-US"/>
          </a:p>
        </p:txBody>
      </p:sp>
      <p:grpSp>
        <p:nvGrpSpPr>
          <p:cNvPr id="4" name="群組 13"/>
          <p:cNvGrpSpPr/>
          <p:nvPr/>
        </p:nvGrpSpPr>
        <p:grpSpPr>
          <a:xfrm>
            <a:off x="251520" y="2177480"/>
            <a:ext cx="1296144" cy="3351277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課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規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劃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339752" y="350100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貳、課程規劃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3"/>
          <p:cNvGrpSpPr/>
          <p:nvPr/>
        </p:nvGrpSpPr>
        <p:grpSpPr>
          <a:xfrm>
            <a:off x="251520" y="2177480"/>
            <a:ext cx="1296144" cy="3351277"/>
            <a:chOff x="251520" y="2204864"/>
            <a:chExt cx="1296144" cy="3351277"/>
          </a:xfrm>
        </p:grpSpPr>
        <p:sp>
          <p:nvSpPr>
            <p:cNvPr id="5" name="文字方塊 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課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規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劃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9" name="標題 8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本系課程規劃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619672" y="1700808"/>
            <a:ext cx="688141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4863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本系之課程規劃以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indent="804863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會計審計專業」、「稅務專業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indent="804863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會計資訊應用」、「財務專業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indent="804863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四大領域為主軸。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indent="804863">
              <a:spcBef>
                <a:spcPts val="60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以培育符合企業及政府機構所需之會計專業人才為目標，發展出各領域專業課程。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46</a:t>
            </a:fld>
            <a:endParaRPr lang="zh-TW" altLang="en-US"/>
          </a:p>
        </p:txBody>
      </p:sp>
      <p:graphicFrame>
        <p:nvGraphicFramePr>
          <p:cNvPr id="16" name="資料庫圖表 15"/>
          <p:cNvGraphicFramePr/>
          <p:nvPr/>
        </p:nvGraphicFramePr>
        <p:xfrm>
          <a:off x="-360040" y="1844824"/>
          <a:ext cx="107646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群組 13"/>
          <p:cNvGrpSpPr/>
          <p:nvPr/>
        </p:nvGrpSpPr>
        <p:grpSpPr>
          <a:xfrm>
            <a:off x="251520" y="2177480"/>
            <a:ext cx="1296144" cy="3351277"/>
            <a:chOff x="251520" y="2204864"/>
            <a:chExt cx="1296144" cy="3351277"/>
          </a:xfrm>
        </p:grpSpPr>
        <p:sp>
          <p:nvSpPr>
            <p:cNvPr id="18" name="文字方塊 17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課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規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劃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28596" y="285728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課程規劃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cs typeface="+mj-cs"/>
              </a:rPr>
              <a:t>小組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成員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文字方塊 87"/>
          <p:cNvSpPr txBox="1"/>
          <p:nvPr/>
        </p:nvSpPr>
        <p:spPr>
          <a:xfrm>
            <a:off x="395536" y="332656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四大能力課程架構</a:t>
            </a:r>
            <a:endParaRPr lang="zh-TW" altLang="en-US" sz="33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1" name="群組 13"/>
          <p:cNvGrpSpPr/>
          <p:nvPr/>
        </p:nvGrpSpPr>
        <p:grpSpPr>
          <a:xfrm>
            <a:off x="251520" y="2177480"/>
            <a:ext cx="1296144" cy="3351277"/>
            <a:chOff x="251520" y="2204864"/>
            <a:chExt cx="1296144" cy="3351277"/>
          </a:xfrm>
        </p:grpSpPr>
        <p:sp>
          <p:nvSpPr>
            <p:cNvPr id="92" name="文字方塊 9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課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規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劃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cxnSp>
        <p:nvCxnSpPr>
          <p:cNvPr id="176" name="AutoShape 80"/>
          <p:cNvCxnSpPr>
            <a:cxnSpLocks noChangeShapeType="1"/>
          </p:cNvCxnSpPr>
          <p:nvPr/>
        </p:nvCxnSpPr>
        <p:spPr bwMode="auto">
          <a:xfrm>
            <a:off x="3800022" y="6165304"/>
            <a:ext cx="771978" cy="38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89" name="投影片編號版面配置區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47</a:t>
            </a:fld>
            <a:endParaRPr lang="zh-TW" altLang="en-US"/>
          </a:p>
        </p:txBody>
      </p:sp>
      <p:grpSp>
        <p:nvGrpSpPr>
          <p:cNvPr id="90" name="群組 89"/>
          <p:cNvGrpSpPr/>
          <p:nvPr/>
        </p:nvGrpSpPr>
        <p:grpSpPr>
          <a:xfrm>
            <a:off x="0" y="0"/>
            <a:ext cx="9144000" cy="6858000"/>
            <a:chOff x="0" y="4581128"/>
            <a:chExt cx="9144000" cy="6858000"/>
          </a:xfrm>
        </p:grpSpPr>
        <p:grpSp>
          <p:nvGrpSpPr>
            <p:cNvPr id="123906" name="Group 2"/>
            <p:cNvGrpSpPr>
              <a:grpSpLocks/>
            </p:cNvGrpSpPr>
            <p:nvPr/>
          </p:nvGrpSpPr>
          <p:grpSpPr bwMode="auto">
            <a:xfrm>
              <a:off x="0" y="4581128"/>
              <a:ext cx="9144000" cy="6858000"/>
              <a:chOff x="780" y="1629"/>
              <a:chExt cx="15296" cy="8941"/>
            </a:xfrm>
          </p:grpSpPr>
          <p:cxnSp>
            <p:nvCxnSpPr>
              <p:cNvPr id="123974" name="AutoShape 70"/>
              <p:cNvCxnSpPr>
                <a:cxnSpLocks noChangeShapeType="1"/>
              </p:cNvCxnSpPr>
              <p:nvPr/>
            </p:nvCxnSpPr>
            <p:spPr bwMode="auto">
              <a:xfrm>
                <a:off x="10235" y="6851"/>
                <a:ext cx="5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72" name="AutoShape 68"/>
              <p:cNvCxnSpPr>
                <a:cxnSpLocks noChangeShapeType="1"/>
              </p:cNvCxnSpPr>
              <p:nvPr/>
            </p:nvCxnSpPr>
            <p:spPr bwMode="auto">
              <a:xfrm>
                <a:off x="7344" y="7883"/>
                <a:ext cx="183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65" name="AutoShape 61"/>
              <p:cNvCxnSpPr>
                <a:cxnSpLocks noChangeShapeType="1"/>
              </p:cNvCxnSpPr>
              <p:nvPr/>
            </p:nvCxnSpPr>
            <p:spPr bwMode="auto">
              <a:xfrm rot="16200000">
                <a:off x="7448" y="4832"/>
                <a:ext cx="591" cy="423"/>
              </a:xfrm>
              <a:prstGeom prst="bentConnector3">
                <a:avLst>
                  <a:gd name="adj1" fmla="val 108505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23966" name="AutoShape 62"/>
              <p:cNvCxnSpPr>
                <a:cxnSpLocks noChangeShapeType="1"/>
              </p:cNvCxnSpPr>
              <p:nvPr/>
            </p:nvCxnSpPr>
            <p:spPr bwMode="auto">
              <a:xfrm rot="16200000" flipH="1">
                <a:off x="7399" y="5493"/>
                <a:ext cx="631" cy="366"/>
              </a:xfrm>
              <a:prstGeom prst="bentConnector3">
                <a:avLst>
                  <a:gd name="adj1" fmla="val 9219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23958" name="AutoShape 54"/>
              <p:cNvCxnSpPr>
                <a:cxnSpLocks noChangeShapeType="1"/>
              </p:cNvCxnSpPr>
              <p:nvPr/>
            </p:nvCxnSpPr>
            <p:spPr bwMode="auto">
              <a:xfrm>
                <a:off x="9753" y="2908"/>
                <a:ext cx="104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3916" name="Text Box 12"/>
              <p:cNvSpPr txBox="1">
                <a:spLocks noChangeArrowheads="1"/>
              </p:cNvSpPr>
              <p:nvPr/>
            </p:nvSpPr>
            <p:spPr bwMode="auto">
              <a:xfrm>
                <a:off x="10717" y="2720"/>
                <a:ext cx="1133" cy="435"/>
              </a:xfrm>
              <a:prstGeom prst="rect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審計學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123963" name="AutoShape 59"/>
              <p:cNvCxnSpPr>
                <a:cxnSpLocks noChangeShapeType="1"/>
              </p:cNvCxnSpPr>
              <p:nvPr/>
            </p:nvCxnSpPr>
            <p:spPr bwMode="auto">
              <a:xfrm>
                <a:off x="4690" y="4851"/>
                <a:ext cx="1429" cy="672"/>
              </a:xfrm>
              <a:prstGeom prst="bentConnector3">
                <a:avLst>
                  <a:gd name="adj1" fmla="val -1366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23907" name="AutoShape 3"/>
              <p:cNvCxnSpPr>
                <a:cxnSpLocks noChangeShapeType="1"/>
              </p:cNvCxnSpPr>
              <p:nvPr/>
            </p:nvCxnSpPr>
            <p:spPr bwMode="auto">
              <a:xfrm>
                <a:off x="6888" y="3809"/>
                <a:ext cx="35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08" name="AutoShape 4"/>
              <p:cNvCxnSpPr>
                <a:cxnSpLocks noChangeShapeType="1"/>
              </p:cNvCxnSpPr>
              <p:nvPr/>
            </p:nvCxnSpPr>
            <p:spPr bwMode="auto">
              <a:xfrm>
                <a:off x="6906" y="3171"/>
                <a:ext cx="35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3909" name="AutoShape 5"/>
              <p:cNvSpPr>
                <a:spLocks noChangeArrowheads="1"/>
              </p:cNvSpPr>
              <p:nvPr/>
            </p:nvSpPr>
            <p:spPr bwMode="auto">
              <a:xfrm>
                <a:off x="780" y="1629"/>
                <a:ext cx="15296" cy="8941"/>
              </a:xfrm>
              <a:prstGeom prst="roundRect">
                <a:avLst>
                  <a:gd name="adj" fmla="val 9722"/>
                </a:avLst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1200"/>
              </a:p>
            </p:txBody>
          </p:sp>
          <p:sp>
            <p:nvSpPr>
              <p:cNvPr id="123910" name="AutoShape 6"/>
              <p:cNvSpPr>
                <a:spLocks noChangeArrowheads="1"/>
              </p:cNvSpPr>
              <p:nvPr/>
            </p:nvSpPr>
            <p:spPr bwMode="auto">
              <a:xfrm>
                <a:off x="879" y="2942"/>
                <a:ext cx="1895" cy="541"/>
              </a:xfrm>
              <a:prstGeom prst="foldedCorner">
                <a:avLst>
                  <a:gd name="adj" fmla="val 12500"/>
                </a:avLst>
              </a:prstGeom>
              <a:solidFill>
                <a:srgbClr val="9BBB5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會計審計專業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12" name="Text Box 8"/>
              <p:cNvSpPr txBox="1">
                <a:spLocks noChangeArrowheads="1"/>
              </p:cNvSpPr>
              <p:nvPr/>
            </p:nvSpPr>
            <p:spPr bwMode="auto">
              <a:xfrm>
                <a:off x="5413" y="2942"/>
                <a:ext cx="1690" cy="341"/>
              </a:xfrm>
              <a:prstGeom prst="rect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中級會計學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14" name="Text Box 10"/>
              <p:cNvSpPr txBox="1">
                <a:spLocks noChangeArrowheads="1"/>
              </p:cNvSpPr>
              <p:nvPr/>
            </p:nvSpPr>
            <p:spPr bwMode="auto">
              <a:xfrm>
                <a:off x="8014" y="2658"/>
                <a:ext cx="1739" cy="437"/>
              </a:xfrm>
              <a:prstGeom prst="rect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高級會計學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15" name="Text Box 11"/>
              <p:cNvSpPr txBox="1">
                <a:spLocks noChangeArrowheads="1"/>
              </p:cNvSpPr>
              <p:nvPr/>
            </p:nvSpPr>
            <p:spPr bwMode="auto">
              <a:xfrm>
                <a:off x="8028" y="3269"/>
                <a:ext cx="1725" cy="390"/>
              </a:xfrm>
              <a:prstGeom prst="rect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管理會計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17" name="Text Box 13"/>
              <p:cNvSpPr txBox="1">
                <a:spLocks noChangeArrowheads="1"/>
              </p:cNvSpPr>
              <p:nvPr/>
            </p:nvSpPr>
            <p:spPr bwMode="auto">
              <a:xfrm>
                <a:off x="10717" y="3377"/>
                <a:ext cx="1366" cy="365"/>
              </a:xfrm>
              <a:prstGeom prst="rect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校外實習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18" name="AutoShape 14"/>
              <p:cNvSpPr>
                <a:spLocks noChangeArrowheads="1"/>
              </p:cNvSpPr>
              <p:nvPr/>
            </p:nvSpPr>
            <p:spPr bwMode="auto">
              <a:xfrm>
                <a:off x="899" y="4615"/>
                <a:ext cx="1825" cy="540"/>
              </a:xfrm>
              <a:prstGeom prst="foldedCorner">
                <a:avLst>
                  <a:gd name="adj" fmla="val 12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稅務專業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0" name="Text Box 16"/>
              <p:cNvSpPr txBox="1">
                <a:spLocks noChangeArrowheads="1"/>
              </p:cNvSpPr>
              <p:nvPr/>
            </p:nvSpPr>
            <p:spPr bwMode="auto">
              <a:xfrm>
                <a:off x="5413" y="4572"/>
                <a:ext cx="1170" cy="401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商事法 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1" name="Text Box 17"/>
              <p:cNvSpPr txBox="1">
                <a:spLocks noChangeArrowheads="1"/>
              </p:cNvSpPr>
              <p:nvPr/>
            </p:nvSpPr>
            <p:spPr bwMode="auto">
              <a:xfrm>
                <a:off x="5898" y="5348"/>
                <a:ext cx="1405" cy="381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2" name="Text Box 18"/>
              <p:cNvSpPr txBox="1">
                <a:spLocks noChangeArrowheads="1"/>
              </p:cNvSpPr>
              <p:nvPr/>
            </p:nvSpPr>
            <p:spPr bwMode="auto">
              <a:xfrm>
                <a:off x="7899" y="4472"/>
                <a:ext cx="1372" cy="407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稅務會計 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3" name="Text Box 19"/>
              <p:cNvSpPr txBox="1">
                <a:spLocks noChangeArrowheads="1"/>
              </p:cNvSpPr>
              <p:nvPr/>
            </p:nvSpPr>
            <p:spPr bwMode="auto">
              <a:xfrm>
                <a:off x="7955" y="5086"/>
                <a:ext cx="1437" cy="450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土地稅法 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4" name="Text Box 20"/>
              <p:cNvSpPr txBox="1">
                <a:spLocks noChangeArrowheads="1"/>
              </p:cNvSpPr>
              <p:nvPr/>
            </p:nvSpPr>
            <p:spPr bwMode="auto">
              <a:xfrm>
                <a:off x="7881" y="5716"/>
                <a:ext cx="1583" cy="38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商業會計法 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5" name="Text Box 21"/>
              <p:cNvSpPr txBox="1">
                <a:spLocks noChangeArrowheads="1"/>
              </p:cNvSpPr>
              <p:nvPr/>
            </p:nvSpPr>
            <p:spPr bwMode="auto">
              <a:xfrm>
                <a:off x="9200" y="4472"/>
                <a:ext cx="1396" cy="407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遺贈稅法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6" name="AutoShape 22"/>
              <p:cNvSpPr>
                <a:spLocks noChangeArrowheads="1"/>
              </p:cNvSpPr>
              <p:nvPr/>
            </p:nvSpPr>
            <p:spPr bwMode="auto">
              <a:xfrm>
                <a:off x="879" y="6402"/>
                <a:ext cx="1845" cy="541"/>
              </a:xfrm>
              <a:prstGeom prst="foldedCorner">
                <a:avLst>
                  <a:gd name="adj" fmla="val 12500"/>
                </a:avLst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會計資訊應用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7" name="Text Box 23"/>
              <p:cNvSpPr txBox="1">
                <a:spLocks noChangeArrowheads="1"/>
              </p:cNvSpPr>
              <p:nvPr/>
            </p:nvSpPr>
            <p:spPr bwMode="auto">
              <a:xfrm>
                <a:off x="2800" y="6402"/>
                <a:ext cx="1103" cy="44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會計學 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8" name="Text Box 24"/>
              <p:cNvSpPr txBox="1">
                <a:spLocks noChangeArrowheads="1"/>
              </p:cNvSpPr>
              <p:nvPr/>
            </p:nvSpPr>
            <p:spPr bwMode="auto">
              <a:xfrm>
                <a:off x="5343" y="6407"/>
                <a:ext cx="1692" cy="444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中級會計學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29" name="Text Box 25"/>
              <p:cNvSpPr txBox="1">
                <a:spLocks noChangeArrowheads="1"/>
              </p:cNvSpPr>
              <p:nvPr/>
            </p:nvSpPr>
            <p:spPr bwMode="auto">
              <a:xfrm>
                <a:off x="5342" y="6979"/>
                <a:ext cx="1899" cy="435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會計資訊系統 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31" name="Text Box 27"/>
              <p:cNvSpPr txBox="1">
                <a:spLocks noChangeArrowheads="1"/>
              </p:cNvSpPr>
              <p:nvPr/>
            </p:nvSpPr>
            <p:spPr bwMode="auto">
              <a:xfrm>
                <a:off x="10712" y="7793"/>
                <a:ext cx="2775" cy="447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Excel</a:t>
                </a: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在會計上之應用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32" name="Text Box 28"/>
              <p:cNvSpPr txBox="1">
                <a:spLocks noChangeArrowheads="1"/>
              </p:cNvSpPr>
              <p:nvPr/>
            </p:nvSpPr>
            <p:spPr bwMode="auto">
              <a:xfrm>
                <a:off x="5342" y="7556"/>
                <a:ext cx="2243" cy="421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會計套裝軟體</a:t>
                </a:r>
                <a:r>
                  <a:rPr kumimoji="1" lang="en-US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一</a:t>
                </a:r>
                <a:r>
                  <a:rPr kumimoji="1" lang="en-US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)</a:t>
                </a: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33" name="Text Box 29"/>
              <p:cNvSpPr txBox="1">
                <a:spLocks noChangeArrowheads="1"/>
              </p:cNvSpPr>
              <p:nvPr/>
            </p:nvSpPr>
            <p:spPr bwMode="auto">
              <a:xfrm>
                <a:off x="5627" y="8160"/>
                <a:ext cx="2440" cy="38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會計套裝軟體</a:t>
                </a:r>
                <a:r>
                  <a:rPr kumimoji="1" lang="en-US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二</a:t>
                </a:r>
                <a:r>
                  <a:rPr kumimoji="1" lang="en-US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) </a:t>
                </a: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34" name="AutoShape 30"/>
              <p:cNvSpPr>
                <a:spLocks noChangeArrowheads="1"/>
              </p:cNvSpPr>
              <p:nvPr/>
            </p:nvSpPr>
            <p:spPr bwMode="auto">
              <a:xfrm>
                <a:off x="899" y="8947"/>
                <a:ext cx="1825" cy="541"/>
              </a:xfrm>
              <a:prstGeom prst="foldedCorner">
                <a:avLst>
                  <a:gd name="adj" fmla="val 12500"/>
                </a:avLst>
              </a:prstGeom>
              <a:solidFill>
                <a:srgbClr val="CCC0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財務專業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35" name="Text Box 31"/>
              <p:cNvSpPr txBox="1">
                <a:spLocks noChangeArrowheads="1"/>
              </p:cNvSpPr>
              <p:nvPr/>
            </p:nvSpPr>
            <p:spPr bwMode="auto">
              <a:xfrm>
                <a:off x="2779" y="8947"/>
                <a:ext cx="1103" cy="438"/>
              </a:xfrm>
              <a:prstGeom prst="rect">
                <a:avLst/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會計學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39" name="Text Box 35"/>
              <p:cNvSpPr txBox="1">
                <a:spLocks noChangeArrowheads="1"/>
              </p:cNvSpPr>
              <p:nvPr/>
            </p:nvSpPr>
            <p:spPr bwMode="auto">
              <a:xfrm>
                <a:off x="10712" y="6612"/>
                <a:ext cx="2293" cy="426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會計資料庫管理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0" name="Text Box 36"/>
              <p:cNvSpPr txBox="1">
                <a:spLocks noChangeArrowheads="1"/>
              </p:cNvSpPr>
              <p:nvPr/>
            </p:nvSpPr>
            <p:spPr bwMode="auto">
              <a:xfrm>
                <a:off x="8789" y="7789"/>
                <a:ext cx="1391" cy="372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會計實務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1" name="Text Box 37"/>
              <p:cNvSpPr txBox="1">
                <a:spLocks noChangeArrowheads="1"/>
              </p:cNvSpPr>
              <p:nvPr/>
            </p:nvSpPr>
            <p:spPr bwMode="auto">
              <a:xfrm>
                <a:off x="7955" y="7320"/>
                <a:ext cx="2280" cy="367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電子商務與會計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2" name="AutoShape 38"/>
              <p:cNvSpPr>
                <a:spLocks noChangeArrowheads="1"/>
              </p:cNvSpPr>
              <p:nvPr/>
            </p:nvSpPr>
            <p:spPr bwMode="auto">
              <a:xfrm>
                <a:off x="2800" y="1977"/>
                <a:ext cx="1890" cy="609"/>
              </a:xfrm>
              <a:prstGeom prst="flowChartPunchedCard">
                <a:avLst/>
              </a:prstGeom>
              <a:solidFill>
                <a:srgbClr val="4BACC6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第一學年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3" name="AutoShape 39"/>
              <p:cNvSpPr>
                <a:spLocks noChangeArrowheads="1"/>
              </p:cNvSpPr>
              <p:nvPr/>
            </p:nvSpPr>
            <p:spPr bwMode="auto">
              <a:xfrm>
                <a:off x="5413" y="1977"/>
                <a:ext cx="1890" cy="609"/>
              </a:xfrm>
              <a:prstGeom prst="flowChartPunchedCard">
                <a:avLst/>
              </a:prstGeom>
              <a:solidFill>
                <a:srgbClr val="4BACC6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第二學年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4" name="AutoShape 40"/>
              <p:cNvSpPr>
                <a:spLocks noChangeArrowheads="1"/>
              </p:cNvSpPr>
              <p:nvPr/>
            </p:nvSpPr>
            <p:spPr bwMode="auto">
              <a:xfrm>
                <a:off x="8028" y="1977"/>
                <a:ext cx="1889" cy="609"/>
              </a:xfrm>
              <a:prstGeom prst="flowChartPunchedCard">
                <a:avLst/>
              </a:prstGeom>
              <a:solidFill>
                <a:srgbClr val="4BACC6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第三學年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5" name="AutoShape 41"/>
              <p:cNvSpPr>
                <a:spLocks noChangeArrowheads="1"/>
              </p:cNvSpPr>
              <p:nvPr/>
            </p:nvSpPr>
            <p:spPr bwMode="auto">
              <a:xfrm>
                <a:off x="10640" y="1977"/>
                <a:ext cx="1891" cy="609"/>
              </a:xfrm>
              <a:prstGeom prst="flowChartPunchedCard">
                <a:avLst/>
              </a:prstGeom>
              <a:solidFill>
                <a:srgbClr val="4BACC6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第四學年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6" name="AutoShape 42"/>
              <p:cNvSpPr>
                <a:spLocks noChangeArrowheads="1"/>
              </p:cNvSpPr>
              <p:nvPr/>
            </p:nvSpPr>
            <p:spPr bwMode="auto">
              <a:xfrm>
                <a:off x="13255" y="1977"/>
                <a:ext cx="1890" cy="609"/>
              </a:xfrm>
              <a:prstGeom prst="flowChartPunchedCard">
                <a:avLst/>
              </a:prstGeom>
              <a:solidFill>
                <a:srgbClr val="4BACC6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就業連結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7" name="Text Box 43"/>
              <p:cNvSpPr txBox="1">
                <a:spLocks noChangeArrowheads="1"/>
              </p:cNvSpPr>
              <p:nvPr/>
            </p:nvSpPr>
            <p:spPr bwMode="auto">
              <a:xfrm>
                <a:off x="11804" y="8690"/>
                <a:ext cx="1583" cy="696"/>
              </a:xfrm>
              <a:prstGeom prst="rect">
                <a:avLst/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休閒事業會計及財務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8" name="Text Box 44"/>
              <p:cNvSpPr txBox="1">
                <a:spLocks noChangeArrowheads="1"/>
              </p:cNvSpPr>
              <p:nvPr/>
            </p:nvSpPr>
            <p:spPr bwMode="auto">
              <a:xfrm>
                <a:off x="10823" y="4455"/>
                <a:ext cx="1366" cy="408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校外實習 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49" name="Text Box 45"/>
              <p:cNvSpPr txBox="1">
                <a:spLocks noChangeArrowheads="1"/>
              </p:cNvSpPr>
              <p:nvPr/>
            </p:nvSpPr>
            <p:spPr bwMode="auto">
              <a:xfrm>
                <a:off x="11804" y="9454"/>
                <a:ext cx="1451" cy="682"/>
              </a:xfrm>
              <a:prstGeom prst="rect">
                <a:avLst/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農漁業會計及財務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50" name="Text Box 46"/>
              <p:cNvSpPr txBox="1">
                <a:spLocks noChangeArrowheads="1"/>
              </p:cNvSpPr>
              <p:nvPr/>
            </p:nvSpPr>
            <p:spPr bwMode="auto">
              <a:xfrm>
                <a:off x="10460" y="8690"/>
                <a:ext cx="1306" cy="696"/>
              </a:xfrm>
              <a:prstGeom prst="rect">
                <a:avLst/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財務報告分析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51" name="Text Box 47"/>
              <p:cNvSpPr txBox="1">
                <a:spLocks noChangeArrowheads="1"/>
              </p:cNvSpPr>
              <p:nvPr/>
            </p:nvSpPr>
            <p:spPr bwMode="auto">
              <a:xfrm>
                <a:off x="8428" y="9573"/>
                <a:ext cx="1908" cy="422"/>
              </a:xfrm>
              <a:prstGeom prst="rect">
                <a:avLst/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期貨與選擇權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52" name="Text Box 48"/>
              <p:cNvSpPr txBox="1">
                <a:spLocks noChangeArrowheads="1"/>
              </p:cNvSpPr>
              <p:nvPr/>
            </p:nvSpPr>
            <p:spPr bwMode="auto">
              <a:xfrm>
                <a:off x="10460" y="9527"/>
                <a:ext cx="1304" cy="703"/>
              </a:xfrm>
              <a:prstGeom prst="rect">
                <a:avLst/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證券投資分析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53" name="AutoShape 49"/>
              <p:cNvSpPr>
                <a:spLocks noChangeArrowheads="1"/>
              </p:cNvSpPr>
              <p:nvPr/>
            </p:nvSpPr>
            <p:spPr bwMode="auto">
              <a:xfrm>
                <a:off x="13126" y="2704"/>
                <a:ext cx="2650" cy="1800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會計師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財務會計主管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稽核部經理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助理會計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政府會計審計人員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記帳士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54" name="AutoShape 50"/>
              <p:cNvSpPr>
                <a:spLocks noChangeArrowheads="1"/>
              </p:cNvSpPr>
              <p:nvPr/>
            </p:nvSpPr>
            <p:spPr bwMode="auto">
              <a:xfrm>
                <a:off x="13255" y="5138"/>
                <a:ext cx="2488" cy="774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稅務規劃人員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政府稅務行政人員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55" name="AutoShape 51"/>
              <p:cNvSpPr>
                <a:spLocks noChangeArrowheads="1"/>
              </p:cNvSpPr>
              <p:nvPr/>
            </p:nvSpPr>
            <p:spPr bwMode="auto">
              <a:xfrm>
                <a:off x="13255" y="6673"/>
                <a:ext cx="2488" cy="741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電腦稽核人員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ERP</a:t>
                </a: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軟體應用師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56" name="AutoShape 52"/>
              <p:cNvSpPr>
                <a:spLocks noChangeArrowheads="1"/>
              </p:cNvSpPr>
              <p:nvPr/>
            </p:nvSpPr>
            <p:spPr bwMode="auto">
              <a:xfrm>
                <a:off x="13530" y="8830"/>
                <a:ext cx="2487" cy="837"/>
              </a:xfrm>
              <a:prstGeom prst="roundRect">
                <a:avLst>
                  <a:gd name="adj" fmla="val 16667"/>
                </a:avLst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財務部經理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經營管理顧問師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123957" name="AutoShape 53"/>
              <p:cNvCxnSpPr>
                <a:cxnSpLocks noChangeShapeType="1"/>
              </p:cNvCxnSpPr>
              <p:nvPr/>
            </p:nvCxnSpPr>
            <p:spPr bwMode="auto">
              <a:xfrm>
                <a:off x="4090" y="3171"/>
                <a:ext cx="13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59" name="AutoShape 55"/>
              <p:cNvCxnSpPr>
                <a:cxnSpLocks noChangeShapeType="1"/>
              </p:cNvCxnSpPr>
              <p:nvPr/>
            </p:nvCxnSpPr>
            <p:spPr bwMode="auto">
              <a:xfrm>
                <a:off x="4690" y="3171"/>
                <a:ext cx="723" cy="591"/>
              </a:xfrm>
              <a:prstGeom prst="bentConnector3">
                <a:avLst>
                  <a:gd name="adj1" fmla="val -40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23960" name="AutoShape 56"/>
              <p:cNvCxnSpPr>
                <a:cxnSpLocks noChangeShapeType="1"/>
              </p:cNvCxnSpPr>
              <p:nvPr/>
            </p:nvCxnSpPr>
            <p:spPr bwMode="auto">
              <a:xfrm>
                <a:off x="7240" y="2942"/>
                <a:ext cx="77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62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4090" y="4851"/>
                <a:ext cx="1323" cy="1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64" name="AutoShape 60"/>
              <p:cNvCxnSpPr>
                <a:cxnSpLocks noChangeShapeType="1"/>
              </p:cNvCxnSpPr>
              <p:nvPr/>
            </p:nvCxnSpPr>
            <p:spPr bwMode="auto">
              <a:xfrm>
                <a:off x="7303" y="5360"/>
                <a:ext cx="65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67" name="AutoShape 63"/>
              <p:cNvCxnSpPr>
                <a:cxnSpLocks noChangeShapeType="1"/>
              </p:cNvCxnSpPr>
              <p:nvPr/>
            </p:nvCxnSpPr>
            <p:spPr bwMode="auto">
              <a:xfrm>
                <a:off x="3882" y="6636"/>
                <a:ext cx="146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68" name="AutoShape 64"/>
              <p:cNvCxnSpPr>
                <a:cxnSpLocks noChangeShapeType="1"/>
              </p:cNvCxnSpPr>
              <p:nvPr/>
            </p:nvCxnSpPr>
            <p:spPr bwMode="auto">
              <a:xfrm>
                <a:off x="4532" y="6636"/>
                <a:ext cx="810" cy="679"/>
              </a:xfrm>
              <a:prstGeom prst="bentConnector3">
                <a:avLst>
                  <a:gd name="adj1" fmla="val -1806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23969" name="AutoShape 65"/>
              <p:cNvCxnSpPr>
                <a:cxnSpLocks noChangeShapeType="1"/>
              </p:cNvCxnSpPr>
              <p:nvPr/>
            </p:nvCxnSpPr>
            <p:spPr bwMode="auto">
              <a:xfrm>
                <a:off x="4532" y="7315"/>
                <a:ext cx="811" cy="478"/>
              </a:xfrm>
              <a:prstGeom prst="bentConnector3">
                <a:avLst>
                  <a:gd name="adj1" fmla="val -1565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23970" name="AutoShape 66"/>
              <p:cNvCxnSpPr>
                <a:cxnSpLocks noChangeShapeType="1"/>
              </p:cNvCxnSpPr>
              <p:nvPr/>
            </p:nvCxnSpPr>
            <p:spPr bwMode="auto">
              <a:xfrm>
                <a:off x="4515" y="7793"/>
                <a:ext cx="1095" cy="709"/>
              </a:xfrm>
              <a:prstGeom prst="bentConnector3">
                <a:avLst>
                  <a:gd name="adj1" fmla="val 176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23971" name="AutoShape 67"/>
              <p:cNvCxnSpPr>
                <a:cxnSpLocks noChangeShapeType="1"/>
              </p:cNvCxnSpPr>
              <p:nvPr/>
            </p:nvCxnSpPr>
            <p:spPr bwMode="auto">
              <a:xfrm>
                <a:off x="7241" y="7153"/>
                <a:ext cx="714" cy="403"/>
              </a:xfrm>
              <a:prstGeom prst="bentConnector3">
                <a:avLst>
                  <a:gd name="adj1" fmla="val 7294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23973" name="AutoShape 69"/>
              <p:cNvCxnSpPr>
                <a:cxnSpLocks noChangeShapeType="1"/>
              </p:cNvCxnSpPr>
              <p:nvPr/>
            </p:nvCxnSpPr>
            <p:spPr bwMode="auto">
              <a:xfrm>
                <a:off x="10218" y="8011"/>
                <a:ext cx="49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75" name="AutoShape 71"/>
              <p:cNvCxnSpPr>
                <a:cxnSpLocks noChangeShapeType="1"/>
              </p:cNvCxnSpPr>
              <p:nvPr/>
            </p:nvCxnSpPr>
            <p:spPr bwMode="auto">
              <a:xfrm>
                <a:off x="3903" y="9170"/>
                <a:ext cx="146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76" name="AutoShape 72"/>
              <p:cNvCxnSpPr>
                <a:cxnSpLocks noChangeShapeType="1"/>
              </p:cNvCxnSpPr>
              <p:nvPr/>
            </p:nvCxnSpPr>
            <p:spPr bwMode="auto">
              <a:xfrm>
                <a:off x="7898" y="9170"/>
                <a:ext cx="20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78" name="AutoShape 74"/>
              <p:cNvCxnSpPr>
                <a:cxnSpLocks noChangeShapeType="1"/>
              </p:cNvCxnSpPr>
              <p:nvPr/>
            </p:nvCxnSpPr>
            <p:spPr bwMode="auto">
              <a:xfrm>
                <a:off x="9308" y="9170"/>
                <a:ext cx="115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79" name="AutoShape 75"/>
              <p:cNvCxnSpPr>
                <a:cxnSpLocks noChangeShapeType="1"/>
              </p:cNvCxnSpPr>
              <p:nvPr/>
            </p:nvCxnSpPr>
            <p:spPr bwMode="auto">
              <a:xfrm>
                <a:off x="10351" y="9810"/>
                <a:ext cx="12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80" name="AutoShape 76"/>
              <p:cNvCxnSpPr>
                <a:cxnSpLocks noChangeShapeType="1"/>
              </p:cNvCxnSpPr>
              <p:nvPr/>
            </p:nvCxnSpPr>
            <p:spPr bwMode="auto">
              <a:xfrm>
                <a:off x="4690" y="2245"/>
                <a:ext cx="65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81" name="AutoShape 77"/>
              <p:cNvCxnSpPr>
                <a:cxnSpLocks noChangeShapeType="1"/>
              </p:cNvCxnSpPr>
              <p:nvPr/>
            </p:nvCxnSpPr>
            <p:spPr bwMode="auto">
              <a:xfrm>
                <a:off x="7396" y="2245"/>
                <a:ext cx="50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82" name="AutoShape 78"/>
              <p:cNvCxnSpPr>
                <a:cxnSpLocks noChangeShapeType="1"/>
              </p:cNvCxnSpPr>
              <p:nvPr/>
            </p:nvCxnSpPr>
            <p:spPr bwMode="auto">
              <a:xfrm>
                <a:off x="9917" y="2245"/>
                <a:ext cx="54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83" name="AutoShape 79"/>
              <p:cNvCxnSpPr>
                <a:cxnSpLocks noChangeShapeType="1"/>
              </p:cNvCxnSpPr>
              <p:nvPr/>
            </p:nvCxnSpPr>
            <p:spPr bwMode="auto">
              <a:xfrm>
                <a:off x="12531" y="2246"/>
                <a:ext cx="58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84" name="AutoShape 80"/>
              <p:cNvCxnSpPr>
                <a:cxnSpLocks noChangeShapeType="1"/>
                <a:stCxn id="123936" idx="3"/>
                <a:endCxn id="123938" idx="1"/>
              </p:cNvCxnSpPr>
              <p:nvPr/>
            </p:nvCxnSpPr>
            <p:spPr bwMode="auto">
              <a:xfrm>
                <a:off x="6655" y="9100"/>
                <a:ext cx="1291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86" name="AutoShape 82"/>
              <p:cNvCxnSpPr>
                <a:cxnSpLocks noChangeShapeType="1"/>
              </p:cNvCxnSpPr>
              <p:nvPr/>
            </p:nvCxnSpPr>
            <p:spPr bwMode="auto">
              <a:xfrm flipV="1">
                <a:off x="7286" y="6943"/>
                <a:ext cx="943" cy="210"/>
              </a:xfrm>
              <a:prstGeom prst="bentConnector3">
                <a:avLst>
                  <a:gd name="adj1" fmla="val 4994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123987" name="Text Box 83"/>
              <p:cNvSpPr txBox="1">
                <a:spLocks noChangeArrowheads="1"/>
              </p:cNvSpPr>
              <p:nvPr/>
            </p:nvSpPr>
            <p:spPr bwMode="auto">
              <a:xfrm>
                <a:off x="8789" y="3930"/>
                <a:ext cx="1244" cy="386"/>
              </a:xfrm>
              <a:prstGeom prst="rect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審計學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123988" name="AutoShape 84"/>
              <p:cNvCxnSpPr>
                <a:cxnSpLocks noChangeShapeType="1"/>
              </p:cNvCxnSpPr>
              <p:nvPr/>
            </p:nvCxnSpPr>
            <p:spPr bwMode="auto">
              <a:xfrm rot="5400000">
                <a:off x="6639" y="3527"/>
                <a:ext cx="1186" cy="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89" name="AutoShape 85"/>
              <p:cNvCxnSpPr>
                <a:cxnSpLocks noChangeShapeType="1"/>
              </p:cNvCxnSpPr>
              <p:nvPr/>
            </p:nvCxnSpPr>
            <p:spPr bwMode="auto">
              <a:xfrm>
                <a:off x="7240" y="3483"/>
                <a:ext cx="77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990" name="AutoShape 86"/>
              <p:cNvCxnSpPr>
                <a:cxnSpLocks noChangeShapeType="1"/>
                <a:endCxn id="123987" idx="1"/>
              </p:cNvCxnSpPr>
              <p:nvPr/>
            </p:nvCxnSpPr>
            <p:spPr bwMode="auto">
              <a:xfrm flipV="1">
                <a:off x="7223" y="4123"/>
                <a:ext cx="1566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3938" name="Text Box 34"/>
              <p:cNvSpPr txBox="1">
                <a:spLocks noChangeArrowheads="1"/>
              </p:cNvSpPr>
              <p:nvPr/>
            </p:nvSpPr>
            <p:spPr bwMode="auto">
              <a:xfrm>
                <a:off x="7946" y="8916"/>
                <a:ext cx="1534" cy="378"/>
              </a:xfrm>
              <a:prstGeom prst="rect">
                <a:avLst/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財務管理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37" name="Text Box 33"/>
              <p:cNvSpPr txBox="1">
                <a:spLocks noChangeArrowheads="1"/>
              </p:cNvSpPr>
              <p:nvPr/>
            </p:nvSpPr>
            <p:spPr bwMode="auto">
              <a:xfrm>
                <a:off x="5898" y="9385"/>
                <a:ext cx="1338" cy="378"/>
              </a:xfrm>
              <a:prstGeom prst="rect">
                <a:avLst/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投資學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36" name="Text Box 32"/>
              <p:cNvSpPr txBox="1">
                <a:spLocks noChangeArrowheads="1"/>
              </p:cNvSpPr>
              <p:nvPr/>
            </p:nvSpPr>
            <p:spPr bwMode="auto">
              <a:xfrm>
                <a:off x="4935" y="8916"/>
                <a:ext cx="1720" cy="368"/>
              </a:xfrm>
              <a:prstGeom prst="rect">
                <a:avLst/>
              </a:prstGeom>
              <a:solidFill>
                <a:srgbClr val="CCC0D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中級會計學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30" name="Text Box 26"/>
              <p:cNvSpPr txBox="1">
                <a:spLocks noChangeArrowheads="1"/>
              </p:cNvSpPr>
              <p:nvPr/>
            </p:nvSpPr>
            <p:spPr bwMode="auto">
              <a:xfrm>
                <a:off x="7946" y="6663"/>
                <a:ext cx="2446" cy="426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網際網路會計應用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19" name="Text Box 15"/>
              <p:cNvSpPr txBox="1">
                <a:spLocks noChangeArrowheads="1"/>
              </p:cNvSpPr>
              <p:nvPr/>
            </p:nvSpPr>
            <p:spPr bwMode="auto">
              <a:xfrm>
                <a:off x="2883" y="4615"/>
                <a:ext cx="1450" cy="45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民法概要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13" name="Text Box 9"/>
              <p:cNvSpPr txBox="1">
                <a:spLocks noChangeArrowheads="1"/>
              </p:cNvSpPr>
              <p:nvPr/>
            </p:nvSpPr>
            <p:spPr bwMode="auto">
              <a:xfrm>
                <a:off x="5404" y="3561"/>
                <a:ext cx="1561" cy="379"/>
              </a:xfrm>
              <a:prstGeom prst="rect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成本會計 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3911" name="Text Box 7"/>
              <p:cNvSpPr txBox="1">
                <a:spLocks noChangeArrowheads="1"/>
              </p:cNvSpPr>
              <p:nvPr/>
            </p:nvSpPr>
            <p:spPr bwMode="auto">
              <a:xfrm>
                <a:off x="2883" y="2942"/>
                <a:ext cx="1207" cy="483"/>
              </a:xfrm>
              <a:prstGeom prst="rect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72000" tIns="72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標楷體" pitchFamily="65" charset="-120"/>
                  </a:rPr>
                  <a:t>會計學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87" name="文字方塊 86"/>
            <p:cNvSpPr txBox="1"/>
            <p:nvPr/>
          </p:nvSpPr>
          <p:spPr>
            <a:xfrm>
              <a:off x="395536" y="10953164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根據</a:t>
              </a:r>
              <a:r>
                <a:rPr lang="en-US" altLang="zh-TW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101</a:t>
              </a:r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會計  </a:t>
              </a:r>
              <a:r>
                <a:rPr lang="en-US" altLang="zh-TW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100.9.30</a:t>
              </a:r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系務會議通過</a:t>
              </a:r>
              <a:endPara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群組 13"/>
          <p:cNvGrpSpPr/>
          <p:nvPr/>
        </p:nvGrpSpPr>
        <p:grpSpPr>
          <a:xfrm>
            <a:off x="251520" y="2177480"/>
            <a:ext cx="1296144" cy="3351277"/>
            <a:chOff x="251520" y="2204864"/>
            <a:chExt cx="1296144" cy="3351277"/>
          </a:xfrm>
        </p:grpSpPr>
        <p:sp>
          <p:nvSpPr>
            <p:cNvPr id="66" name="文字方塊 65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課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規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劃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64" name="文字方塊 63"/>
          <p:cNvSpPr txBox="1"/>
          <p:nvPr/>
        </p:nvSpPr>
        <p:spPr>
          <a:xfrm>
            <a:off x="395536" y="44624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國家考試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—【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專技類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專門職業及技術人員考試</a:t>
            </a:r>
            <a:endParaRPr lang="zh-TW" altLang="en-US" sz="33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3" name="群組 62"/>
          <p:cNvGrpSpPr/>
          <p:nvPr/>
        </p:nvGrpSpPr>
        <p:grpSpPr>
          <a:xfrm>
            <a:off x="0" y="-27384"/>
            <a:ext cx="9144000" cy="6858000"/>
            <a:chOff x="0" y="0"/>
            <a:chExt cx="9144000" cy="6858000"/>
          </a:xfrm>
        </p:grpSpPr>
        <p:sp>
          <p:nvSpPr>
            <p:cNvPr id="62" name="矩形 6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CC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932" name="Text Box 4"/>
            <p:cNvSpPr txBox="1">
              <a:spLocks noChangeArrowheads="1"/>
            </p:cNvSpPr>
            <p:nvPr/>
          </p:nvSpPr>
          <p:spPr bwMode="auto">
            <a:xfrm>
              <a:off x="287989" y="6002997"/>
              <a:ext cx="3712932" cy="23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資料來源：考選部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(2010)</a:t>
              </a: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，下載日期：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2010/11/25</a:t>
              </a:r>
              <a:endParaRPr kumimoji="1" lang="en-US" altLang="zh-TW" sz="1200" dirty="0" smtClean="0">
                <a:latin typeface="Calibri" pitchFamily="34" charset="0"/>
                <a:ea typeface="標楷體" pitchFamily="65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取自：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http://www.noex.gov.tw</a:t>
              </a:r>
              <a:endPara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124934" name="Group 6"/>
            <p:cNvGrpSpPr>
              <a:grpSpLocks/>
            </p:cNvGrpSpPr>
            <p:nvPr/>
          </p:nvGrpSpPr>
          <p:grpSpPr bwMode="auto">
            <a:xfrm>
              <a:off x="274990" y="4381208"/>
              <a:ext cx="8401465" cy="1567709"/>
              <a:chOff x="1413" y="5352"/>
              <a:chExt cx="9281" cy="2139"/>
            </a:xfrm>
          </p:grpSpPr>
          <p:sp>
            <p:nvSpPr>
              <p:cNvPr id="124935" name="Text Box 7"/>
              <p:cNvSpPr txBox="1">
                <a:spLocks noChangeArrowheads="1"/>
              </p:cNvSpPr>
              <p:nvPr/>
            </p:nvSpPr>
            <p:spPr bwMode="auto">
              <a:xfrm>
                <a:off x="2738" y="5915"/>
                <a:ext cx="1620" cy="451"/>
              </a:xfrm>
              <a:prstGeom prst="rect">
                <a:avLst/>
              </a:prstGeom>
              <a:solidFill>
                <a:srgbClr val="8064A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會計學概要</a:t>
                </a: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(3/4)</a:t>
                </a: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36" name="Text Box 8"/>
              <p:cNvSpPr txBox="1">
                <a:spLocks noChangeArrowheads="1"/>
              </p:cNvSpPr>
              <p:nvPr/>
            </p:nvSpPr>
            <p:spPr bwMode="auto">
              <a:xfrm>
                <a:off x="6491" y="5371"/>
                <a:ext cx="1658" cy="942"/>
              </a:xfrm>
              <a:prstGeom prst="rect">
                <a:avLst/>
              </a:prstGeom>
              <a:solidFill>
                <a:srgbClr val="8064A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稅務法規相關概要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租稅申報實務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</a:t>
                </a: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(3/3)】</a:t>
                </a: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37" name="Text Box 9"/>
              <p:cNvSpPr txBox="1">
                <a:spLocks noChangeArrowheads="1"/>
              </p:cNvSpPr>
              <p:nvPr/>
            </p:nvSpPr>
            <p:spPr bwMode="auto">
              <a:xfrm>
                <a:off x="9068" y="5352"/>
                <a:ext cx="1626" cy="862"/>
              </a:xfrm>
              <a:prstGeom prst="rect">
                <a:avLst/>
              </a:prstGeom>
              <a:solidFill>
                <a:srgbClr val="8064A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稅務法規相關概要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、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  遺贈稅法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(2/2)】</a:t>
                </a: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38" name="Text Box 10"/>
              <p:cNvSpPr txBox="1">
                <a:spLocks noChangeArrowheads="1"/>
              </p:cNvSpPr>
              <p:nvPr/>
            </p:nvSpPr>
            <p:spPr bwMode="auto">
              <a:xfrm>
                <a:off x="9068" y="6591"/>
                <a:ext cx="1626" cy="900"/>
              </a:xfrm>
              <a:prstGeom prst="rect">
                <a:avLst/>
              </a:prstGeom>
              <a:solidFill>
                <a:srgbClr val="8064A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租稅申報實務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稅務會計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、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  會計實務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(3/3)】</a:t>
                </a: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124939" name="AutoShape 11"/>
              <p:cNvCxnSpPr>
                <a:cxnSpLocks noChangeShapeType="1"/>
              </p:cNvCxnSpPr>
              <p:nvPr/>
            </p:nvCxnSpPr>
            <p:spPr bwMode="auto">
              <a:xfrm>
                <a:off x="2506" y="6085"/>
                <a:ext cx="2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40" name="AutoShape 12"/>
              <p:cNvCxnSpPr>
                <a:cxnSpLocks noChangeShapeType="1"/>
              </p:cNvCxnSpPr>
              <p:nvPr/>
            </p:nvCxnSpPr>
            <p:spPr bwMode="auto">
              <a:xfrm>
                <a:off x="4358" y="6255"/>
                <a:ext cx="142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41" name="AutoShape 13"/>
              <p:cNvCxnSpPr>
                <a:cxnSpLocks noChangeShapeType="1"/>
              </p:cNvCxnSpPr>
              <p:nvPr/>
            </p:nvCxnSpPr>
            <p:spPr bwMode="auto">
              <a:xfrm>
                <a:off x="5778" y="5915"/>
                <a:ext cx="0" cy="11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42" name="AutoShape 14"/>
              <p:cNvCxnSpPr>
                <a:cxnSpLocks noChangeShapeType="1"/>
              </p:cNvCxnSpPr>
              <p:nvPr/>
            </p:nvCxnSpPr>
            <p:spPr bwMode="auto">
              <a:xfrm>
                <a:off x="5788" y="5915"/>
                <a:ext cx="69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43" name="AutoShape 15"/>
              <p:cNvCxnSpPr>
                <a:cxnSpLocks noChangeShapeType="1"/>
              </p:cNvCxnSpPr>
              <p:nvPr/>
            </p:nvCxnSpPr>
            <p:spPr bwMode="auto">
              <a:xfrm>
                <a:off x="5800" y="7046"/>
                <a:ext cx="79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44" name="AutoShape 16"/>
              <p:cNvCxnSpPr>
                <a:cxnSpLocks noChangeShapeType="1"/>
              </p:cNvCxnSpPr>
              <p:nvPr/>
            </p:nvCxnSpPr>
            <p:spPr bwMode="auto">
              <a:xfrm>
                <a:off x="8098" y="5753"/>
                <a:ext cx="100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45" name="AutoShape 17"/>
              <p:cNvCxnSpPr>
                <a:cxnSpLocks noChangeShapeType="1"/>
              </p:cNvCxnSpPr>
              <p:nvPr/>
            </p:nvCxnSpPr>
            <p:spPr bwMode="auto">
              <a:xfrm>
                <a:off x="8217" y="6907"/>
                <a:ext cx="88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4946" name="Text Box 18"/>
              <p:cNvSpPr txBox="1">
                <a:spLocks noChangeArrowheads="1"/>
              </p:cNvSpPr>
              <p:nvPr/>
            </p:nvSpPr>
            <p:spPr bwMode="auto">
              <a:xfrm>
                <a:off x="6479" y="6610"/>
                <a:ext cx="1749" cy="587"/>
              </a:xfrm>
              <a:prstGeom prst="rect">
                <a:avLst/>
              </a:prstGeom>
              <a:solidFill>
                <a:srgbClr val="8064A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記帳相關法規概要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商業會計法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(2/2)】</a:t>
                </a: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47" name="AutoShape 19"/>
              <p:cNvSpPr>
                <a:spLocks noChangeArrowheads="1"/>
              </p:cNvSpPr>
              <p:nvPr/>
            </p:nvSpPr>
            <p:spPr bwMode="auto">
              <a:xfrm>
                <a:off x="1413" y="5915"/>
                <a:ext cx="1033" cy="428"/>
              </a:xfrm>
              <a:prstGeom prst="foldedCorner">
                <a:avLst>
                  <a:gd name="adj" fmla="val 12500"/>
                </a:avLst>
              </a:prstGeom>
              <a:solidFill>
                <a:srgbClr val="8064A2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記帳士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120642" y="260648"/>
              <a:ext cx="8960339" cy="3700824"/>
              <a:chOff x="120642" y="260648"/>
              <a:chExt cx="8960339" cy="3700824"/>
            </a:xfrm>
          </p:grpSpPr>
          <p:cxnSp>
            <p:nvCxnSpPr>
              <p:cNvPr id="124985" name="AutoShape 57"/>
              <p:cNvCxnSpPr>
                <a:cxnSpLocks noChangeShapeType="1"/>
              </p:cNvCxnSpPr>
              <p:nvPr/>
            </p:nvCxnSpPr>
            <p:spPr bwMode="auto">
              <a:xfrm>
                <a:off x="6267002" y="3717032"/>
                <a:ext cx="32122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81" name="AutoShape 53"/>
              <p:cNvCxnSpPr>
                <a:cxnSpLocks noChangeShapeType="1"/>
              </p:cNvCxnSpPr>
              <p:nvPr/>
            </p:nvCxnSpPr>
            <p:spPr bwMode="auto">
              <a:xfrm>
                <a:off x="4388750" y="2253322"/>
                <a:ext cx="740853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78" name="AutoShape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3568913" y="2775283"/>
                <a:ext cx="2014180" cy="92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80" name="AutoShape 52"/>
              <p:cNvCxnSpPr>
                <a:cxnSpLocks noChangeShapeType="1"/>
              </p:cNvCxnSpPr>
              <p:nvPr/>
            </p:nvCxnSpPr>
            <p:spPr bwMode="auto">
              <a:xfrm>
                <a:off x="4087333" y="1764372"/>
                <a:ext cx="7947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31" name="AutoShape 3"/>
              <p:cNvCxnSpPr>
                <a:cxnSpLocks noChangeShapeType="1"/>
              </p:cNvCxnSpPr>
              <p:nvPr/>
            </p:nvCxnSpPr>
            <p:spPr bwMode="auto">
              <a:xfrm flipV="1">
                <a:off x="4580626" y="2749892"/>
                <a:ext cx="394864" cy="193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4948" name="AutoShape 20"/>
              <p:cNvSpPr>
                <a:spLocks noChangeArrowheads="1"/>
              </p:cNvSpPr>
              <p:nvPr/>
            </p:nvSpPr>
            <p:spPr bwMode="auto">
              <a:xfrm>
                <a:off x="159465" y="260648"/>
                <a:ext cx="2756351" cy="738322"/>
              </a:xfrm>
              <a:prstGeom prst="homePlate">
                <a:avLst>
                  <a:gd name="adj" fmla="val 96360"/>
                </a:avLst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9000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國家考試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專技類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】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專門職業及技術人員考試</a:t>
                </a:r>
                <a:endParaRPr kumimoji="1" 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49" name="AutoShape 21"/>
              <p:cNvSpPr>
                <a:spLocks noChangeArrowheads="1"/>
              </p:cNvSpPr>
              <p:nvPr/>
            </p:nvSpPr>
            <p:spPr bwMode="auto">
              <a:xfrm>
                <a:off x="7956377" y="1048092"/>
                <a:ext cx="1080120" cy="334645"/>
              </a:xfrm>
              <a:prstGeom prst="flowChartAlternateProcess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尚未開課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50" name="AutoShape 22"/>
              <p:cNvSpPr>
                <a:spLocks noChangeArrowheads="1"/>
              </p:cNvSpPr>
              <p:nvPr/>
            </p:nvSpPr>
            <p:spPr bwMode="auto">
              <a:xfrm>
                <a:off x="1043608" y="1052736"/>
                <a:ext cx="1176027" cy="330001"/>
              </a:xfrm>
              <a:prstGeom prst="flowChartPunchedCard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第一學年</a:t>
                </a:r>
                <a:endPara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51" name="AutoShape 23"/>
              <p:cNvSpPr>
                <a:spLocks noChangeArrowheads="1"/>
              </p:cNvSpPr>
              <p:nvPr/>
            </p:nvSpPr>
            <p:spPr bwMode="auto">
              <a:xfrm>
                <a:off x="2843738" y="1052736"/>
                <a:ext cx="1195180" cy="330001"/>
              </a:xfrm>
              <a:prstGeom prst="flowChartPunchedCard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第二學年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52" name="AutoShape 24"/>
              <p:cNvSpPr>
                <a:spLocks noChangeArrowheads="1"/>
              </p:cNvSpPr>
              <p:nvPr/>
            </p:nvSpPr>
            <p:spPr bwMode="auto">
              <a:xfrm>
                <a:off x="4663021" y="1052736"/>
                <a:ext cx="1152276" cy="330001"/>
              </a:xfrm>
              <a:prstGeom prst="flowChartPunchedCard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第三學年</a:t>
                </a:r>
                <a:endPara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53" name="AutoShape 25"/>
              <p:cNvSpPr>
                <a:spLocks noChangeArrowheads="1"/>
              </p:cNvSpPr>
              <p:nvPr/>
            </p:nvSpPr>
            <p:spPr bwMode="auto">
              <a:xfrm>
                <a:off x="6439400" y="1052736"/>
                <a:ext cx="1192117" cy="330001"/>
              </a:xfrm>
              <a:prstGeom prst="flowChartPunchedCard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第四學年</a:t>
                </a:r>
                <a:endParaRPr kumimoji="1" 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124954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4563374" y="3776687"/>
                <a:ext cx="261718" cy="103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55" name="AutoShape 27"/>
              <p:cNvCxnSpPr>
                <a:cxnSpLocks noChangeShapeType="1"/>
              </p:cNvCxnSpPr>
              <p:nvPr/>
            </p:nvCxnSpPr>
            <p:spPr bwMode="auto">
              <a:xfrm>
                <a:off x="4385036" y="3271227"/>
                <a:ext cx="496997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56" name="AutoShape 28"/>
              <p:cNvCxnSpPr>
                <a:cxnSpLocks noChangeShapeType="1"/>
              </p:cNvCxnSpPr>
              <p:nvPr/>
            </p:nvCxnSpPr>
            <p:spPr bwMode="auto">
              <a:xfrm>
                <a:off x="4087333" y="2252052"/>
                <a:ext cx="29770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57" name="AutoShape 29"/>
              <p:cNvCxnSpPr>
                <a:cxnSpLocks noChangeShapeType="1"/>
              </p:cNvCxnSpPr>
              <p:nvPr/>
            </p:nvCxnSpPr>
            <p:spPr bwMode="auto">
              <a:xfrm>
                <a:off x="6306799" y="1711032"/>
                <a:ext cx="4920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58" name="AutoShape 30"/>
              <p:cNvCxnSpPr>
                <a:cxnSpLocks noChangeShapeType="1"/>
                <a:endCxn id="124960" idx="1"/>
              </p:cNvCxnSpPr>
              <p:nvPr/>
            </p:nvCxnSpPr>
            <p:spPr bwMode="auto">
              <a:xfrm>
                <a:off x="591380" y="1929408"/>
                <a:ext cx="560747" cy="75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4959" name="AutoShape 31"/>
              <p:cNvSpPr>
                <a:spLocks noChangeArrowheads="1"/>
              </p:cNvSpPr>
              <p:nvPr/>
            </p:nvSpPr>
            <p:spPr bwMode="auto">
              <a:xfrm>
                <a:off x="120642" y="1783422"/>
                <a:ext cx="581790" cy="312420"/>
              </a:xfrm>
              <a:prstGeom prst="foldedCorner">
                <a:avLst>
                  <a:gd name="adj" fmla="val 12500"/>
                </a:avLst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會計師</a:t>
                </a:r>
                <a:endParaRPr kumimoji="1" 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60" name="Text Box 32"/>
              <p:cNvSpPr txBox="1">
                <a:spLocks noChangeArrowheads="1"/>
              </p:cNvSpPr>
              <p:nvPr/>
            </p:nvSpPr>
            <p:spPr bwMode="auto">
              <a:xfrm>
                <a:off x="1152127" y="1700808"/>
                <a:ext cx="1143774" cy="472242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公司法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商事法</a:t>
                </a: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(2/2)】</a:t>
                </a: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63" name="Text Box 35"/>
              <p:cNvSpPr txBox="1">
                <a:spLocks noChangeArrowheads="1"/>
              </p:cNvSpPr>
              <p:nvPr/>
            </p:nvSpPr>
            <p:spPr bwMode="auto">
              <a:xfrm>
                <a:off x="4860032" y="1484784"/>
                <a:ext cx="1584176" cy="504056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高等會計學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高級會計學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(3/4)】</a:t>
                </a: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64" name="Text Box 36"/>
              <p:cNvSpPr txBox="1">
                <a:spLocks noChangeArrowheads="1"/>
              </p:cNvSpPr>
              <p:nvPr/>
            </p:nvSpPr>
            <p:spPr bwMode="auto">
              <a:xfrm>
                <a:off x="4761342" y="3529672"/>
                <a:ext cx="1610858" cy="43180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商業會計法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商業會計法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(2/2)】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65" name="Text Box 37"/>
              <p:cNvSpPr txBox="1">
                <a:spLocks noChangeArrowheads="1"/>
              </p:cNvSpPr>
              <p:nvPr/>
            </p:nvSpPr>
            <p:spPr bwMode="auto">
              <a:xfrm>
                <a:off x="6660630" y="1510372"/>
                <a:ext cx="1295746" cy="45085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審計學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審計學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(3/3)】</a:t>
                </a: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124966" name="AutoShape 38"/>
              <p:cNvCxnSpPr>
                <a:cxnSpLocks noChangeShapeType="1"/>
              </p:cNvCxnSpPr>
              <p:nvPr/>
            </p:nvCxnSpPr>
            <p:spPr bwMode="auto">
              <a:xfrm>
                <a:off x="2555776" y="2420888"/>
                <a:ext cx="315246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67" name="AutoShape 39"/>
              <p:cNvCxnSpPr>
                <a:cxnSpLocks noChangeShapeType="1"/>
              </p:cNvCxnSpPr>
              <p:nvPr/>
            </p:nvCxnSpPr>
            <p:spPr bwMode="auto">
              <a:xfrm rot="5400000">
                <a:off x="1837832" y="2482316"/>
                <a:ext cx="1448604" cy="127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68" name="AutoShape 40"/>
              <p:cNvCxnSpPr>
                <a:cxnSpLocks noChangeShapeType="1"/>
              </p:cNvCxnSpPr>
              <p:nvPr/>
            </p:nvCxnSpPr>
            <p:spPr bwMode="auto">
              <a:xfrm>
                <a:off x="2567872" y="1764372"/>
                <a:ext cx="243857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69" name="AutoShape 41"/>
              <p:cNvCxnSpPr>
                <a:cxnSpLocks noChangeShapeType="1"/>
                <a:stCxn id="124960" idx="3"/>
              </p:cNvCxnSpPr>
              <p:nvPr/>
            </p:nvCxnSpPr>
            <p:spPr bwMode="auto">
              <a:xfrm flipV="1">
                <a:off x="2295901" y="1932317"/>
                <a:ext cx="300650" cy="46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70" name="AutoShape 42"/>
              <p:cNvCxnSpPr>
                <a:cxnSpLocks noChangeShapeType="1"/>
              </p:cNvCxnSpPr>
              <p:nvPr/>
            </p:nvCxnSpPr>
            <p:spPr bwMode="auto">
              <a:xfrm rot="10800000">
                <a:off x="2555776" y="3212976"/>
                <a:ext cx="534964" cy="158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4971" name="Text Box 43"/>
              <p:cNvSpPr txBox="1">
                <a:spLocks noChangeArrowheads="1"/>
              </p:cNvSpPr>
              <p:nvPr/>
            </p:nvSpPr>
            <p:spPr bwMode="auto">
              <a:xfrm>
                <a:off x="8048444" y="1558093"/>
                <a:ext cx="1032537" cy="334452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證券交易法</a:t>
                </a:r>
                <a:endPara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73" name="Text Box 45"/>
              <p:cNvSpPr txBox="1">
                <a:spLocks noChangeArrowheads="1"/>
              </p:cNvSpPr>
              <p:nvPr/>
            </p:nvSpPr>
            <p:spPr bwMode="auto">
              <a:xfrm>
                <a:off x="6846927" y="2507322"/>
                <a:ext cx="1541497" cy="405765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遺贈稅法</a:t>
                </a: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(2/2)】</a:t>
                </a: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74" name="Text Box 46"/>
              <p:cNvSpPr txBox="1">
                <a:spLocks noChangeArrowheads="1"/>
              </p:cNvSpPr>
              <p:nvPr/>
            </p:nvSpPr>
            <p:spPr bwMode="auto">
              <a:xfrm>
                <a:off x="6597500" y="2038692"/>
                <a:ext cx="1430884" cy="405765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土地稅法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(2/2)】</a:t>
                </a: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75" name="Text Box 47"/>
              <p:cNvSpPr txBox="1">
                <a:spLocks noChangeArrowheads="1"/>
              </p:cNvSpPr>
              <p:nvPr/>
            </p:nvSpPr>
            <p:spPr bwMode="auto">
              <a:xfrm>
                <a:off x="4882032" y="3057232"/>
                <a:ext cx="1346151" cy="40513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高等會計學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政府會計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(3/3)】</a:t>
                </a: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76" name="Text Box 48"/>
              <p:cNvSpPr txBox="1">
                <a:spLocks noChangeArrowheads="1"/>
              </p:cNvSpPr>
              <p:nvPr/>
            </p:nvSpPr>
            <p:spPr bwMode="auto">
              <a:xfrm>
                <a:off x="4875844" y="2548597"/>
                <a:ext cx="1640372" cy="441325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成本會計與管理會計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管理會計</a:t>
                </a: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(2/2)】</a:t>
                </a: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77" name="Text Box 49"/>
              <p:cNvSpPr txBox="1">
                <a:spLocks noChangeArrowheads="1"/>
              </p:cNvSpPr>
              <p:nvPr/>
            </p:nvSpPr>
            <p:spPr bwMode="auto">
              <a:xfrm>
                <a:off x="5129603" y="2042046"/>
                <a:ext cx="1386613" cy="45085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審計學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審計學</a:t>
                </a: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(3/3)】</a:t>
                </a:r>
                <a:endParaRPr kumimoji="1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124982" name="AutoShape 54"/>
              <p:cNvCxnSpPr>
                <a:cxnSpLocks noChangeShapeType="1"/>
                <a:stCxn id="124977" idx="3"/>
              </p:cNvCxnSpPr>
              <p:nvPr/>
            </p:nvCxnSpPr>
            <p:spPr bwMode="auto">
              <a:xfrm flipV="1">
                <a:off x="6516216" y="2260121"/>
                <a:ext cx="100244" cy="73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83" name="AutoShape 55"/>
              <p:cNvCxnSpPr>
                <a:cxnSpLocks noChangeShapeType="1"/>
              </p:cNvCxnSpPr>
              <p:nvPr/>
            </p:nvCxnSpPr>
            <p:spPr bwMode="auto">
              <a:xfrm>
                <a:off x="6516216" y="2708920"/>
                <a:ext cx="396112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84" name="AutoShape 56"/>
              <p:cNvCxnSpPr>
                <a:cxnSpLocks noChangeShapeType="1"/>
              </p:cNvCxnSpPr>
              <p:nvPr/>
            </p:nvCxnSpPr>
            <p:spPr bwMode="auto">
              <a:xfrm>
                <a:off x="6562344" y="1709434"/>
                <a:ext cx="0" cy="20466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86" name="AutoShape 58"/>
              <p:cNvCxnSpPr>
                <a:cxnSpLocks noChangeShapeType="1"/>
              </p:cNvCxnSpPr>
              <p:nvPr/>
            </p:nvCxnSpPr>
            <p:spPr bwMode="auto">
              <a:xfrm>
                <a:off x="6228183" y="3284985"/>
                <a:ext cx="336519" cy="16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987" name="AutoShape 59"/>
              <p:cNvCxnSpPr>
                <a:cxnSpLocks noChangeShapeType="1"/>
              </p:cNvCxnSpPr>
              <p:nvPr/>
            </p:nvCxnSpPr>
            <p:spPr bwMode="auto">
              <a:xfrm>
                <a:off x="6119883" y="2661627"/>
                <a:ext cx="19619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4961" name="Text Box 33"/>
              <p:cNvSpPr txBox="1">
                <a:spLocks noChangeArrowheads="1"/>
              </p:cNvSpPr>
              <p:nvPr/>
            </p:nvSpPr>
            <p:spPr bwMode="auto">
              <a:xfrm>
                <a:off x="2699792" y="1510372"/>
                <a:ext cx="1728192" cy="478468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中級會計學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中級會計學</a:t>
                </a: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(4/5)】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62" name="Text Box 34"/>
              <p:cNvSpPr txBox="1">
                <a:spLocks noChangeArrowheads="1"/>
              </p:cNvSpPr>
              <p:nvPr/>
            </p:nvSpPr>
            <p:spPr bwMode="auto">
              <a:xfrm>
                <a:off x="2726916" y="2156038"/>
                <a:ext cx="1656184" cy="552882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成本會計與管理會計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成本會計</a:t>
                </a: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(3/4)】</a:t>
                </a: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4972" name="Text Box 44"/>
              <p:cNvSpPr txBox="1">
                <a:spLocks noChangeArrowheads="1"/>
              </p:cNvSpPr>
              <p:nvPr/>
            </p:nvSpPr>
            <p:spPr bwMode="auto">
              <a:xfrm>
                <a:off x="2978437" y="2924944"/>
                <a:ext cx="1440160" cy="520363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</a:t>
                </a: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(3/3)】</a:t>
                </a: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文字方塊 133"/>
          <p:cNvSpPr txBox="1"/>
          <p:nvPr/>
        </p:nvSpPr>
        <p:spPr>
          <a:xfrm>
            <a:off x="395536" y="88756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國家考試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公務類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考試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公務人員 </a:t>
            </a:r>
            <a:r>
              <a:rPr lang="zh-TW" altLang="en-US" sz="33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高等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考試 三級</a:t>
            </a:r>
            <a:endParaRPr lang="zh-TW" altLang="en-US" sz="33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9" name="群組 13"/>
          <p:cNvGrpSpPr/>
          <p:nvPr/>
        </p:nvGrpSpPr>
        <p:grpSpPr>
          <a:xfrm>
            <a:off x="251520" y="2177480"/>
            <a:ext cx="1296144" cy="3351277"/>
            <a:chOff x="251520" y="2204864"/>
            <a:chExt cx="1296144" cy="3351277"/>
          </a:xfrm>
        </p:grpSpPr>
        <p:sp>
          <p:nvSpPr>
            <p:cNvPr id="130" name="文字方塊 12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課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1" name="文字方塊 13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2" name="文字方塊 13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規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3" name="文字方塊 13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劃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88" name="投影片編號版面配置區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49</a:t>
            </a:fld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8" name="群組 12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27" name="矩形 12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CC">
                  <a:alpha val="9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046" name="AutoShape 6"/>
              <p:cNvSpPr>
                <a:spLocks noChangeArrowheads="1"/>
              </p:cNvSpPr>
              <p:nvPr/>
            </p:nvSpPr>
            <p:spPr bwMode="auto">
              <a:xfrm>
                <a:off x="323528" y="116632"/>
                <a:ext cx="1982466" cy="864096"/>
              </a:xfrm>
              <a:prstGeom prst="homePlate">
                <a:avLst>
                  <a:gd name="adj" fmla="val 68189"/>
                </a:avLst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國家考試</a:t>
                </a:r>
              </a:p>
              <a:p>
                <a:pPr marL="0" marR="0" lvl="2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1" lang="en-US" altLang="zh-TW" sz="1500" b="1" dirty="0"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公務類</a:t>
                </a:r>
                <a:r>
                  <a:rPr kumimoji="1" lang="en-US" altLang="zh-TW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】</a:t>
                </a:r>
                <a:r>
                  <a:rPr kumimoji="1" lang="zh-TW" altLang="en-US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考試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高等考試</a:t>
                </a:r>
                <a:endParaRPr kumimoji="1" lang="zh-TW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7047" name="AutoShape 7"/>
              <p:cNvSpPr>
                <a:spLocks noChangeArrowheads="1"/>
              </p:cNvSpPr>
              <p:nvPr/>
            </p:nvSpPr>
            <p:spPr bwMode="auto">
              <a:xfrm>
                <a:off x="2469922" y="376092"/>
                <a:ext cx="2822158" cy="388612"/>
              </a:xfrm>
              <a:prstGeom prst="foldedCorner">
                <a:avLst>
                  <a:gd name="adj" fmla="val 15940"/>
                </a:avLst>
              </a:prstGeom>
              <a:solidFill>
                <a:srgbClr val="F79646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公務人員 高等考試  三級考試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7048" name="AutoShape 8"/>
              <p:cNvSpPr>
                <a:spLocks noChangeArrowheads="1"/>
              </p:cNvSpPr>
              <p:nvPr/>
            </p:nvSpPr>
            <p:spPr bwMode="auto">
              <a:xfrm>
                <a:off x="7903183" y="1124744"/>
                <a:ext cx="1047568" cy="364559"/>
              </a:xfrm>
              <a:prstGeom prst="flowChartAlternateProcess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尚未開課</a:t>
                </a:r>
                <a:endParaRPr kumimoji="1" 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7049" name="AutoShape 9"/>
              <p:cNvSpPr>
                <a:spLocks noChangeArrowheads="1"/>
              </p:cNvSpPr>
              <p:nvPr/>
            </p:nvSpPr>
            <p:spPr bwMode="auto">
              <a:xfrm>
                <a:off x="1548630" y="1124744"/>
                <a:ext cx="1079154" cy="364559"/>
              </a:xfrm>
              <a:prstGeom prst="flowChartPunchedCard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第一學年</a:t>
                </a:r>
                <a:endParaRPr kumimoji="1" 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7050" name="AutoShape 10"/>
              <p:cNvSpPr>
                <a:spLocks noChangeArrowheads="1"/>
              </p:cNvSpPr>
              <p:nvPr/>
            </p:nvSpPr>
            <p:spPr bwMode="auto">
              <a:xfrm>
                <a:off x="3134941" y="1124744"/>
                <a:ext cx="1097579" cy="364559"/>
              </a:xfrm>
              <a:prstGeom prst="flowChartPunchedCard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第二學年</a:t>
                </a:r>
                <a:endParaRPr kumimoji="1" 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7051" name="AutoShape 11"/>
              <p:cNvSpPr>
                <a:spLocks noChangeArrowheads="1"/>
              </p:cNvSpPr>
              <p:nvPr/>
            </p:nvSpPr>
            <p:spPr bwMode="auto">
              <a:xfrm>
                <a:off x="4736286" y="1124744"/>
                <a:ext cx="1057220" cy="364559"/>
              </a:xfrm>
              <a:prstGeom prst="flowChartPunchedCard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第三學年</a:t>
                </a:r>
                <a:endParaRPr kumimoji="1" 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7052" name="AutoShape 12"/>
              <p:cNvSpPr>
                <a:spLocks noChangeArrowheads="1"/>
              </p:cNvSpPr>
              <p:nvPr/>
            </p:nvSpPr>
            <p:spPr bwMode="auto">
              <a:xfrm>
                <a:off x="6304701" y="1124744"/>
                <a:ext cx="1094069" cy="364559"/>
              </a:xfrm>
              <a:prstGeom prst="flowChartPunchedCard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第四學年</a:t>
                </a:r>
                <a:endParaRPr kumimoji="1" 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84" name="群組 83"/>
              <p:cNvGrpSpPr/>
              <p:nvPr/>
            </p:nvGrpSpPr>
            <p:grpSpPr>
              <a:xfrm>
                <a:off x="251519" y="1591391"/>
                <a:ext cx="8811458" cy="3061745"/>
                <a:chOff x="251519" y="3587213"/>
                <a:chExt cx="8811458" cy="3061745"/>
              </a:xfrm>
            </p:grpSpPr>
            <p:cxnSp>
              <p:nvCxnSpPr>
                <p:cNvPr id="87045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928168" y="6482839"/>
                  <a:ext cx="32069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70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956376" y="4112629"/>
                  <a:ext cx="1008111" cy="318707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法學知識</a:t>
                  </a:r>
                  <a:endParaRPr kumimoji="1" 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cxnSp>
              <p:nvCxnSpPr>
                <p:cNvPr id="87097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4337561" y="3748821"/>
                  <a:ext cx="50610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098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22310" y="4239660"/>
                  <a:ext cx="2026556" cy="1428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099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4321096" y="3748821"/>
                  <a:ext cx="0" cy="14484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00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4344719" y="4725238"/>
                  <a:ext cx="75163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01" name="AutoShape 61"/>
                <p:cNvCxnSpPr>
                  <a:cxnSpLocks noChangeShapeType="1"/>
                </p:cNvCxnSpPr>
                <p:nvPr/>
              </p:nvCxnSpPr>
              <p:spPr bwMode="auto">
                <a:xfrm>
                  <a:off x="4338277" y="5197285"/>
                  <a:ext cx="75163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710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26762" y="3603952"/>
                  <a:ext cx="1601422" cy="286702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會計審計法規</a:t>
                  </a:r>
                  <a:r>
                    <a:rPr kumimoji="1" lang="en-US" altLang="zh-TW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0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626762" y="4100232"/>
                  <a:ext cx="1313390" cy="294478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管理會計</a:t>
                  </a:r>
                  <a:r>
                    <a:rPr kumimoji="1" lang="en-US" altLang="zh-TW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(2/2)</a:t>
                  </a:r>
                  <a:endParaRPr kumimoji="1" lang="zh-TW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0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5004012" y="4536569"/>
                  <a:ext cx="1224172" cy="290189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政府會計</a:t>
                  </a:r>
                  <a:r>
                    <a:rPr kumimoji="1" lang="en-US" altLang="zh-TW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0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626762" y="5022148"/>
                  <a:ext cx="1097366" cy="279060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審計學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0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6283942" y="4061515"/>
                  <a:ext cx="1096370" cy="311942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審計學</a:t>
                  </a:r>
                  <a:r>
                    <a:rPr kumimoji="1" lang="en-US" altLang="zh-TW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0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7931100" y="4941168"/>
                  <a:ext cx="1033387" cy="459269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內部控制之</a:t>
                  </a:r>
                  <a:b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</a:b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理論與實務</a:t>
                  </a:r>
                  <a:endParaRPr kumimoji="1" 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0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7931100" y="5620676"/>
                  <a:ext cx="1033387" cy="328479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法學知識</a:t>
                  </a:r>
                  <a:endParaRPr kumimoji="1" 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1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7931101" y="6083703"/>
                  <a:ext cx="1131876" cy="326224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審計應用法規</a:t>
                  </a:r>
                  <a:endParaRPr kumimoji="1" 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1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6372200" y="5923598"/>
                  <a:ext cx="1143711" cy="311191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財報分析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1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762772" y="5858955"/>
                  <a:ext cx="1177379" cy="285947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政府會計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1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870865" y="6293419"/>
                  <a:ext cx="967822" cy="318707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審計學</a:t>
                  </a:r>
                  <a:r>
                    <a:rPr kumimoji="1" lang="en-US" altLang="zh-TW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15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401271" y="5472445"/>
                  <a:ext cx="1178841" cy="240409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管理會計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(2/2)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cxnSp>
              <p:nvCxnSpPr>
                <p:cNvPr id="87117" name="AutoShape 77"/>
                <p:cNvCxnSpPr>
                  <a:cxnSpLocks noChangeShapeType="1"/>
                </p:cNvCxnSpPr>
                <p:nvPr/>
              </p:nvCxnSpPr>
              <p:spPr bwMode="auto">
                <a:xfrm>
                  <a:off x="1161358" y="4174265"/>
                  <a:ext cx="186119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18" name="AutoShape 78"/>
                <p:cNvCxnSpPr>
                  <a:cxnSpLocks noChangeShapeType="1"/>
                </p:cNvCxnSpPr>
                <p:nvPr/>
              </p:nvCxnSpPr>
              <p:spPr bwMode="auto">
                <a:xfrm>
                  <a:off x="2101978" y="3776633"/>
                  <a:ext cx="0" cy="7599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19" name="AutoShape 79"/>
                <p:cNvCxnSpPr>
                  <a:cxnSpLocks noChangeShapeType="1"/>
                </p:cNvCxnSpPr>
                <p:nvPr/>
              </p:nvCxnSpPr>
              <p:spPr bwMode="auto">
                <a:xfrm>
                  <a:off x="2101978" y="3776633"/>
                  <a:ext cx="97426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20" name="AutoShape 80"/>
                <p:cNvCxnSpPr>
                  <a:cxnSpLocks noChangeShapeType="1"/>
                </p:cNvCxnSpPr>
                <p:nvPr/>
              </p:nvCxnSpPr>
              <p:spPr bwMode="auto">
                <a:xfrm>
                  <a:off x="2101978" y="4536569"/>
                  <a:ext cx="115537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21" name="AutoShape 81"/>
                <p:cNvCxnSpPr>
                  <a:cxnSpLocks noChangeShapeType="1"/>
                </p:cNvCxnSpPr>
                <p:nvPr/>
              </p:nvCxnSpPr>
              <p:spPr bwMode="auto">
                <a:xfrm>
                  <a:off x="1177823" y="5734178"/>
                  <a:ext cx="1435268" cy="1653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22" name="AutoShape 82"/>
                <p:cNvCxnSpPr>
                  <a:cxnSpLocks noChangeShapeType="1"/>
                </p:cNvCxnSpPr>
                <p:nvPr/>
              </p:nvCxnSpPr>
              <p:spPr bwMode="auto">
                <a:xfrm>
                  <a:off x="2613091" y="5598878"/>
                  <a:ext cx="716" cy="88396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23" name="AutoShape 83"/>
                <p:cNvCxnSpPr>
                  <a:cxnSpLocks noChangeShapeType="1"/>
                </p:cNvCxnSpPr>
                <p:nvPr/>
              </p:nvCxnSpPr>
              <p:spPr bwMode="auto">
                <a:xfrm>
                  <a:off x="2613091" y="5598878"/>
                  <a:ext cx="170800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24" name="AutoShape 84"/>
                <p:cNvCxnSpPr>
                  <a:cxnSpLocks noChangeShapeType="1"/>
                </p:cNvCxnSpPr>
                <p:nvPr/>
              </p:nvCxnSpPr>
              <p:spPr bwMode="auto">
                <a:xfrm>
                  <a:off x="2613807" y="6036348"/>
                  <a:ext cx="2122479" cy="1277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125" name="AutoShape 85"/>
                <p:cNvCxnSpPr>
                  <a:cxnSpLocks noChangeShapeType="1"/>
                </p:cNvCxnSpPr>
                <p:nvPr/>
              </p:nvCxnSpPr>
              <p:spPr bwMode="auto">
                <a:xfrm>
                  <a:off x="2613807" y="6482839"/>
                  <a:ext cx="221052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709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771800" y="3587213"/>
                  <a:ext cx="1423749" cy="255584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中級會計學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(4/5)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09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778242" y="4027690"/>
                  <a:ext cx="1417307" cy="278094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成本會計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(3/4)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09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952907" y="4438853"/>
                  <a:ext cx="1242641" cy="306770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財政學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11" name="AutoShape 71"/>
                <p:cNvSpPr>
                  <a:spLocks noChangeArrowheads="1"/>
                </p:cNvSpPr>
                <p:nvPr/>
              </p:nvSpPr>
              <p:spPr bwMode="auto">
                <a:xfrm>
                  <a:off x="269416" y="5534986"/>
                  <a:ext cx="988184" cy="317420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00B0F0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審計</a:t>
                  </a:r>
                  <a:endParaRPr kumimoji="1" lang="zh-TW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102" name="AutoShape 62"/>
                <p:cNvSpPr>
                  <a:spLocks noChangeArrowheads="1"/>
                </p:cNvSpPr>
                <p:nvPr/>
              </p:nvSpPr>
              <p:spPr bwMode="auto">
                <a:xfrm>
                  <a:off x="251519" y="3904417"/>
                  <a:ext cx="1002385" cy="346277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92D050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會計</a:t>
                  </a:r>
                  <a:endParaRPr kumimoji="1" lang="zh-TW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0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175134" y="6293419"/>
                  <a:ext cx="956368" cy="355539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審計學</a:t>
                  </a:r>
                  <a:r>
                    <a:rPr kumimoji="1" lang="en-US" altLang="zh-TW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126" name="群組 125"/>
              <p:cNvGrpSpPr/>
              <p:nvPr/>
            </p:nvGrpSpPr>
            <p:grpSpPr>
              <a:xfrm>
                <a:off x="257246" y="4725144"/>
                <a:ext cx="8707534" cy="2087950"/>
                <a:chOff x="257246" y="1594805"/>
                <a:chExt cx="8707534" cy="2087950"/>
              </a:xfrm>
            </p:grpSpPr>
            <p:cxnSp>
              <p:nvCxnSpPr>
                <p:cNvPr id="85" name="AutoShap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12096" y="1769944"/>
                  <a:ext cx="1778158" cy="1954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931100" y="1652683"/>
                  <a:ext cx="1033388" cy="319459"/>
                </a:xfrm>
                <a:prstGeom prst="rect">
                  <a:avLst/>
                </a:prstGeom>
                <a:solidFill>
                  <a:srgbClr val="00B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法學知識</a:t>
                  </a:r>
                  <a:endParaRPr kumimoji="1" 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931100" y="2102181"/>
                  <a:ext cx="1033388" cy="318707"/>
                </a:xfrm>
                <a:prstGeom prst="rect">
                  <a:avLst/>
                </a:prstGeom>
                <a:solidFill>
                  <a:srgbClr val="00B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租稅各論</a:t>
                  </a:r>
                  <a:endParaRPr kumimoji="1" 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cxnSp>
              <p:nvCxnSpPr>
                <p:cNvPr id="89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1177823" y="2034531"/>
                  <a:ext cx="24768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0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2810664" y="1789487"/>
                  <a:ext cx="1432" cy="44198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1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2640508" y="1883705"/>
                  <a:ext cx="203300" cy="75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AutoShape 19"/>
                <p:cNvCxnSpPr>
                  <a:cxnSpLocks noChangeShapeType="1"/>
                </p:cNvCxnSpPr>
                <p:nvPr/>
              </p:nvCxnSpPr>
              <p:spPr bwMode="auto">
                <a:xfrm>
                  <a:off x="1419063" y="1789487"/>
                  <a:ext cx="0" cy="4615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AutoShape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19063" y="1769944"/>
                  <a:ext cx="1231253" cy="1954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4" name="AutoShape 22"/>
                <p:cNvSpPr>
                  <a:spLocks noChangeArrowheads="1"/>
                </p:cNvSpPr>
                <p:nvPr/>
              </p:nvSpPr>
              <p:spPr bwMode="auto">
                <a:xfrm>
                  <a:off x="257246" y="1796252"/>
                  <a:ext cx="1002385" cy="2891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00B050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財稅行政</a:t>
                  </a:r>
                  <a:endParaRPr kumimoji="1" lang="zh-TW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cxnSp>
              <p:nvCxnSpPr>
                <p:cNvPr id="95" name="AutoShap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19063" y="2231468"/>
                  <a:ext cx="1188302" cy="1954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509259" y="1621865"/>
                  <a:ext cx="1190533" cy="319459"/>
                </a:xfrm>
                <a:prstGeom prst="rect">
                  <a:avLst/>
                </a:prstGeom>
                <a:solidFill>
                  <a:srgbClr val="00B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會計學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(3/4)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509259" y="2044302"/>
                  <a:ext cx="1190533" cy="319459"/>
                </a:xfrm>
                <a:prstGeom prst="rect">
                  <a:avLst/>
                </a:prstGeom>
                <a:solidFill>
                  <a:srgbClr val="00B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經濟學</a:t>
                  </a:r>
                  <a:r>
                    <a:rPr kumimoji="1" lang="en-US" altLang="zh-TW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cxnSp>
              <p:nvCxnSpPr>
                <p:cNvPr id="98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2812096" y="2231468"/>
                  <a:ext cx="27058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134942" y="1594805"/>
                  <a:ext cx="1221034" cy="318707"/>
                </a:xfrm>
                <a:prstGeom prst="rect">
                  <a:avLst/>
                </a:prstGeom>
                <a:solidFill>
                  <a:srgbClr val="00B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稅務法規</a:t>
                  </a:r>
                  <a:r>
                    <a:rPr kumimoji="1" lang="en-US" altLang="zh-TW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0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590254" y="1594805"/>
                  <a:ext cx="1493914" cy="318707"/>
                </a:xfrm>
                <a:prstGeom prst="rect">
                  <a:avLst/>
                </a:prstGeom>
                <a:solidFill>
                  <a:srgbClr val="00B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高級會計學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(3/4)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0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876592" y="2045054"/>
                  <a:ext cx="1181144" cy="318707"/>
                </a:xfrm>
                <a:prstGeom prst="rect">
                  <a:avLst/>
                </a:prstGeom>
                <a:solidFill>
                  <a:srgbClr val="00B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管理會計</a:t>
                  </a:r>
                  <a:r>
                    <a:rPr kumimoji="1" lang="en-US" altLang="zh-TW" sz="12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(2/2)</a:t>
                  </a:r>
                  <a:endParaRPr kumimoji="1" lang="zh-TW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cxnSp>
              <p:nvCxnSpPr>
                <p:cNvPr id="102" name="AutoShape 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62144" y="3088181"/>
                  <a:ext cx="1088800" cy="75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03" name="Group 32"/>
                <p:cNvGrpSpPr>
                  <a:grpSpLocks/>
                </p:cNvGrpSpPr>
                <p:nvPr/>
              </p:nvGrpSpPr>
              <p:grpSpPr bwMode="auto">
                <a:xfrm>
                  <a:off x="1168517" y="2860426"/>
                  <a:ext cx="1993627" cy="469792"/>
                  <a:chOff x="2024" y="4613"/>
                  <a:chExt cx="2785" cy="960"/>
                </a:xfrm>
              </p:grpSpPr>
              <p:cxnSp>
                <p:nvCxnSpPr>
                  <p:cNvPr id="104" name="AutoShape 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24" y="5080"/>
                    <a:ext cx="323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47" y="4613"/>
                    <a:ext cx="1" cy="93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6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47" y="4613"/>
                    <a:ext cx="24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7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40" y="5549"/>
                    <a:ext cx="2469" cy="2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08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62144" y="2860426"/>
                  <a:ext cx="7158" cy="45776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09" name="Group 38"/>
                <p:cNvGrpSpPr>
                  <a:grpSpLocks/>
                </p:cNvGrpSpPr>
                <p:nvPr/>
              </p:nvGrpSpPr>
              <p:grpSpPr bwMode="auto">
                <a:xfrm>
                  <a:off x="4401271" y="2885982"/>
                  <a:ext cx="1647158" cy="339002"/>
                  <a:chOff x="2024" y="4613"/>
                  <a:chExt cx="2785" cy="960"/>
                </a:xfrm>
              </p:grpSpPr>
              <p:cxnSp>
                <p:nvCxnSpPr>
                  <p:cNvPr id="110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24" y="5080"/>
                    <a:ext cx="323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11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47" y="4613"/>
                    <a:ext cx="1" cy="93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12" name="AutoShape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47" y="4613"/>
                    <a:ext cx="24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13" name="AutoShape 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40" y="5549"/>
                    <a:ext cx="2469" cy="2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14" name="Group 43"/>
                <p:cNvGrpSpPr>
                  <a:grpSpLocks/>
                </p:cNvGrpSpPr>
                <p:nvPr/>
              </p:nvGrpSpPr>
              <p:grpSpPr bwMode="auto">
                <a:xfrm>
                  <a:off x="263689" y="2529695"/>
                  <a:ext cx="8701091" cy="1153060"/>
                  <a:chOff x="140" y="3274"/>
                  <a:chExt cx="12155" cy="1534"/>
                </a:xfrm>
              </p:grpSpPr>
              <p:sp>
                <p:nvSpPr>
                  <p:cNvPr id="11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12" y="3274"/>
                    <a:ext cx="1483" cy="412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法學知識</a:t>
                    </a:r>
                    <a:endParaRPr kumimoji="1" lang="zh-TW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16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12" y="3832"/>
                    <a:ext cx="1483" cy="389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保險學</a:t>
                    </a:r>
                    <a:endParaRPr kumimoji="1" lang="zh-TW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1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15" y="4364"/>
                    <a:ext cx="1480" cy="444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54000" tIns="45720" rIns="5400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金融保險法規</a:t>
                    </a:r>
                    <a:endParaRPr kumimoji="1" lang="zh-TW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18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140" y="3744"/>
                    <a:ext cx="1380" cy="433"/>
                  </a:xfrm>
                  <a:prstGeom prst="foldedCorner">
                    <a:avLst>
                      <a:gd name="adj" fmla="val 12500"/>
                    </a:avLst>
                  </a:prstGeom>
                  <a:solidFill>
                    <a:srgbClr val="FFC00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金融保險</a:t>
                    </a:r>
                    <a:endParaRPr kumimoji="1" lang="zh-TW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1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0" y="4136"/>
                    <a:ext cx="1503" cy="392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經濟學</a:t>
                    </a:r>
                    <a:r>
                      <a:rPr kumimoji="1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(3/3)</a:t>
                    </a:r>
                    <a:endParaRPr kumimoji="1" lang="zh-TW" altLang="zh-TW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2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0" y="3566"/>
                    <a:ext cx="1503" cy="393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會計學</a:t>
                    </a:r>
                    <a:r>
                      <a:rPr kumimoji="1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(3/4)</a:t>
                    </a:r>
                    <a:endParaRPr kumimoji="1" lang="zh-TW" altLang="zh-TW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21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88" y="3469"/>
                    <a:ext cx="2386" cy="393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貨幣銀行學概要</a:t>
                    </a:r>
                    <a:r>
                      <a: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(3/3)</a:t>
                    </a:r>
                    <a:endParaRPr kumimoji="1" lang="zh-TW" altLang="zh-TW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2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49" y="3975"/>
                    <a:ext cx="1925" cy="392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財務管理</a:t>
                    </a:r>
                    <a:r>
                      <a:rPr kumimoji="1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(3/3)</a:t>
                    </a:r>
                    <a:endParaRPr kumimoji="1" lang="zh-TW" altLang="zh-TW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23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2" y="3807"/>
                    <a:ext cx="1536" cy="392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投資學</a:t>
                    </a:r>
                    <a:r>
                      <a: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rPr>
                      <a:t>(3/3)</a:t>
                    </a:r>
                    <a:endParaRPr kumimoji="1" lang="zh-TW" altLang="zh-TW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</p:grpSp>
            <p:cxnSp>
              <p:nvCxnSpPr>
                <p:cNvPr id="124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4165042" y="2231468"/>
                  <a:ext cx="65929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2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134942" y="2044302"/>
                  <a:ext cx="1221034" cy="318707"/>
                </a:xfrm>
                <a:prstGeom prst="rect">
                  <a:avLst/>
                </a:prstGeom>
                <a:solidFill>
                  <a:srgbClr val="00B05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財政學</a:t>
                  </a: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標楷體" pitchFamily="65" charset="-120"/>
                      <a:ea typeface="標楷體" pitchFamily="65" charset="-120"/>
                    </a:rPr>
                    <a:t>(3/3)</a:t>
                  </a:r>
                  <a:endParaRPr kumimoji="1" lang="zh-TW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</p:grpSp>
        <p:sp>
          <p:nvSpPr>
            <p:cNvPr id="135" name="Text Box 4"/>
            <p:cNvSpPr txBox="1">
              <a:spLocks noChangeArrowheads="1"/>
            </p:cNvSpPr>
            <p:nvPr/>
          </p:nvSpPr>
          <p:spPr bwMode="auto">
            <a:xfrm>
              <a:off x="3491880" y="6453336"/>
              <a:ext cx="3712932" cy="23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資料來源：考選部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(2010)</a:t>
              </a: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，下載日期：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2010/11/25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取自：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http://www.noex.gov.tw</a:t>
              </a:r>
              <a:endPara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logo無模糊無圈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888004" y="270314"/>
            <a:ext cx="7572428" cy="1214470"/>
          </a:xfrm>
          <a:prstGeom prst="wedgeEllipseCallout">
            <a:avLst>
              <a:gd name="adj1" fmla="val -44591"/>
              <a:gd name="adj2" fmla="val 23914"/>
            </a:avLst>
          </a:prstGeom>
          <a:gradFill>
            <a:gsLst>
              <a:gs pos="5000">
                <a:srgbClr val="FF6161"/>
              </a:gs>
              <a:gs pos="17000">
                <a:srgbClr val="FFB84F"/>
              </a:gs>
              <a:gs pos="35000">
                <a:srgbClr val="FFFF69"/>
              </a:gs>
              <a:gs pos="49000">
                <a:srgbClr val="A0F2A4"/>
              </a:gs>
              <a:gs pos="59000">
                <a:srgbClr val="75E5FF"/>
              </a:gs>
              <a:gs pos="100000">
                <a:srgbClr val="D9B3FF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DoubleWave1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tx1"/>
                </a:solidFill>
                <a:effectLst/>
                <a:latin typeface="華康墨字體" pitchFamily="81" charset="-120"/>
                <a:ea typeface="華康墨字體" pitchFamily="81" charset="-120"/>
              </a:rPr>
              <a:t>蛻變中的會計人</a:t>
            </a:r>
            <a:endParaRPr kumimoji="0" lang="zh-TW" altLang="en-US" sz="5400" dirty="0">
              <a:solidFill>
                <a:schemeClr val="tx1"/>
              </a:solidFill>
              <a:effectLst/>
              <a:latin typeface="華康墨字體" pitchFamily="81" charset="-120"/>
              <a:ea typeface="華康墨字體" pitchFamily="81" charset="-120"/>
            </a:endParaRPr>
          </a:p>
        </p:txBody>
      </p:sp>
      <p:pic>
        <p:nvPicPr>
          <p:cNvPr id="6" name="內容版面配置區 5" descr="16125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65827"/>
            <a:ext cx="4572032" cy="4592173"/>
          </a:xfrm>
          <a:effectLst>
            <a:softEdge rad="112500"/>
          </a:effectLst>
        </p:spPr>
      </p:pic>
      <p:grpSp>
        <p:nvGrpSpPr>
          <p:cNvPr id="24" name="群組 23"/>
          <p:cNvGrpSpPr/>
          <p:nvPr/>
        </p:nvGrpSpPr>
        <p:grpSpPr>
          <a:xfrm>
            <a:off x="1835696" y="1988840"/>
            <a:ext cx="5725300" cy="4538993"/>
            <a:chOff x="1403648" y="2132856"/>
            <a:chExt cx="5725300" cy="4538993"/>
          </a:xfrm>
        </p:grpSpPr>
        <p:pic>
          <p:nvPicPr>
            <p:cNvPr id="10" name="圖片 9" descr="0030050011.jpg"/>
            <p:cNvPicPr>
              <a:picLocks noChangeAspect="1"/>
            </p:cNvPicPr>
            <p:nvPr/>
          </p:nvPicPr>
          <p:blipFill>
            <a:blip r:embed="rId4" cstate="print"/>
            <a:srcRect l="9644" t="20000" r="29274" b="4444"/>
            <a:stretch>
              <a:fillRect/>
            </a:stretch>
          </p:blipFill>
          <p:spPr>
            <a:xfrm>
              <a:off x="2699792" y="2708920"/>
              <a:ext cx="4429156" cy="39629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圓角矩形 10"/>
            <p:cNvSpPr/>
            <p:nvPr/>
          </p:nvSpPr>
          <p:spPr>
            <a:xfrm>
              <a:off x="1403648" y="2132856"/>
              <a:ext cx="1643062" cy="1000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老師</a:t>
              </a:r>
              <a:endParaRPr lang="en-US" altLang="zh-TW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細心</a:t>
              </a:r>
              <a:r>
                <a:rPr lang="zh-TW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灌溉</a:t>
              </a:r>
            </a:p>
          </p:txBody>
        </p:sp>
      </p:grpSp>
      <p:pic>
        <p:nvPicPr>
          <p:cNvPr id="12" name="圖片 11" descr="40.jpg"/>
          <p:cNvPicPr>
            <a:picLocks noChangeAspect="1"/>
          </p:cNvPicPr>
          <p:nvPr/>
        </p:nvPicPr>
        <p:blipFill>
          <a:blip r:embed="rId5" cstate="print"/>
          <a:srcRect l="3441" r="3639"/>
          <a:stretch>
            <a:fillRect/>
          </a:stretch>
        </p:blipFill>
        <p:spPr>
          <a:xfrm>
            <a:off x="3491880" y="2636912"/>
            <a:ext cx="531887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79512" y="2924944"/>
            <a:ext cx="1428750" cy="10001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學生就</a:t>
            </a: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像一顆種子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3779912" y="1628800"/>
            <a:ext cx="1568874" cy="10001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endParaRPr lang="en-US" altLang="zh-TW" sz="2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耐心</a:t>
            </a: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呵護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5796136" y="1556792"/>
            <a:ext cx="1656184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學生逐漸</a:t>
            </a:r>
            <a:endParaRPr lang="en-US" altLang="zh-TW" sz="2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成長</a:t>
            </a: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茁壯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群組 13"/>
          <p:cNvGrpSpPr/>
          <p:nvPr/>
        </p:nvGrpSpPr>
        <p:grpSpPr>
          <a:xfrm>
            <a:off x="251520" y="2177480"/>
            <a:ext cx="1296144" cy="3351277"/>
            <a:chOff x="251520" y="2204864"/>
            <a:chExt cx="1296144" cy="3351277"/>
          </a:xfrm>
        </p:grpSpPr>
        <p:sp>
          <p:nvSpPr>
            <p:cNvPr id="57" name="文字方塊 56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課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規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劃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71" name="投影片編號版面配置區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87" name="文字方塊 86"/>
          <p:cNvSpPr txBox="1"/>
          <p:nvPr/>
        </p:nvSpPr>
        <p:spPr>
          <a:xfrm>
            <a:off x="395536" y="88756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國家考試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公務類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考試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公務人員 </a:t>
            </a:r>
            <a:r>
              <a:rPr lang="zh-TW" altLang="en-US" sz="33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普通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考試 三級</a:t>
            </a:r>
            <a:endParaRPr lang="zh-TW" altLang="en-US" sz="33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1" name="群組 90"/>
          <p:cNvGrpSpPr/>
          <p:nvPr/>
        </p:nvGrpSpPr>
        <p:grpSpPr>
          <a:xfrm>
            <a:off x="0" y="-27384"/>
            <a:ext cx="9144000" cy="6885384"/>
            <a:chOff x="0" y="0"/>
            <a:chExt cx="9144000" cy="6885384"/>
          </a:xfrm>
        </p:grpSpPr>
        <p:sp>
          <p:nvSpPr>
            <p:cNvPr id="73" name="矩形 72"/>
            <p:cNvSpPr/>
            <p:nvPr/>
          </p:nvSpPr>
          <p:spPr>
            <a:xfrm>
              <a:off x="0" y="0"/>
              <a:ext cx="9144000" cy="6885384"/>
            </a:xfrm>
            <a:prstGeom prst="rect">
              <a:avLst/>
            </a:prstGeom>
            <a:solidFill>
              <a:srgbClr val="FFFFCC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9" name="群組 78"/>
            <p:cNvGrpSpPr/>
            <p:nvPr/>
          </p:nvGrpSpPr>
          <p:grpSpPr>
            <a:xfrm>
              <a:off x="251520" y="116632"/>
              <a:ext cx="7776864" cy="1080120"/>
              <a:chOff x="251520" y="-315728"/>
              <a:chExt cx="7776864" cy="1080120"/>
            </a:xfrm>
          </p:grpSpPr>
          <p:sp>
            <p:nvSpPr>
              <p:cNvPr id="88072" name="AutoShape 8"/>
              <p:cNvSpPr>
                <a:spLocks noChangeArrowheads="1"/>
              </p:cNvSpPr>
              <p:nvPr/>
            </p:nvSpPr>
            <p:spPr bwMode="auto">
              <a:xfrm>
                <a:off x="251520" y="-315728"/>
                <a:ext cx="2736304" cy="1080120"/>
              </a:xfrm>
              <a:prstGeom prst="homePlate">
                <a:avLst>
                  <a:gd name="adj" fmla="val 40684"/>
                </a:avLst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國家考試</a:t>
                </a:r>
              </a:p>
              <a:p>
                <a:pPr marL="0" marR="0" lvl="2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公務類</a:t>
                </a: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】</a:t>
                </a: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考試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普通考試</a:t>
                </a:r>
                <a:endParaRPr kumimoji="1" 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73" name="AutoShape 9"/>
              <p:cNvSpPr>
                <a:spLocks noChangeArrowheads="1"/>
              </p:cNvSpPr>
              <p:nvPr/>
            </p:nvSpPr>
            <p:spPr bwMode="auto">
              <a:xfrm>
                <a:off x="2987824" y="-27697"/>
                <a:ext cx="5040560" cy="720080"/>
              </a:xfrm>
              <a:prstGeom prst="foldedCorner">
                <a:avLst>
                  <a:gd name="adj" fmla="val 15940"/>
                </a:avLst>
              </a:prstGeom>
              <a:solidFill>
                <a:srgbClr val="F79646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公務人員 普通考試</a:t>
                </a:r>
                <a:endParaRPr kumimoji="1" lang="zh-TW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88068" name="AutoShape 4"/>
            <p:cNvSpPr>
              <a:spLocks noChangeArrowheads="1"/>
            </p:cNvSpPr>
            <p:nvPr/>
          </p:nvSpPr>
          <p:spPr bwMode="auto">
            <a:xfrm>
              <a:off x="7955222" y="1340767"/>
              <a:ext cx="1081274" cy="565620"/>
            </a:xfrm>
            <a:prstGeom prst="flowChartAlternateProcess">
              <a:avLst/>
            </a:prstGeom>
            <a:solidFill>
              <a:srgbClr val="00B0F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尚未</a:t>
              </a:r>
              <a:endPara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開課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8069" name="AutoShape 5"/>
            <p:cNvSpPr>
              <a:spLocks noChangeArrowheads="1"/>
            </p:cNvSpPr>
            <p:nvPr/>
          </p:nvSpPr>
          <p:spPr bwMode="auto">
            <a:xfrm>
              <a:off x="1468770" y="1454932"/>
              <a:ext cx="1214710" cy="433027"/>
            </a:xfrm>
            <a:prstGeom prst="flowChartPunchedCard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第一學年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8070" name="AutoShape 6"/>
            <p:cNvSpPr>
              <a:spLocks noChangeArrowheads="1"/>
            </p:cNvSpPr>
            <p:nvPr/>
          </p:nvSpPr>
          <p:spPr bwMode="auto">
            <a:xfrm>
              <a:off x="5072262" y="1425725"/>
              <a:ext cx="1189946" cy="433027"/>
            </a:xfrm>
            <a:prstGeom prst="flowChartPunchedCard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第三學年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auto">
            <a:xfrm>
              <a:off x="6588224" y="1412775"/>
              <a:ext cx="1230585" cy="433027"/>
            </a:xfrm>
            <a:prstGeom prst="flowChartPunchedCard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第四學年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8074" name="AutoShape 10"/>
            <p:cNvSpPr>
              <a:spLocks noChangeArrowheads="1"/>
            </p:cNvSpPr>
            <p:nvPr/>
          </p:nvSpPr>
          <p:spPr bwMode="auto">
            <a:xfrm>
              <a:off x="3261944" y="1424455"/>
              <a:ext cx="1234394" cy="433027"/>
            </a:xfrm>
            <a:prstGeom prst="flowChartPunchedCard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第二學年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89" name="群組 88"/>
            <p:cNvGrpSpPr/>
            <p:nvPr/>
          </p:nvGrpSpPr>
          <p:grpSpPr>
            <a:xfrm>
              <a:off x="38351" y="3717032"/>
              <a:ext cx="8926137" cy="2743199"/>
              <a:chOff x="110359" y="2396360"/>
              <a:chExt cx="8926137" cy="2743199"/>
            </a:xfrm>
          </p:grpSpPr>
          <p:cxnSp>
            <p:nvCxnSpPr>
              <p:cNvPr id="88076" name="AutoShape 12"/>
              <p:cNvCxnSpPr>
                <a:cxnSpLocks noChangeShapeType="1"/>
              </p:cNvCxnSpPr>
              <p:nvPr/>
            </p:nvCxnSpPr>
            <p:spPr bwMode="auto">
              <a:xfrm>
                <a:off x="3056846" y="2806368"/>
                <a:ext cx="345427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77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3030177" y="3310508"/>
                <a:ext cx="3936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88078" name="Text Box 14"/>
              <p:cNvSpPr txBox="1">
                <a:spLocks noChangeArrowheads="1"/>
              </p:cNvSpPr>
              <p:nvPr/>
            </p:nvSpPr>
            <p:spPr bwMode="auto">
              <a:xfrm>
                <a:off x="8030628" y="2651442"/>
                <a:ext cx="1005868" cy="722379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法學知識</a:t>
                </a:r>
                <a:endParaRPr kumimoji="1" 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88081" name="AutoShape 17"/>
              <p:cNvCxnSpPr>
                <a:cxnSpLocks noChangeShapeType="1"/>
              </p:cNvCxnSpPr>
              <p:nvPr/>
            </p:nvCxnSpPr>
            <p:spPr bwMode="auto">
              <a:xfrm>
                <a:off x="1115723" y="3040025"/>
                <a:ext cx="2774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82" name="AutoShape 18"/>
              <p:cNvCxnSpPr>
                <a:cxnSpLocks noChangeShapeType="1"/>
              </p:cNvCxnSpPr>
              <p:nvPr/>
            </p:nvCxnSpPr>
            <p:spPr bwMode="auto">
              <a:xfrm>
                <a:off x="3030177" y="2806368"/>
                <a:ext cx="635" cy="5041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83" name="AutoShape 19"/>
              <p:cNvCxnSpPr>
                <a:cxnSpLocks noChangeShapeType="1"/>
              </p:cNvCxnSpPr>
              <p:nvPr/>
            </p:nvCxnSpPr>
            <p:spPr bwMode="auto">
              <a:xfrm>
                <a:off x="2559025" y="3001294"/>
                <a:ext cx="481947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86" name="AutoShape 22"/>
              <p:cNvCxnSpPr>
                <a:cxnSpLocks noChangeShapeType="1"/>
              </p:cNvCxnSpPr>
              <p:nvPr/>
            </p:nvCxnSpPr>
            <p:spPr bwMode="auto">
              <a:xfrm>
                <a:off x="1058575" y="4310304"/>
                <a:ext cx="205097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87" name="AutoShape 23"/>
              <p:cNvCxnSpPr>
                <a:cxnSpLocks noChangeShapeType="1"/>
              </p:cNvCxnSpPr>
              <p:nvPr/>
            </p:nvCxnSpPr>
            <p:spPr bwMode="auto">
              <a:xfrm>
                <a:off x="2699792" y="4345962"/>
                <a:ext cx="2801079" cy="151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88" name="AutoShape 24"/>
              <p:cNvCxnSpPr>
                <a:cxnSpLocks noChangeShapeType="1"/>
              </p:cNvCxnSpPr>
              <p:nvPr/>
            </p:nvCxnSpPr>
            <p:spPr bwMode="auto">
              <a:xfrm>
                <a:off x="1263673" y="3999185"/>
                <a:ext cx="635" cy="67874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89" name="AutoShape 25"/>
              <p:cNvCxnSpPr>
                <a:cxnSpLocks noChangeShapeType="1"/>
                <a:endCxn id="88085" idx="3"/>
              </p:cNvCxnSpPr>
              <p:nvPr/>
            </p:nvCxnSpPr>
            <p:spPr bwMode="auto">
              <a:xfrm>
                <a:off x="1241729" y="4006991"/>
                <a:ext cx="1312285" cy="1211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90" name="AutoShape 26"/>
              <p:cNvCxnSpPr>
                <a:cxnSpLocks noChangeShapeType="1"/>
              </p:cNvCxnSpPr>
              <p:nvPr/>
            </p:nvCxnSpPr>
            <p:spPr bwMode="auto">
              <a:xfrm>
                <a:off x="1259863" y="4634121"/>
                <a:ext cx="143949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91" name="AutoShape 27"/>
              <p:cNvCxnSpPr>
                <a:cxnSpLocks noChangeShapeType="1"/>
              </p:cNvCxnSpPr>
              <p:nvPr/>
            </p:nvCxnSpPr>
            <p:spPr bwMode="auto">
              <a:xfrm>
                <a:off x="2699355" y="3985851"/>
                <a:ext cx="0" cy="6520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92" name="AutoShape 28"/>
              <p:cNvCxnSpPr>
                <a:cxnSpLocks noChangeShapeType="1"/>
              </p:cNvCxnSpPr>
              <p:nvPr/>
            </p:nvCxnSpPr>
            <p:spPr bwMode="auto">
              <a:xfrm flipV="1">
                <a:off x="2273920" y="3985922"/>
                <a:ext cx="425872" cy="1326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88093" name="Text Box 29"/>
              <p:cNvSpPr txBox="1">
                <a:spLocks noChangeArrowheads="1"/>
              </p:cNvSpPr>
              <p:nvPr/>
            </p:nvSpPr>
            <p:spPr bwMode="auto">
              <a:xfrm>
                <a:off x="4897642" y="4095059"/>
                <a:ext cx="1597751" cy="697657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貨幣銀行學概要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94" name="Text Box 30"/>
              <p:cNvSpPr txBox="1">
                <a:spLocks noChangeArrowheads="1"/>
              </p:cNvSpPr>
              <p:nvPr/>
            </p:nvSpPr>
            <p:spPr bwMode="auto">
              <a:xfrm>
                <a:off x="8033594" y="3547242"/>
                <a:ext cx="1002902" cy="58332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法學知識</a:t>
                </a:r>
                <a:endParaRPr kumimoji="1" 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95" name="Text Box 31"/>
              <p:cNvSpPr txBox="1">
                <a:spLocks noChangeArrowheads="1"/>
              </p:cNvSpPr>
              <p:nvPr/>
            </p:nvSpPr>
            <p:spPr bwMode="auto">
              <a:xfrm>
                <a:off x="8040414" y="4261413"/>
                <a:ext cx="976264" cy="657427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保險學概要</a:t>
                </a:r>
                <a:endParaRPr kumimoji="1" 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97" name="Text Box 33"/>
              <p:cNvSpPr txBox="1">
                <a:spLocks noChangeArrowheads="1"/>
              </p:cNvSpPr>
              <p:nvPr/>
            </p:nvSpPr>
            <p:spPr bwMode="auto">
              <a:xfrm>
                <a:off x="1412257" y="4502055"/>
                <a:ext cx="1078695" cy="63750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經濟學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79" name="AutoShape 15"/>
              <p:cNvSpPr>
                <a:spLocks noChangeArrowheads="1"/>
              </p:cNvSpPr>
              <p:nvPr/>
            </p:nvSpPr>
            <p:spPr bwMode="auto">
              <a:xfrm>
                <a:off x="126124" y="2835575"/>
                <a:ext cx="1175012" cy="349060"/>
              </a:xfrm>
              <a:prstGeom prst="foldedCorner">
                <a:avLst>
                  <a:gd name="adj" fmla="val 12500"/>
                </a:avLst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財稅行政</a:t>
                </a:r>
                <a:endParaRPr kumimoji="1" 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96" name="AutoShape 32"/>
              <p:cNvSpPr>
                <a:spLocks noChangeArrowheads="1"/>
              </p:cNvSpPr>
              <p:nvPr/>
            </p:nvSpPr>
            <p:spPr bwMode="auto">
              <a:xfrm>
                <a:off x="110359" y="4095059"/>
                <a:ext cx="1077117" cy="366581"/>
              </a:xfrm>
              <a:prstGeom prst="foldedCorner">
                <a:avLst>
                  <a:gd name="adj" fmla="val 12500"/>
                </a:avLst>
              </a:prstGeom>
              <a:solidFill>
                <a:srgbClr val="FFFF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金融保險</a:t>
                </a:r>
                <a:endParaRPr kumimoji="1" 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85" name="Text Box 21"/>
              <p:cNvSpPr txBox="1">
                <a:spLocks noChangeArrowheads="1"/>
              </p:cNvSpPr>
              <p:nvPr/>
            </p:nvSpPr>
            <p:spPr bwMode="auto">
              <a:xfrm>
                <a:off x="1403648" y="3841906"/>
                <a:ext cx="1150366" cy="57243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會計學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(3/4)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80" name="Text Box 16"/>
              <p:cNvSpPr txBox="1">
                <a:spLocks noChangeArrowheads="1"/>
              </p:cNvSpPr>
              <p:nvPr/>
            </p:nvSpPr>
            <p:spPr bwMode="auto">
              <a:xfrm>
                <a:off x="1402732" y="2808907"/>
                <a:ext cx="1308938" cy="564913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會計學概要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(3/4)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75" name="Text Box 11"/>
              <p:cNvSpPr txBox="1">
                <a:spLocks noChangeArrowheads="1"/>
              </p:cNvSpPr>
              <p:nvPr/>
            </p:nvSpPr>
            <p:spPr bwMode="auto">
              <a:xfrm>
                <a:off x="3180666" y="2396360"/>
                <a:ext cx="1233679" cy="563964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稅務法規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084" name="Text Box 20"/>
              <p:cNvSpPr txBox="1">
                <a:spLocks noChangeArrowheads="1"/>
              </p:cNvSpPr>
              <p:nvPr/>
            </p:nvSpPr>
            <p:spPr bwMode="auto">
              <a:xfrm>
                <a:off x="3190825" y="3131081"/>
                <a:ext cx="1270815" cy="636878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財政學</a:t>
                </a:r>
                <a:r>
                  <a:rPr kumimoji="1" lang="en-US" altLang="zh-TW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endParaRPr kumimoji="1" lang="zh-TW" altLang="zh-TW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88" name="群組 87"/>
            <p:cNvGrpSpPr/>
            <p:nvPr/>
          </p:nvGrpSpPr>
          <p:grpSpPr>
            <a:xfrm>
              <a:off x="38351" y="2060848"/>
              <a:ext cx="8897936" cy="4536504"/>
              <a:chOff x="141891" y="4950373"/>
              <a:chExt cx="8897936" cy="4536504"/>
            </a:xfrm>
          </p:grpSpPr>
          <p:cxnSp>
            <p:nvCxnSpPr>
              <p:cNvPr id="88098" name="AutoShape 34"/>
              <p:cNvCxnSpPr>
                <a:cxnSpLocks noChangeShapeType="1"/>
              </p:cNvCxnSpPr>
              <p:nvPr/>
            </p:nvCxnSpPr>
            <p:spPr bwMode="auto">
              <a:xfrm>
                <a:off x="1023651" y="5665550"/>
                <a:ext cx="114930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88099" name="Text Box 35"/>
              <p:cNvSpPr txBox="1">
                <a:spLocks noChangeArrowheads="1"/>
              </p:cNvSpPr>
              <p:nvPr/>
            </p:nvSpPr>
            <p:spPr bwMode="auto">
              <a:xfrm>
                <a:off x="8056178" y="5204586"/>
                <a:ext cx="983649" cy="628655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法學知識</a:t>
                </a:r>
                <a:endParaRPr kumimoji="1" 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88100" name="AutoShape 36"/>
              <p:cNvCxnSpPr>
                <a:cxnSpLocks noChangeShapeType="1"/>
              </p:cNvCxnSpPr>
              <p:nvPr/>
            </p:nvCxnSpPr>
            <p:spPr bwMode="auto">
              <a:xfrm flipV="1">
                <a:off x="2428855" y="5575389"/>
                <a:ext cx="871188" cy="57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101" name="AutoShape 37"/>
              <p:cNvCxnSpPr>
                <a:cxnSpLocks noChangeShapeType="1"/>
              </p:cNvCxnSpPr>
              <p:nvPr/>
            </p:nvCxnSpPr>
            <p:spPr bwMode="auto">
              <a:xfrm>
                <a:off x="4213139" y="5519514"/>
                <a:ext cx="45908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102" name="AutoShape 38"/>
              <p:cNvCxnSpPr>
                <a:cxnSpLocks noChangeShapeType="1"/>
              </p:cNvCxnSpPr>
              <p:nvPr/>
            </p:nvCxnSpPr>
            <p:spPr bwMode="auto">
              <a:xfrm rot="5400000">
                <a:off x="4140226" y="5850594"/>
                <a:ext cx="1034517" cy="269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103" name="AutoShape 39"/>
              <p:cNvCxnSpPr>
                <a:cxnSpLocks noChangeShapeType="1"/>
              </p:cNvCxnSpPr>
              <p:nvPr/>
            </p:nvCxnSpPr>
            <p:spPr bwMode="auto">
              <a:xfrm>
                <a:off x="4672227" y="5780473"/>
                <a:ext cx="66672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105" name="AutoShape 41"/>
              <p:cNvCxnSpPr>
                <a:cxnSpLocks noChangeShapeType="1"/>
              </p:cNvCxnSpPr>
              <p:nvPr/>
            </p:nvCxnSpPr>
            <p:spPr bwMode="auto">
              <a:xfrm>
                <a:off x="4672227" y="5346811"/>
                <a:ext cx="2137966" cy="12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88106" name="Text Box 42"/>
              <p:cNvSpPr txBox="1">
                <a:spLocks noChangeArrowheads="1"/>
              </p:cNvSpPr>
              <p:nvPr/>
            </p:nvSpPr>
            <p:spPr bwMode="auto">
              <a:xfrm>
                <a:off x="3332424" y="5403320"/>
                <a:ext cx="1160747" cy="666403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成本會計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(3/4)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107" name="Text Box 43"/>
              <p:cNvSpPr txBox="1">
                <a:spLocks noChangeArrowheads="1"/>
              </p:cNvSpPr>
              <p:nvPr/>
            </p:nvSpPr>
            <p:spPr bwMode="auto">
              <a:xfrm>
                <a:off x="4997669" y="5517232"/>
                <a:ext cx="1239775" cy="596332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政府會計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auto">
              <a:xfrm>
                <a:off x="6779172" y="5198235"/>
                <a:ext cx="1091613" cy="698067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審計學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111" name="Text Box 47"/>
              <p:cNvSpPr txBox="1">
                <a:spLocks noChangeArrowheads="1"/>
              </p:cNvSpPr>
              <p:nvPr/>
            </p:nvSpPr>
            <p:spPr bwMode="auto">
              <a:xfrm>
                <a:off x="1393208" y="5461735"/>
                <a:ext cx="1444585" cy="686817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會計學概要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112" name="Text Box 48"/>
              <p:cNvSpPr txBox="1">
                <a:spLocks noChangeArrowheads="1"/>
              </p:cNvSpPr>
              <p:nvPr/>
            </p:nvSpPr>
            <p:spPr bwMode="auto">
              <a:xfrm>
                <a:off x="4997669" y="4950373"/>
                <a:ext cx="1277007" cy="52557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管理會計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(2/2)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8110" name="AutoShape 46"/>
              <p:cNvSpPr>
                <a:spLocks noChangeArrowheads="1"/>
              </p:cNvSpPr>
              <p:nvPr/>
            </p:nvSpPr>
            <p:spPr bwMode="auto">
              <a:xfrm>
                <a:off x="141891" y="5502371"/>
                <a:ext cx="1045586" cy="315105"/>
              </a:xfrm>
              <a:prstGeom prst="foldedCorner">
                <a:avLst>
                  <a:gd name="adj" fmla="val 12500"/>
                </a:avLst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會計</a:t>
                </a:r>
                <a:endParaRPr kumimoji="1" 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72" name="AutoShape 40"/>
              <p:cNvCxnSpPr>
                <a:cxnSpLocks noChangeShapeType="1"/>
              </p:cNvCxnSpPr>
              <p:nvPr/>
            </p:nvCxnSpPr>
            <p:spPr bwMode="auto">
              <a:xfrm>
                <a:off x="4644008" y="6309320"/>
                <a:ext cx="693394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88108" name="Text Box 44"/>
              <p:cNvSpPr txBox="1">
                <a:spLocks noChangeArrowheads="1"/>
              </p:cNvSpPr>
              <p:nvPr/>
            </p:nvSpPr>
            <p:spPr bwMode="auto">
              <a:xfrm>
                <a:off x="5004048" y="6237312"/>
                <a:ext cx="1340069" cy="405895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審計學</a:t>
                </a:r>
                <a:r>
                  <a:rPr kumimoji="1" lang="en-US" altLang="zh-TW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(3/3)</a:t>
                </a:r>
                <a:endParaRPr kumimoji="1" lang="zh-TW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5" name="Text Box 4"/>
              <p:cNvSpPr txBox="1">
                <a:spLocks noChangeArrowheads="1"/>
              </p:cNvSpPr>
              <p:nvPr/>
            </p:nvSpPr>
            <p:spPr bwMode="auto">
              <a:xfrm>
                <a:off x="4137827" y="9252562"/>
                <a:ext cx="3712932" cy="234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標楷體" pitchFamily="65" charset="-120"/>
                  </a:rPr>
                  <a:t>資料來源：考選部</a:t>
                </a:r>
                <a:r>
                  <a:rPr kumimoji="1" lang="en-US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標楷體" pitchFamily="65" charset="-120"/>
                  </a:rPr>
                  <a:t>(2010)</a:t>
                </a: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標楷體" pitchFamily="65" charset="-120"/>
                  </a:rPr>
                  <a:t>，下載日期：</a:t>
                </a:r>
                <a:r>
                  <a:rPr kumimoji="1" lang="en-US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標楷體" pitchFamily="65" charset="-120"/>
                  </a:rPr>
                  <a:t>2010/11/25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標楷體" pitchFamily="65" charset="-120"/>
                  </a:rPr>
                  <a:t>取自：</a:t>
                </a:r>
                <a:r>
                  <a:rPr kumimoji="1" lang="en-US" altLang="zh-TW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標楷體" pitchFamily="65" charset="-120"/>
                  </a:rPr>
                  <a:t>http://www.noex.gov.tw</a:t>
                </a:r>
                <a:endParaRPr kumimoji="1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p:grp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群組 13"/>
          <p:cNvGrpSpPr/>
          <p:nvPr/>
        </p:nvGrpSpPr>
        <p:grpSpPr>
          <a:xfrm>
            <a:off x="251520" y="2177480"/>
            <a:ext cx="1296144" cy="3351277"/>
            <a:chOff x="251520" y="2204864"/>
            <a:chExt cx="1296144" cy="3351277"/>
          </a:xfrm>
        </p:grpSpPr>
        <p:sp>
          <p:nvSpPr>
            <p:cNvPr id="55" name="文字方塊 5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課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規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劃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58" name="文字方塊 57"/>
          <p:cNvSpPr txBox="1"/>
          <p:nvPr/>
        </p:nvSpPr>
        <p:spPr>
          <a:xfrm>
            <a:off x="395536" y="88756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國家考試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公務類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考試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公務人員 </a:t>
            </a:r>
            <a:r>
              <a:rPr lang="zh-TW" altLang="en-US" sz="33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初等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考試 三級</a:t>
            </a:r>
            <a:endParaRPr lang="zh-TW" altLang="en-US" sz="33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51</a:t>
            </a:fld>
            <a:endParaRPr lang="zh-TW" altLang="en-US"/>
          </a:p>
        </p:txBody>
      </p:sp>
      <p:grpSp>
        <p:nvGrpSpPr>
          <p:cNvPr id="59" name="群組 58"/>
          <p:cNvGrpSpPr/>
          <p:nvPr/>
        </p:nvGrpSpPr>
        <p:grpSpPr>
          <a:xfrm>
            <a:off x="0" y="-27384"/>
            <a:ext cx="9144000" cy="6858000"/>
            <a:chOff x="0" y="4077072"/>
            <a:chExt cx="9144000" cy="6858000"/>
          </a:xfrm>
        </p:grpSpPr>
        <p:sp>
          <p:nvSpPr>
            <p:cNvPr id="45" name="文字方塊 44"/>
            <p:cNvSpPr txBox="1"/>
            <p:nvPr/>
          </p:nvSpPr>
          <p:spPr>
            <a:xfrm>
              <a:off x="251520" y="4409727"/>
              <a:ext cx="7056784" cy="1107996"/>
            </a:xfrm>
            <a:prstGeom prst="rect">
              <a:avLst/>
            </a:prstGeom>
            <a:solidFill>
              <a:srgbClr val="FFFFCC">
                <a:alpha val="97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33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3300" dirty="0" smtClean="0">
                  <a:latin typeface="標楷體" pitchFamily="65" charset="-120"/>
                  <a:ea typeface="標楷體" pitchFamily="65" charset="-120"/>
                </a:rPr>
                <a:t>三</a:t>
              </a:r>
              <a:r>
                <a:rPr lang="en-US" altLang="zh-TW" sz="3300" dirty="0" smtClean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3300" dirty="0" smtClean="0">
                  <a:latin typeface="標楷體" pitchFamily="65" charset="-120"/>
                  <a:ea typeface="標楷體" pitchFamily="65" charset="-120"/>
                </a:rPr>
                <a:t>國家考試</a:t>
              </a:r>
              <a:r>
                <a:rPr lang="en-US" altLang="zh-TW" sz="3300" dirty="0" smtClean="0">
                  <a:latin typeface="標楷體" pitchFamily="65" charset="-120"/>
                  <a:ea typeface="標楷體" pitchFamily="65" charset="-120"/>
                </a:rPr>
                <a:t>【</a:t>
              </a:r>
              <a:r>
                <a:rPr lang="zh-TW" altLang="en-US" sz="3300" dirty="0" smtClean="0">
                  <a:latin typeface="標楷體" pitchFamily="65" charset="-120"/>
                  <a:ea typeface="標楷體" pitchFamily="65" charset="-120"/>
                </a:rPr>
                <a:t>公務類</a:t>
              </a:r>
              <a:r>
                <a:rPr lang="en-US" altLang="zh-TW" sz="3300" dirty="0" smtClean="0">
                  <a:latin typeface="標楷體" pitchFamily="65" charset="-120"/>
                  <a:ea typeface="標楷體" pitchFamily="65" charset="-120"/>
                </a:rPr>
                <a:t>】</a:t>
              </a:r>
              <a:r>
                <a:rPr lang="zh-TW" altLang="en-US" sz="3300" dirty="0" smtClean="0">
                  <a:latin typeface="標楷體" pitchFamily="65" charset="-120"/>
                  <a:ea typeface="標楷體" pitchFamily="65" charset="-120"/>
                </a:rPr>
                <a:t>考試</a:t>
              </a:r>
              <a:endParaRPr lang="en-US" altLang="zh-TW" sz="33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3300" dirty="0" smtClean="0">
                  <a:latin typeface="標楷體" pitchFamily="65" charset="-120"/>
                  <a:ea typeface="標楷體" pitchFamily="65" charset="-120"/>
                </a:rPr>
                <a:t>	</a:t>
              </a:r>
              <a:r>
                <a:rPr lang="zh-TW" altLang="en-US" sz="3300" dirty="0" smtClean="0">
                  <a:latin typeface="標楷體" pitchFamily="65" charset="-120"/>
                  <a:ea typeface="標楷體" pitchFamily="65" charset="-120"/>
                </a:rPr>
                <a:t>公務人員 高等考試 三級</a:t>
              </a:r>
              <a:endParaRPr lang="zh-TW" altLang="en-US" sz="33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0" y="4077072"/>
              <a:ext cx="9144000" cy="6858000"/>
            </a:xfrm>
            <a:prstGeom prst="rect">
              <a:avLst/>
            </a:prstGeom>
            <a:solidFill>
              <a:srgbClr val="FFFFCC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AutoShape 49"/>
            <p:cNvCxnSpPr>
              <a:cxnSpLocks noChangeShapeType="1"/>
            </p:cNvCxnSpPr>
            <p:nvPr/>
          </p:nvCxnSpPr>
          <p:spPr bwMode="auto">
            <a:xfrm>
              <a:off x="1070005" y="7880165"/>
              <a:ext cx="1728085" cy="197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51"/>
            <p:cNvCxnSpPr>
              <a:cxnSpLocks noChangeShapeType="1"/>
            </p:cNvCxnSpPr>
            <p:nvPr/>
          </p:nvCxnSpPr>
          <p:spPr bwMode="auto">
            <a:xfrm>
              <a:off x="1070005" y="8976855"/>
              <a:ext cx="435403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" name="Text Box 52"/>
            <p:cNvSpPr txBox="1">
              <a:spLocks noChangeArrowheads="1"/>
            </p:cNvSpPr>
            <p:nvPr/>
          </p:nvSpPr>
          <p:spPr bwMode="auto">
            <a:xfrm>
              <a:off x="4827161" y="8744467"/>
              <a:ext cx="1683998" cy="724411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貨幣銀行學概要</a:t>
              </a:r>
              <a:r>
                <a:rPr kumimoji="1" lang="en-US" altLang="zh-TW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(3/3)</a:t>
              </a:r>
              <a:endParaRPr kumimoji="1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>
              <a:off x="8087710" y="8412589"/>
              <a:ext cx="881364" cy="38783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公民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Text Box 54"/>
            <p:cNvSpPr txBox="1">
              <a:spLocks noChangeArrowheads="1"/>
            </p:cNvSpPr>
            <p:nvPr/>
          </p:nvSpPr>
          <p:spPr bwMode="auto">
            <a:xfrm>
              <a:off x="8054674" y="8870821"/>
              <a:ext cx="915905" cy="440404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保險學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30" name="AutoShape 56"/>
            <p:cNvCxnSpPr>
              <a:cxnSpLocks noChangeShapeType="1"/>
            </p:cNvCxnSpPr>
            <p:nvPr/>
          </p:nvCxnSpPr>
          <p:spPr bwMode="auto">
            <a:xfrm>
              <a:off x="1037698" y="6635856"/>
              <a:ext cx="43978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1" name="Text Box 57"/>
            <p:cNvSpPr txBox="1">
              <a:spLocks noChangeArrowheads="1"/>
            </p:cNvSpPr>
            <p:nvPr/>
          </p:nvSpPr>
          <p:spPr bwMode="auto">
            <a:xfrm>
              <a:off x="1344012" y="6468868"/>
              <a:ext cx="1367657" cy="714011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會計學大意</a:t>
              </a:r>
              <a:r>
                <a:rPr kumimoji="1" lang="en-US" altLang="zh-TW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(3/3)</a:t>
              </a:r>
              <a:endParaRPr kumimoji="1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" name="Text Box 58"/>
            <p:cNvSpPr txBox="1">
              <a:spLocks noChangeArrowheads="1"/>
            </p:cNvSpPr>
            <p:nvPr/>
          </p:nvSpPr>
          <p:spPr bwMode="auto">
            <a:xfrm>
              <a:off x="4838667" y="6353944"/>
              <a:ext cx="1735554" cy="718576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會計審計法規大意</a:t>
              </a:r>
              <a:r>
                <a:rPr kumimoji="1" lang="en-US" altLang="zh-TW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(3/3)</a:t>
              </a:r>
              <a:endParaRPr kumimoji="1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3" name="Text Box 59"/>
            <p:cNvSpPr txBox="1">
              <a:spLocks noChangeArrowheads="1"/>
            </p:cNvSpPr>
            <p:nvPr/>
          </p:nvSpPr>
          <p:spPr bwMode="auto">
            <a:xfrm>
              <a:off x="8071944" y="6390516"/>
              <a:ext cx="892543" cy="524349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公民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Text Box 60"/>
            <p:cNvSpPr txBox="1">
              <a:spLocks noChangeArrowheads="1"/>
            </p:cNvSpPr>
            <p:nvPr/>
          </p:nvSpPr>
          <p:spPr bwMode="auto">
            <a:xfrm>
              <a:off x="3117804" y="7009458"/>
              <a:ext cx="1517258" cy="64601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稅務法規大意</a:t>
              </a:r>
              <a:r>
                <a:rPr kumimoji="1" lang="en-US" altLang="zh-TW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(3/3)</a:t>
              </a:r>
              <a:endParaRPr kumimoji="1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3375605" y="7883339"/>
              <a:ext cx="1306754" cy="718436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財政學</a:t>
              </a:r>
              <a:r>
                <a:rPr kumimoji="1" lang="en-US" altLang="zh-TW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(3/3)</a:t>
              </a:r>
              <a:endParaRPr kumimoji="1" lang="zh-TW" alt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36" name="AutoShape 62"/>
            <p:cNvCxnSpPr>
              <a:cxnSpLocks noChangeShapeType="1"/>
            </p:cNvCxnSpPr>
            <p:nvPr/>
          </p:nvCxnSpPr>
          <p:spPr bwMode="auto">
            <a:xfrm>
              <a:off x="2813651" y="7532854"/>
              <a:ext cx="304154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63"/>
            <p:cNvCxnSpPr>
              <a:cxnSpLocks noChangeShapeType="1"/>
            </p:cNvCxnSpPr>
            <p:nvPr/>
          </p:nvCxnSpPr>
          <p:spPr bwMode="auto">
            <a:xfrm rot="10800000" flipV="1">
              <a:off x="2790498" y="8064929"/>
              <a:ext cx="566059" cy="16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8" name="Text Box 64"/>
            <p:cNvSpPr txBox="1">
              <a:spLocks noChangeArrowheads="1"/>
            </p:cNvSpPr>
            <p:nvPr/>
          </p:nvSpPr>
          <p:spPr bwMode="auto">
            <a:xfrm>
              <a:off x="8087710" y="7362056"/>
              <a:ext cx="831060" cy="49874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公民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39" name="AutoShape 66"/>
            <p:cNvCxnSpPr>
              <a:cxnSpLocks noChangeShapeType="1"/>
            </p:cNvCxnSpPr>
            <p:nvPr/>
          </p:nvCxnSpPr>
          <p:spPr bwMode="auto">
            <a:xfrm>
              <a:off x="2798090" y="7539835"/>
              <a:ext cx="0" cy="5040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1" name="AutoShape 50"/>
            <p:cNvSpPr>
              <a:spLocks noChangeArrowheads="1"/>
            </p:cNvSpPr>
            <p:nvPr/>
          </p:nvSpPr>
          <p:spPr bwMode="auto">
            <a:xfrm>
              <a:off x="261680" y="8825105"/>
              <a:ext cx="936499" cy="769898"/>
            </a:xfrm>
            <a:prstGeom prst="foldedCorner">
              <a:avLst>
                <a:gd name="adj" fmla="val 12500"/>
              </a:avLst>
            </a:prstGeom>
            <a:solidFill>
              <a:srgbClr val="92D05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金融</a:t>
              </a:r>
              <a:endPara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保險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AutoShape 55"/>
            <p:cNvSpPr>
              <a:spLocks noChangeArrowheads="1"/>
            </p:cNvSpPr>
            <p:nvPr/>
          </p:nvSpPr>
          <p:spPr bwMode="auto">
            <a:xfrm>
              <a:off x="226833" y="6445375"/>
              <a:ext cx="955581" cy="548318"/>
            </a:xfrm>
            <a:prstGeom prst="foldedCorner">
              <a:avLst>
                <a:gd name="adj" fmla="val 12500"/>
              </a:avLst>
            </a:prstGeom>
            <a:solidFill>
              <a:srgbClr val="FFCCFF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會計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AutoShape 65"/>
            <p:cNvSpPr>
              <a:spLocks noChangeArrowheads="1"/>
            </p:cNvSpPr>
            <p:nvPr/>
          </p:nvSpPr>
          <p:spPr bwMode="auto">
            <a:xfrm>
              <a:off x="251520" y="7629999"/>
              <a:ext cx="962425" cy="735293"/>
            </a:xfrm>
            <a:prstGeom prst="foldedCorner">
              <a:avLst>
                <a:gd name="adj" fmla="val 12500"/>
              </a:avLst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財稅</a:t>
              </a:r>
              <a:endPara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行政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1043608" y="10386392"/>
              <a:ext cx="3712932" cy="23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資料來源：考選部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(2010)</a:t>
              </a: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，下載日期：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2010/11/25</a:t>
              </a:r>
              <a:endParaRPr kumimoji="1" lang="en-US" altLang="zh-TW" sz="1200" dirty="0" smtClean="0">
                <a:latin typeface="Calibri" pitchFamily="34" charset="0"/>
                <a:ea typeface="標楷體" pitchFamily="65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取自：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http://www.noex.gov.tw</a:t>
              </a:r>
              <a:endPara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107504" y="4337720"/>
              <a:ext cx="7776864" cy="1080120"/>
              <a:chOff x="251520" y="-315728"/>
              <a:chExt cx="7776864" cy="1080120"/>
            </a:xfrm>
          </p:grpSpPr>
          <p:sp>
            <p:nvSpPr>
              <p:cNvPr id="47" name="AutoShape 8"/>
              <p:cNvSpPr>
                <a:spLocks noChangeArrowheads="1"/>
              </p:cNvSpPr>
              <p:nvPr/>
            </p:nvSpPr>
            <p:spPr bwMode="auto">
              <a:xfrm>
                <a:off x="251520" y="-315728"/>
                <a:ext cx="2736304" cy="1080120"/>
              </a:xfrm>
              <a:prstGeom prst="homePlate">
                <a:avLst>
                  <a:gd name="adj" fmla="val 40684"/>
                </a:avLst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國家考試</a:t>
                </a:r>
              </a:p>
              <a:p>
                <a:pPr marL="0" marR="0" lvl="2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【</a:t>
                </a: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公務類</a:t>
                </a: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】</a:t>
                </a: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考試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初等考試</a:t>
                </a:r>
                <a:endParaRPr kumimoji="1" 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48" name="AutoShape 9"/>
              <p:cNvSpPr>
                <a:spLocks noChangeArrowheads="1"/>
              </p:cNvSpPr>
              <p:nvPr/>
            </p:nvSpPr>
            <p:spPr bwMode="auto">
              <a:xfrm>
                <a:off x="2987824" y="-27697"/>
                <a:ext cx="5040560" cy="720080"/>
              </a:xfrm>
              <a:prstGeom prst="foldedCorner">
                <a:avLst>
                  <a:gd name="adj" fmla="val 15940"/>
                </a:avLst>
              </a:prstGeom>
              <a:solidFill>
                <a:srgbClr val="F79646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72000" tIns="0" rIns="72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公務人員 </a:t>
                </a:r>
                <a:r>
                  <a:rPr kumimoji="1" lang="zh-TW" altLang="en-US" sz="3200" b="1" dirty="0" smtClean="0">
                    <a:latin typeface="標楷體" pitchFamily="65" charset="-120"/>
                    <a:ea typeface="標楷體" pitchFamily="65" charset="-120"/>
                  </a:rPr>
                  <a:t>初等</a:t>
                </a:r>
                <a:r>
                  <a:rPr kumimoji="1" lang="zh-TW" alt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考試</a:t>
                </a:r>
                <a:endParaRPr kumimoji="1" lang="zh-TW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49" name="AutoShape 4"/>
            <p:cNvSpPr>
              <a:spLocks noChangeArrowheads="1"/>
            </p:cNvSpPr>
            <p:nvPr/>
          </p:nvSpPr>
          <p:spPr bwMode="auto">
            <a:xfrm>
              <a:off x="7811206" y="5561855"/>
              <a:ext cx="1081274" cy="565620"/>
            </a:xfrm>
            <a:prstGeom prst="flowChartAlternateProcess">
              <a:avLst/>
            </a:prstGeom>
            <a:solidFill>
              <a:srgbClr val="00B0F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尚未</a:t>
              </a:r>
              <a:endPara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開課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1324754" y="5676020"/>
              <a:ext cx="1214710" cy="433027"/>
            </a:xfrm>
            <a:prstGeom prst="flowChartPunchedCard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第一學年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4928246" y="5646813"/>
              <a:ext cx="1189946" cy="433027"/>
            </a:xfrm>
            <a:prstGeom prst="flowChartPunchedCard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第三學年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2" name="AutoShape 7"/>
            <p:cNvSpPr>
              <a:spLocks noChangeArrowheads="1"/>
            </p:cNvSpPr>
            <p:nvPr/>
          </p:nvSpPr>
          <p:spPr bwMode="auto">
            <a:xfrm>
              <a:off x="6444208" y="5633863"/>
              <a:ext cx="1230585" cy="433027"/>
            </a:xfrm>
            <a:prstGeom prst="flowChartPunchedCard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第四學年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3" name="AutoShape 10"/>
            <p:cNvSpPr>
              <a:spLocks noChangeArrowheads="1"/>
            </p:cNvSpPr>
            <p:nvPr/>
          </p:nvSpPr>
          <p:spPr bwMode="auto">
            <a:xfrm>
              <a:off x="3117928" y="5645543"/>
              <a:ext cx="1234394" cy="433027"/>
            </a:xfrm>
            <a:prstGeom prst="flowChartPunchedCard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第二學年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群組 80"/>
          <p:cNvGrpSpPr/>
          <p:nvPr/>
        </p:nvGrpSpPr>
        <p:grpSpPr>
          <a:xfrm>
            <a:off x="72008" y="144016"/>
            <a:ext cx="8964488" cy="5949280"/>
            <a:chOff x="0" y="0"/>
            <a:chExt cx="9029701" cy="4330986"/>
          </a:xfrm>
        </p:grpSpPr>
        <p:sp>
          <p:nvSpPr>
            <p:cNvPr id="92237" name="AutoShape 77"/>
            <p:cNvSpPr>
              <a:spLocks noChangeArrowheads="1"/>
            </p:cNvSpPr>
            <p:nvPr/>
          </p:nvSpPr>
          <p:spPr bwMode="auto">
            <a:xfrm>
              <a:off x="6869496" y="0"/>
              <a:ext cx="2093866" cy="13909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高考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高考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審計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普考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初等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關務特考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關稅會計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關務特考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關稅會計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地方特考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地方特考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地方特考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38" name="AutoShape 78"/>
            <p:cNvSpPr>
              <a:spLocks noChangeArrowheads="1"/>
            </p:cNvSpPr>
            <p:nvPr/>
          </p:nvSpPr>
          <p:spPr bwMode="auto">
            <a:xfrm>
              <a:off x="6868734" y="1532074"/>
              <a:ext cx="2160967" cy="1099702"/>
            </a:xfrm>
            <a:prstGeom prst="roundRect">
              <a:avLst>
                <a:gd name="adj" fmla="val 16667"/>
              </a:avLst>
            </a:prstGeom>
            <a:solidFill>
              <a:srgbClr val="E5B8B7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高考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財稅行政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普考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財稅行政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初等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財稅行政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關務特考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財稅行政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地方特考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財稅行政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地方特考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財稅行政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地方特考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財稅行政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64" name="AutoShape 104"/>
            <p:cNvSpPr>
              <a:spLocks noChangeArrowheads="1"/>
            </p:cNvSpPr>
            <p:nvPr/>
          </p:nvSpPr>
          <p:spPr bwMode="auto">
            <a:xfrm>
              <a:off x="1438103" y="883729"/>
              <a:ext cx="1453353" cy="25975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會計審計專業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65" name="AutoShape 105"/>
            <p:cNvSpPr>
              <a:spLocks noChangeArrowheads="1"/>
            </p:cNvSpPr>
            <p:nvPr/>
          </p:nvSpPr>
          <p:spPr bwMode="auto">
            <a:xfrm>
              <a:off x="1438103" y="1893203"/>
              <a:ext cx="1453353" cy="260152"/>
            </a:xfrm>
            <a:prstGeom prst="roundRect">
              <a:avLst>
                <a:gd name="adj" fmla="val 16667"/>
              </a:avLst>
            </a:prstGeom>
            <a:solidFill>
              <a:srgbClr val="E5B8B7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稅務專業</a:t>
              </a: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66" name="AutoShape 106"/>
            <p:cNvSpPr>
              <a:spLocks noChangeArrowheads="1"/>
            </p:cNvSpPr>
            <p:nvPr/>
          </p:nvSpPr>
          <p:spPr bwMode="auto">
            <a:xfrm>
              <a:off x="1438103" y="2903282"/>
              <a:ext cx="1453353" cy="26015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會計資訊應用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67" name="AutoShape 107"/>
            <p:cNvSpPr>
              <a:spLocks noChangeArrowheads="1"/>
            </p:cNvSpPr>
            <p:nvPr/>
          </p:nvSpPr>
          <p:spPr bwMode="auto">
            <a:xfrm>
              <a:off x="1438103" y="3913966"/>
              <a:ext cx="1453353" cy="259757"/>
            </a:xfrm>
            <a:prstGeom prst="roundRect">
              <a:avLst>
                <a:gd name="adj" fmla="val 16667"/>
              </a:avLst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財務專業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68" name="AutoShape 108"/>
            <p:cNvSpPr>
              <a:spLocks noChangeArrowheads="1"/>
            </p:cNvSpPr>
            <p:nvPr/>
          </p:nvSpPr>
          <p:spPr bwMode="auto">
            <a:xfrm>
              <a:off x="5250677" y="156235"/>
              <a:ext cx="1236799" cy="92772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助理會計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主辦會計員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稽核部經理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財務會計主管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財務部經理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會計師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69" name="AutoShape 109"/>
            <p:cNvSpPr>
              <a:spLocks noChangeArrowheads="1"/>
            </p:cNvSpPr>
            <p:nvPr/>
          </p:nvSpPr>
          <p:spPr bwMode="auto">
            <a:xfrm>
              <a:off x="5239240" y="1705871"/>
              <a:ext cx="1163598" cy="363338"/>
            </a:xfrm>
            <a:prstGeom prst="roundRect">
              <a:avLst>
                <a:gd name="adj" fmla="val 16667"/>
              </a:avLst>
            </a:prstGeom>
            <a:solidFill>
              <a:srgbClr val="E5B8B7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稅務會計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記帳士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70" name="AutoShape 110"/>
            <p:cNvSpPr>
              <a:spLocks noChangeArrowheads="1"/>
            </p:cNvSpPr>
            <p:nvPr/>
          </p:nvSpPr>
          <p:spPr bwMode="auto">
            <a:xfrm>
              <a:off x="5092074" y="2259961"/>
              <a:ext cx="1395402" cy="813271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電腦稽核人員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ERP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軟體應用師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ERP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軟體顧問師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ERP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軟體規劃師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電子商務人員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71" name="AutoShape 111"/>
            <p:cNvSpPr>
              <a:spLocks noChangeArrowheads="1"/>
            </p:cNvSpPr>
            <p:nvPr/>
          </p:nvSpPr>
          <p:spPr bwMode="auto">
            <a:xfrm>
              <a:off x="7532885" y="2950908"/>
              <a:ext cx="717527" cy="37666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會計類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審計類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72" name="AutoShape 112"/>
            <p:cNvSpPr>
              <a:spLocks noChangeArrowheads="1"/>
            </p:cNvSpPr>
            <p:nvPr/>
          </p:nvSpPr>
          <p:spPr bwMode="auto">
            <a:xfrm>
              <a:off x="5164513" y="3391152"/>
              <a:ext cx="1562393" cy="661880"/>
            </a:xfrm>
            <a:prstGeom prst="roundRect">
              <a:avLst>
                <a:gd name="adj" fmla="val 16667"/>
              </a:avLst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財務部經理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基金經理人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證券投資分析師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證券商承銷人員</a:t>
              </a:r>
              <a:endParaRPr kumimoji="1" 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73" name="AutoShape 113"/>
            <p:cNvSpPr>
              <a:spLocks noChangeArrowheads="1"/>
            </p:cNvSpPr>
            <p:nvPr/>
          </p:nvSpPr>
          <p:spPr bwMode="auto">
            <a:xfrm>
              <a:off x="7198140" y="3851380"/>
              <a:ext cx="1409128" cy="479606"/>
            </a:xfrm>
            <a:prstGeom prst="roundRect">
              <a:avLst>
                <a:gd name="adj" fmla="val 16667"/>
              </a:avLst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高考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金融保險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普考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金融保險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初等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- 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金融保險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92274" name="AutoShape 114"/>
            <p:cNvCxnSpPr>
              <a:cxnSpLocks noChangeShapeType="1"/>
            </p:cNvCxnSpPr>
            <p:nvPr/>
          </p:nvCxnSpPr>
          <p:spPr bwMode="auto">
            <a:xfrm>
              <a:off x="4454612" y="884727"/>
              <a:ext cx="7762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75" name="AutoShape 115"/>
            <p:cNvCxnSpPr>
              <a:cxnSpLocks noChangeShapeType="1"/>
            </p:cNvCxnSpPr>
            <p:nvPr/>
          </p:nvCxnSpPr>
          <p:spPr bwMode="auto">
            <a:xfrm>
              <a:off x="4915171" y="1143908"/>
              <a:ext cx="19398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76" name="AutoShape 116"/>
            <p:cNvCxnSpPr>
              <a:cxnSpLocks noChangeShapeType="1"/>
            </p:cNvCxnSpPr>
            <p:nvPr/>
          </p:nvCxnSpPr>
          <p:spPr bwMode="auto">
            <a:xfrm>
              <a:off x="4445462" y="1886934"/>
              <a:ext cx="7747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77" name="AutoShape 117"/>
            <p:cNvCxnSpPr>
              <a:cxnSpLocks noChangeShapeType="1"/>
            </p:cNvCxnSpPr>
            <p:nvPr/>
          </p:nvCxnSpPr>
          <p:spPr bwMode="auto">
            <a:xfrm>
              <a:off x="4915171" y="2152170"/>
              <a:ext cx="19398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78" name="AutoShape 118"/>
            <p:cNvCxnSpPr>
              <a:cxnSpLocks noChangeShapeType="1"/>
            </p:cNvCxnSpPr>
            <p:nvPr/>
          </p:nvCxnSpPr>
          <p:spPr bwMode="auto">
            <a:xfrm>
              <a:off x="4454612" y="2901857"/>
              <a:ext cx="6466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79" name="AutoShape 119"/>
            <p:cNvCxnSpPr>
              <a:cxnSpLocks noChangeShapeType="1"/>
            </p:cNvCxnSpPr>
            <p:nvPr/>
          </p:nvCxnSpPr>
          <p:spPr bwMode="auto">
            <a:xfrm>
              <a:off x="4896108" y="3160433"/>
              <a:ext cx="263677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80" name="AutoShape 120"/>
            <p:cNvCxnSpPr>
              <a:cxnSpLocks noChangeShapeType="1"/>
            </p:cNvCxnSpPr>
            <p:nvPr/>
          </p:nvCxnSpPr>
          <p:spPr bwMode="auto">
            <a:xfrm>
              <a:off x="4445462" y="3910725"/>
              <a:ext cx="71905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81" name="AutoShape 121"/>
            <p:cNvCxnSpPr>
              <a:cxnSpLocks noChangeShapeType="1"/>
            </p:cNvCxnSpPr>
            <p:nvPr/>
          </p:nvCxnSpPr>
          <p:spPr bwMode="auto">
            <a:xfrm>
              <a:off x="4896108" y="4169301"/>
              <a:ext cx="230203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82" name="AutoShape 122"/>
            <p:cNvCxnSpPr>
              <a:cxnSpLocks noChangeShapeType="1"/>
            </p:cNvCxnSpPr>
            <p:nvPr/>
          </p:nvCxnSpPr>
          <p:spPr bwMode="auto">
            <a:xfrm>
              <a:off x="457509" y="2498552"/>
              <a:ext cx="3332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283" name="AutoShape 123"/>
            <p:cNvCxnSpPr>
              <a:cxnSpLocks noChangeShapeType="1"/>
            </p:cNvCxnSpPr>
            <p:nvPr/>
          </p:nvCxnSpPr>
          <p:spPr bwMode="auto">
            <a:xfrm>
              <a:off x="790728" y="1017951"/>
              <a:ext cx="763" cy="30320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284" name="AutoShape 124"/>
            <p:cNvCxnSpPr>
              <a:cxnSpLocks noChangeShapeType="1"/>
            </p:cNvCxnSpPr>
            <p:nvPr/>
          </p:nvCxnSpPr>
          <p:spPr bwMode="auto">
            <a:xfrm>
              <a:off x="791490" y="1021584"/>
              <a:ext cx="6466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285" name="AutoShape 125"/>
            <p:cNvCxnSpPr>
              <a:cxnSpLocks noChangeShapeType="1"/>
            </p:cNvCxnSpPr>
            <p:nvPr/>
          </p:nvCxnSpPr>
          <p:spPr bwMode="auto">
            <a:xfrm>
              <a:off x="791490" y="2031058"/>
              <a:ext cx="6466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286" name="AutoShape 126"/>
            <p:cNvCxnSpPr>
              <a:cxnSpLocks noChangeShapeType="1"/>
            </p:cNvCxnSpPr>
            <p:nvPr/>
          </p:nvCxnSpPr>
          <p:spPr bwMode="auto">
            <a:xfrm>
              <a:off x="790728" y="3039926"/>
              <a:ext cx="676351" cy="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287" name="AutoShape 127"/>
            <p:cNvCxnSpPr>
              <a:cxnSpLocks noChangeShapeType="1"/>
            </p:cNvCxnSpPr>
            <p:nvPr/>
          </p:nvCxnSpPr>
          <p:spPr bwMode="auto">
            <a:xfrm>
              <a:off x="790728" y="4050005"/>
              <a:ext cx="6466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5" name="Group 128"/>
            <p:cNvGrpSpPr>
              <a:grpSpLocks/>
            </p:cNvGrpSpPr>
            <p:nvPr/>
          </p:nvGrpSpPr>
          <p:grpSpPr bwMode="auto">
            <a:xfrm>
              <a:off x="2920432" y="884727"/>
              <a:ext cx="979069" cy="259181"/>
              <a:chOff x="5201" y="2896"/>
              <a:chExt cx="1541" cy="584"/>
            </a:xfrm>
          </p:grpSpPr>
          <p:cxnSp>
            <p:nvCxnSpPr>
              <p:cNvPr id="92289" name="AutoShape 129"/>
              <p:cNvCxnSpPr>
                <a:cxnSpLocks noChangeShapeType="1"/>
              </p:cNvCxnSpPr>
              <p:nvPr/>
            </p:nvCxnSpPr>
            <p:spPr bwMode="auto">
              <a:xfrm>
                <a:off x="5201" y="3217"/>
                <a:ext cx="6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2290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5862" y="2896"/>
                <a:ext cx="862" cy="321"/>
              </a:xfrm>
              <a:prstGeom prst="bentConnector3">
                <a:avLst>
                  <a:gd name="adj1" fmla="val 4651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92291" name="AutoShape 131"/>
              <p:cNvCxnSpPr>
                <a:cxnSpLocks noChangeShapeType="1"/>
              </p:cNvCxnSpPr>
              <p:nvPr/>
            </p:nvCxnSpPr>
            <p:spPr bwMode="auto">
              <a:xfrm>
                <a:off x="5862" y="3217"/>
                <a:ext cx="880" cy="263"/>
              </a:xfrm>
              <a:prstGeom prst="bentConnector3">
                <a:avLst>
                  <a:gd name="adj1" fmla="val 4488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</p:grpSp>
        <p:grpSp>
          <p:nvGrpSpPr>
            <p:cNvPr id="6" name="Group 132"/>
            <p:cNvGrpSpPr>
              <a:grpSpLocks/>
            </p:cNvGrpSpPr>
            <p:nvPr/>
          </p:nvGrpSpPr>
          <p:grpSpPr bwMode="auto">
            <a:xfrm>
              <a:off x="2920432" y="2901857"/>
              <a:ext cx="979069" cy="258575"/>
              <a:chOff x="5201" y="2896"/>
              <a:chExt cx="1541" cy="584"/>
            </a:xfrm>
          </p:grpSpPr>
          <p:cxnSp>
            <p:nvCxnSpPr>
              <p:cNvPr id="92293" name="AutoShape 133"/>
              <p:cNvCxnSpPr>
                <a:cxnSpLocks noChangeShapeType="1"/>
              </p:cNvCxnSpPr>
              <p:nvPr/>
            </p:nvCxnSpPr>
            <p:spPr bwMode="auto">
              <a:xfrm>
                <a:off x="5201" y="3217"/>
                <a:ext cx="6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2294" name="AutoShape 134"/>
              <p:cNvCxnSpPr>
                <a:cxnSpLocks noChangeShapeType="1"/>
              </p:cNvCxnSpPr>
              <p:nvPr/>
            </p:nvCxnSpPr>
            <p:spPr bwMode="auto">
              <a:xfrm flipV="1">
                <a:off x="5862" y="2896"/>
                <a:ext cx="862" cy="321"/>
              </a:xfrm>
              <a:prstGeom prst="bentConnector3">
                <a:avLst>
                  <a:gd name="adj1" fmla="val 4651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92295" name="AutoShape 135"/>
              <p:cNvCxnSpPr>
                <a:cxnSpLocks noChangeShapeType="1"/>
              </p:cNvCxnSpPr>
              <p:nvPr/>
            </p:nvCxnSpPr>
            <p:spPr bwMode="auto">
              <a:xfrm>
                <a:off x="5862" y="3217"/>
                <a:ext cx="880" cy="263"/>
              </a:xfrm>
              <a:prstGeom prst="bentConnector3">
                <a:avLst>
                  <a:gd name="adj1" fmla="val 4488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</p:grpSp>
        <p:grpSp>
          <p:nvGrpSpPr>
            <p:cNvPr id="7" name="Group 136"/>
            <p:cNvGrpSpPr>
              <a:grpSpLocks/>
            </p:cNvGrpSpPr>
            <p:nvPr/>
          </p:nvGrpSpPr>
          <p:grpSpPr bwMode="auto">
            <a:xfrm>
              <a:off x="2920432" y="3910725"/>
              <a:ext cx="979069" cy="258575"/>
              <a:chOff x="5201" y="2896"/>
              <a:chExt cx="1541" cy="584"/>
            </a:xfrm>
          </p:grpSpPr>
          <p:cxnSp>
            <p:nvCxnSpPr>
              <p:cNvPr id="92297" name="AutoShape 137"/>
              <p:cNvCxnSpPr>
                <a:cxnSpLocks noChangeShapeType="1"/>
              </p:cNvCxnSpPr>
              <p:nvPr/>
            </p:nvCxnSpPr>
            <p:spPr bwMode="auto">
              <a:xfrm>
                <a:off x="5201" y="3217"/>
                <a:ext cx="6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2298" name="AutoShape 138"/>
              <p:cNvCxnSpPr>
                <a:cxnSpLocks noChangeShapeType="1"/>
              </p:cNvCxnSpPr>
              <p:nvPr/>
            </p:nvCxnSpPr>
            <p:spPr bwMode="auto">
              <a:xfrm flipV="1">
                <a:off x="5862" y="2896"/>
                <a:ext cx="862" cy="321"/>
              </a:xfrm>
              <a:prstGeom prst="bentConnector3">
                <a:avLst>
                  <a:gd name="adj1" fmla="val 4651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92299" name="AutoShape 139"/>
              <p:cNvCxnSpPr>
                <a:cxnSpLocks noChangeShapeType="1"/>
              </p:cNvCxnSpPr>
              <p:nvPr/>
            </p:nvCxnSpPr>
            <p:spPr bwMode="auto">
              <a:xfrm>
                <a:off x="5862" y="3217"/>
                <a:ext cx="880" cy="263"/>
              </a:xfrm>
              <a:prstGeom prst="bentConnector3">
                <a:avLst>
                  <a:gd name="adj1" fmla="val 4488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</p:grpSp>
        <p:grpSp>
          <p:nvGrpSpPr>
            <p:cNvPr id="8" name="Group 140"/>
            <p:cNvGrpSpPr>
              <a:grpSpLocks/>
            </p:cNvGrpSpPr>
            <p:nvPr/>
          </p:nvGrpSpPr>
          <p:grpSpPr bwMode="auto">
            <a:xfrm>
              <a:off x="2920432" y="1893595"/>
              <a:ext cx="979069" cy="258575"/>
              <a:chOff x="5201" y="2896"/>
              <a:chExt cx="1541" cy="584"/>
            </a:xfrm>
          </p:grpSpPr>
          <p:cxnSp>
            <p:nvCxnSpPr>
              <p:cNvPr id="92301" name="AutoShape 141"/>
              <p:cNvCxnSpPr>
                <a:cxnSpLocks noChangeShapeType="1"/>
              </p:cNvCxnSpPr>
              <p:nvPr/>
            </p:nvCxnSpPr>
            <p:spPr bwMode="auto">
              <a:xfrm>
                <a:off x="5201" y="3217"/>
                <a:ext cx="6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2302" name="AutoShape 142"/>
              <p:cNvCxnSpPr>
                <a:cxnSpLocks noChangeShapeType="1"/>
              </p:cNvCxnSpPr>
              <p:nvPr/>
            </p:nvCxnSpPr>
            <p:spPr bwMode="auto">
              <a:xfrm flipV="1">
                <a:off x="5862" y="2896"/>
                <a:ext cx="862" cy="321"/>
              </a:xfrm>
              <a:prstGeom prst="bentConnector3">
                <a:avLst>
                  <a:gd name="adj1" fmla="val 4651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92303" name="AutoShape 143"/>
              <p:cNvCxnSpPr>
                <a:cxnSpLocks noChangeShapeType="1"/>
              </p:cNvCxnSpPr>
              <p:nvPr/>
            </p:nvCxnSpPr>
            <p:spPr bwMode="auto">
              <a:xfrm>
                <a:off x="5862" y="3217"/>
                <a:ext cx="880" cy="263"/>
              </a:xfrm>
              <a:prstGeom prst="bentConnector3">
                <a:avLst>
                  <a:gd name="adj1" fmla="val 4488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</p:grpSp>
        <p:sp>
          <p:nvSpPr>
            <p:cNvPr id="92304" name="AutoShape 144"/>
            <p:cNvSpPr>
              <a:spLocks noChangeArrowheads="1"/>
            </p:cNvSpPr>
            <p:nvPr/>
          </p:nvSpPr>
          <p:spPr bwMode="auto">
            <a:xfrm>
              <a:off x="3840787" y="3044770"/>
              <a:ext cx="1027108" cy="2234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政府機構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05" name="AutoShape 145"/>
            <p:cNvSpPr>
              <a:spLocks noChangeArrowheads="1"/>
            </p:cNvSpPr>
            <p:nvPr/>
          </p:nvSpPr>
          <p:spPr bwMode="auto">
            <a:xfrm>
              <a:off x="3840787" y="1027035"/>
              <a:ext cx="1025583" cy="22526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政府機構</a:t>
              </a:r>
              <a:endParaRPr kumimoji="1" 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06" name="AutoShape 146"/>
            <p:cNvSpPr>
              <a:spLocks noChangeArrowheads="1"/>
            </p:cNvSpPr>
            <p:nvPr/>
          </p:nvSpPr>
          <p:spPr bwMode="auto">
            <a:xfrm>
              <a:off x="3840787" y="2035902"/>
              <a:ext cx="1027108" cy="224058"/>
            </a:xfrm>
            <a:prstGeom prst="roundRect">
              <a:avLst>
                <a:gd name="adj" fmla="val 16667"/>
              </a:avLst>
            </a:prstGeom>
            <a:solidFill>
              <a:srgbClr val="E5B8B7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政府機構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07" name="AutoShape 147"/>
            <p:cNvSpPr>
              <a:spLocks noChangeArrowheads="1"/>
            </p:cNvSpPr>
            <p:nvPr/>
          </p:nvSpPr>
          <p:spPr bwMode="auto">
            <a:xfrm>
              <a:off x="3840787" y="4053032"/>
              <a:ext cx="1027108" cy="224058"/>
            </a:xfrm>
            <a:prstGeom prst="roundRect">
              <a:avLst>
                <a:gd name="adj" fmla="val 16667"/>
              </a:avLst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政府機構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08" name="AutoShape 148"/>
            <p:cNvSpPr>
              <a:spLocks noChangeArrowheads="1"/>
            </p:cNvSpPr>
            <p:nvPr/>
          </p:nvSpPr>
          <p:spPr bwMode="auto">
            <a:xfrm>
              <a:off x="3840787" y="775726"/>
              <a:ext cx="576461" cy="20831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企業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09" name="AutoShape 149"/>
            <p:cNvSpPr>
              <a:spLocks noChangeArrowheads="1"/>
            </p:cNvSpPr>
            <p:nvPr/>
          </p:nvSpPr>
          <p:spPr bwMode="auto">
            <a:xfrm>
              <a:off x="3840787" y="1783988"/>
              <a:ext cx="576461" cy="208919"/>
            </a:xfrm>
            <a:prstGeom prst="roundRect">
              <a:avLst>
                <a:gd name="adj" fmla="val 16667"/>
              </a:avLst>
            </a:prstGeom>
            <a:solidFill>
              <a:srgbClr val="E5B8B7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企業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10" name="AutoShape 150"/>
            <p:cNvSpPr>
              <a:spLocks noChangeArrowheads="1"/>
            </p:cNvSpPr>
            <p:nvPr/>
          </p:nvSpPr>
          <p:spPr bwMode="auto">
            <a:xfrm>
              <a:off x="3840787" y="2792856"/>
              <a:ext cx="576461" cy="20891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企業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11" name="AutoShape 151"/>
            <p:cNvSpPr>
              <a:spLocks noChangeArrowheads="1"/>
            </p:cNvSpPr>
            <p:nvPr/>
          </p:nvSpPr>
          <p:spPr bwMode="auto">
            <a:xfrm>
              <a:off x="3840787" y="3802329"/>
              <a:ext cx="576461" cy="208919"/>
            </a:xfrm>
            <a:prstGeom prst="roundRect">
              <a:avLst>
                <a:gd name="adj" fmla="val 16667"/>
              </a:avLst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企業</a:t>
              </a:r>
              <a:endPara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12" name="AutoShape 152"/>
            <p:cNvSpPr>
              <a:spLocks noChangeArrowheads="1"/>
            </p:cNvSpPr>
            <p:nvPr/>
          </p:nvSpPr>
          <p:spPr bwMode="auto">
            <a:xfrm>
              <a:off x="0" y="827199"/>
              <a:ext cx="457509" cy="334876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就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業</a:t>
              </a:r>
              <a:endPara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82" name="圖片 81" descr="00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424" y="116632"/>
            <a:ext cx="609600" cy="581025"/>
          </a:xfrm>
          <a:prstGeom prst="rect">
            <a:avLst/>
          </a:prstGeom>
        </p:spPr>
      </p:pic>
      <p:sp>
        <p:nvSpPr>
          <p:cNvPr id="57" name="剪去單一角落矩形 56"/>
          <p:cNvSpPr/>
          <p:nvPr/>
        </p:nvSpPr>
        <p:spPr>
          <a:xfrm>
            <a:off x="251520" y="260648"/>
            <a:ext cx="4248472" cy="432048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職涯進路圖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2-1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" name="投影片編號版面配置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95536" y="1196753"/>
            <a:ext cx="8280920" cy="4680519"/>
            <a:chOff x="0" y="4448465"/>
            <a:chExt cx="7854666" cy="2337608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4456899" y="6323288"/>
              <a:ext cx="1494529" cy="369393"/>
              <a:chOff x="8703" y="7817"/>
              <a:chExt cx="2457" cy="1128"/>
            </a:xfrm>
          </p:grpSpPr>
          <p:cxnSp>
            <p:nvCxnSpPr>
              <p:cNvPr id="23" name="AutoShape 81"/>
              <p:cNvCxnSpPr>
                <a:cxnSpLocks noChangeShapeType="1"/>
              </p:cNvCxnSpPr>
              <p:nvPr/>
            </p:nvCxnSpPr>
            <p:spPr bwMode="auto">
              <a:xfrm>
                <a:off x="8703" y="8381"/>
                <a:ext cx="91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" name="AutoShape 82"/>
              <p:cNvCxnSpPr>
                <a:cxnSpLocks noChangeShapeType="1"/>
              </p:cNvCxnSpPr>
              <p:nvPr/>
            </p:nvCxnSpPr>
            <p:spPr bwMode="auto">
              <a:xfrm>
                <a:off x="9618" y="7817"/>
                <a:ext cx="0" cy="11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" name="AutoShape 83"/>
              <p:cNvCxnSpPr>
                <a:cxnSpLocks noChangeShapeType="1"/>
              </p:cNvCxnSpPr>
              <p:nvPr/>
            </p:nvCxnSpPr>
            <p:spPr bwMode="auto">
              <a:xfrm>
                <a:off x="9618" y="7817"/>
                <a:ext cx="15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" name="AutoShape 84"/>
              <p:cNvCxnSpPr>
                <a:cxnSpLocks noChangeShapeType="1"/>
              </p:cNvCxnSpPr>
              <p:nvPr/>
            </p:nvCxnSpPr>
            <p:spPr bwMode="auto">
              <a:xfrm>
                <a:off x="9618" y="8945"/>
                <a:ext cx="15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4" name="AutoShape 85"/>
            <p:cNvCxnSpPr>
              <a:cxnSpLocks noChangeShapeType="1"/>
            </p:cNvCxnSpPr>
            <p:nvPr/>
          </p:nvCxnSpPr>
          <p:spPr bwMode="auto">
            <a:xfrm>
              <a:off x="4417249" y="5899999"/>
              <a:ext cx="14945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" name="AutoShape 86"/>
            <p:cNvCxnSpPr>
              <a:cxnSpLocks noChangeShapeType="1"/>
            </p:cNvCxnSpPr>
            <p:nvPr/>
          </p:nvCxnSpPr>
          <p:spPr bwMode="auto">
            <a:xfrm>
              <a:off x="4390561" y="4676762"/>
              <a:ext cx="14945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" name="AutoShape 87"/>
            <p:cNvCxnSpPr>
              <a:cxnSpLocks noChangeShapeType="1"/>
            </p:cNvCxnSpPr>
            <p:nvPr/>
          </p:nvCxnSpPr>
          <p:spPr bwMode="auto">
            <a:xfrm>
              <a:off x="4404286" y="5288381"/>
              <a:ext cx="14945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" name="AutoShape 88"/>
            <p:cNvSpPr>
              <a:spLocks noChangeArrowheads="1"/>
            </p:cNvSpPr>
            <p:nvPr/>
          </p:nvSpPr>
          <p:spPr bwMode="auto">
            <a:xfrm>
              <a:off x="2487324" y="4537075"/>
              <a:ext cx="1903237" cy="229264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會計審技專業</a:t>
              </a:r>
              <a:endPara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89"/>
            <p:cNvSpPr>
              <a:spLocks noChangeArrowheads="1"/>
            </p:cNvSpPr>
            <p:nvPr/>
          </p:nvSpPr>
          <p:spPr bwMode="auto">
            <a:xfrm>
              <a:off x="2487324" y="5147483"/>
              <a:ext cx="1903237" cy="228839"/>
            </a:xfrm>
            <a:prstGeom prst="roundRect">
              <a:avLst>
                <a:gd name="adj" fmla="val 16667"/>
              </a:avLst>
            </a:prstGeom>
            <a:solidFill>
              <a:srgbClr val="B6DDE8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稅務專業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AutoShape 90"/>
            <p:cNvSpPr>
              <a:spLocks noChangeArrowheads="1"/>
            </p:cNvSpPr>
            <p:nvPr/>
          </p:nvSpPr>
          <p:spPr bwMode="auto">
            <a:xfrm>
              <a:off x="2501049" y="5757284"/>
              <a:ext cx="1903237" cy="22883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會計資訊應用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AutoShape 91"/>
            <p:cNvSpPr>
              <a:spLocks noChangeArrowheads="1"/>
            </p:cNvSpPr>
            <p:nvPr/>
          </p:nvSpPr>
          <p:spPr bwMode="auto">
            <a:xfrm>
              <a:off x="2515537" y="6367086"/>
              <a:ext cx="1903237" cy="228839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財務專業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>
              <a:off x="5951429" y="4532836"/>
              <a:ext cx="1903237" cy="228839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會計研究所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93"/>
            <p:cNvSpPr>
              <a:spLocks noChangeArrowheads="1"/>
            </p:cNvSpPr>
            <p:nvPr/>
          </p:nvSpPr>
          <p:spPr bwMode="auto">
            <a:xfrm>
              <a:off x="5951429" y="5146271"/>
              <a:ext cx="1903237" cy="228839"/>
            </a:xfrm>
            <a:prstGeom prst="roundRect">
              <a:avLst>
                <a:gd name="adj" fmla="val 16667"/>
              </a:avLst>
            </a:prstGeom>
            <a:solidFill>
              <a:srgbClr val="B6DDE8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財政研究所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AutoShape 94"/>
            <p:cNvSpPr>
              <a:spLocks noChangeArrowheads="1"/>
            </p:cNvSpPr>
            <p:nvPr/>
          </p:nvSpPr>
          <p:spPr bwMode="auto">
            <a:xfrm>
              <a:off x="5951429" y="5757284"/>
              <a:ext cx="1903237" cy="22883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會計資訊研究所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95"/>
            <p:cNvSpPr>
              <a:spLocks noChangeArrowheads="1"/>
            </p:cNvSpPr>
            <p:nvPr/>
          </p:nvSpPr>
          <p:spPr bwMode="auto">
            <a:xfrm>
              <a:off x="5951429" y="6181179"/>
              <a:ext cx="1642457" cy="228839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財管所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AutoShape 96"/>
            <p:cNvSpPr>
              <a:spLocks noChangeArrowheads="1"/>
            </p:cNvSpPr>
            <p:nvPr/>
          </p:nvSpPr>
          <p:spPr bwMode="auto">
            <a:xfrm>
              <a:off x="5951429" y="6557234"/>
              <a:ext cx="1641695" cy="228839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財會所</a:t>
              </a:r>
              <a:endParaRPr kumimoji="1" 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6" name="AutoShape 97"/>
            <p:cNvCxnSpPr>
              <a:cxnSpLocks noChangeShapeType="1"/>
            </p:cNvCxnSpPr>
            <p:nvPr/>
          </p:nvCxnSpPr>
          <p:spPr bwMode="auto">
            <a:xfrm>
              <a:off x="680926" y="5581473"/>
              <a:ext cx="7099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AutoShape 98"/>
            <p:cNvCxnSpPr>
              <a:cxnSpLocks noChangeShapeType="1"/>
            </p:cNvCxnSpPr>
            <p:nvPr/>
          </p:nvCxnSpPr>
          <p:spPr bwMode="auto">
            <a:xfrm>
              <a:off x="1386252" y="4676762"/>
              <a:ext cx="0" cy="18348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99"/>
            <p:cNvCxnSpPr>
              <a:cxnSpLocks noChangeShapeType="1"/>
            </p:cNvCxnSpPr>
            <p:nvPr/>
          </p:nvCxnSpPr>
          <p:spPr bwMode="auto">
            <a:xfrm>
              <a:off x="1387777" y="4676762"/>
              <a:ext cx="109954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100"/>
            <p:cNvCxnSpPr>
              <a:cxnSpLocks noChangeShapeType="1"/>
            </p:cNvCxnSpPr>
            <p:nvPr/>
          </p:nvCxnSpPr>
          <p:spPr bwMode="auto">
            <a:xfrm>
              <a:off x="1387777" y="5288381"/>
              <a:ext cx="109954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101"/>
            <p:cNvCxnSpPr>
              <a:cxnSpLocks noChangeShapeType="1"/>
            </p:cNvCxnSpPr>
            <p:nvPr/>
          </p:nvCxnSpPr>
          <p:spPr bwMode="auto">
            <a:xfrm>
              <a:off x="1390827" y="5899999"/>
              <a:ext cx="112470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102"/>
            <p:cNvCxnSpPr>
              <a:cxnSpLocks noChangeShapeType="1"/>
            </p:cNvCxnSpPr>
            <p:nvPr/>
          </p:nvCxnSpPr>
          <p:spPr bwMode="auto">
            <a:xfrm>
              <a:off x="1390827" y="6511618"/>
              <a:ext cx="109954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2" name="AutoShape 103"/>
            <p:cNvSpPr>
              <a:spLocks noChangeArrowheads="1"/>
            </p:cNvSpPr>
            <p:nvPr/>
          </p:nvSpPr>
          <p:spPr bwMode="auto">
            <a:xfrm>
              <a:off x="0" y="4448465"/>
              <a:ext cx="457509" cy="226541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endParaRPr kumimoji="1" lang="en-US" altLang="zh-TW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升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學</a:t>
              </a:r>
              <a:endParaRPr kumimoji="1" 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28" name="圖片 27" descr="00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424" y="116632"/>
            <a:ext cx="609600" cy="581025"/>
          </a:xfrm>
          <a:prstGeom prst="rect">
            <a:avLst/>
          </a:prstGeom>
        </p:spPr>
      </p:pic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32" name="剪去單一角落矩形 31"/>
          <p:cNvSpPr/>
          <p:nvPr/>
        </p:nvSpPr>
        <p:spPr>
          <a:xfrm>
            <a:off x="251520" y="260648"/>
            <a:ext cx="4248472" cy="432048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職涯進路圖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2-2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3" name="標題 8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課程總學分數之適切性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1746250"/>
          <a:ext cx="9143997" cy="456376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29485"/>
                <a:gridCol w="829485"/>
                <a:gridCol w="829485"/>
                <a:gridCol w="832434"/>
                <a:gridCol w="832434"/>
                <a:gridCol w="833416"/>
                <a:gridCol w="831451"/>
                <a:gridCol w="831451"/>
                <a:gridCol w="839315"/>
                <a:gridCol w="839315"/>
                <a:gridCol w="815726"/>
              </a:tblGrid>
              <a:tr h="379969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一年級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</a:rPr>
                        <a:t>二年級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</a:rPr>
                        <a:t>三年級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四年級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總計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</a:tr>
              <a:tr h="316641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上學期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</a:rPr>
                        <a:t>下學期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上學期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下學期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上學期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下學期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上學期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下學期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994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必修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校定必修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759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通識課程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sz="24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759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</a:rPr>
                        <a:t>專業必修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7599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</a:rPr>
                        <a:t>專業</a:t>
                      </a:r>
                      <a:r>
                        <a:rPr lang="en-US" sz="2000" kern="10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</a:rPr>
                        <a:t>選修課程規劃時數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17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799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</a:rPr>
                        <a:t>總計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25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33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33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28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25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209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2339752" y="2708920"/>
            <a:ext cx="4786313" cy="1285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zh-TW" altLang="en-US" sz="25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每學期修習學分不得多於</a:t>
            </a:r>
            <a:r>
              <a:rPr kumimoji="0" lang="en-US" altLang="zh-TW" sz="25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kumimoji="0" lang="zh-TW" altLang="en-US" sz="25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839815" y="3780483"/>
            <a:ext cx="4786312" cy="1285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dirty="0">
                <a:latin typeface="標楷體" pitchFamily="65" charset="-120"/>
                <a:ea typeface="標楷體" pitchFamily="65" charset="-120"/>
              </a:rPr>
              <a:t>一、二、三年級不得少於</a:t>
            </a:r>
            <a:r>
              <a:rPr kumimoji="0" lang="en-US" altLang="zh-TW" sz="2500" b="1" dirty="0">
                <a:latin typeface="標楷體" pitchFamily="65" charset="-120"/>
                <a:ea typeface="標楷體" pitchFamily="65" charset="-120"/>
              </a:rPr>
              <a:t>16</a:t>
            </a:r>
            <a:r>
              <a:rPr kumimoji="0" lang="zh-TW" altLang="en-US" sz="2500" b="1" dirty="0">
                <a:latin typeface="標楷體" pitchFamily="65" charset="-120"/>
                <a:ea typeface="標楷體" pitchFamily="65" charset="-120"/>
              </a:rPr>
              <a:t>學分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39877" y="4780608"/>
            <a:ext cx="4786313" cy="1285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dirty="0">
                <a:latin typeface="標楷體" pitchFamily="65" charset="-120"/>
                <a:ea typeface="標楷體" pitchFamily="65" charset="-120"/>
              </a:rPr>
              <a:t>四年級不得少於</a:t>
            </a:r>
            <a:r>
              <a:rPr kumimoji="0" lang="en-US" altLang="zh-TW" sz="2500" b="1" dirty="0">
                <a:latin typeface="標楷體" pitchFamily="65" charset="-120"/>
                <a:ea typeface="標楷體" pitchFamily="65" charset="-120"/>
              </a:rPr>
              <a:t>9</a:t>
            </a:r>
            <a:r>
              <a:rPr kumimoji="0" lang="zh-TW" altLang="en-US" sz="2500" b="1" dirty="0">
                <a:latin typeface="標楷體" pitchFamily="65" charset="-120"/>
                <a:ea typeface="標楷體" pitchFamily="65" charset="-120"/>
              </a:rPr>
              <a:t>學分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547664" y="126876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依據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100.6.22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系務會議通過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會計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55</a:t>
            </a:fld>
            <a:endParaRPr lang="zh-TW" altLang="en-US"/>
          </a:p>
        </p:txBody>
      </p:sp>
      <p:grpSp>
        <p:nvGrpSpPr>
          <p:cNvPr id="4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師</a:t>
              </a:r>
              <a:r>
                <a:rPr lang="en-US" altLang="zh-TW" sz="4800" dirty="0" smtClean="0">
                  <a:latin typeface="華康娃娃體" pitchFamily="81" charset="-120"/>
                  <a:ea typeface="文鼎勘亭流" pitchFamily="49" charset="-120"/>
                </a:rPr>
                <a:t>		</a:t>
              </a:r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資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195736" y="357301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參、師資結構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師</a:t>
              </a:r>
              <a:r>
                <a:rPr lang="en-US" altLang="zh-TW" sz="4800" dirty="0" smtClean="0">
                  <a:latin typeface="華康娃娃體" pitchFamily="81" charset="-120"/>
                  <a:ea typeface="文鼎勘亭流" pitchFamily="49" charset="-120"/>
                </a:rPr>
                <a:t>		</a:t>
              </a:r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資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56</a:t>
            </a:fld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539552" y="980728"/>
          <a:ext cx="8229600" cy="557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792"/>
                <a:gridCol w="1329224"/>
                <a:gridCol w="1428760"/>
                <a:gridCol w="451482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職稱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姓名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百分比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>
                    <a:solidFill>
                      <a:srgbClr val="C4004F"/>
                    </a:solidFill>
                  </a:tcPr>
                </a:tc>
              </a:tr>
              <a:tr h="348284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副教授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曾婌珍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佔本系專任教師的</a:t>
                      </a: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36%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四位為</a:t>
                      </a:r>
                      <a:r>
                        <a:rPr lang="zh-TW" altLang="en-US" sz="2400" b="1" i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博士學位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副教授，主要負責商業、管理與財務金融方面的課程。</a:t>
                      </a:r>
                      <a:endParaRPr lang="en-US" altLang="zh-TW" sz="24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其中朱全斌老師系於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99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月完成會計博士學位。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</a:tr>
              <a:tr h="3482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鄭文治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482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曾雲蘭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9656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朱全斌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48284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講師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游淑貞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佔本系專任教師的</a:t>
                      </a: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64%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本系七位教師擁有會計師執照且具實務經驗，</a:t>
                      </a:r>
                      <a:r>
                        <a:rPr kumimoji="0"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具有</a:t>
                      </a:r>
                      <a:r>
                        <a:rPr kumimoji="0" lang="zh-TW" altLang="en-US" sz="2400" b="1" i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會計師執照</a:t>
                      </a:r>
                      <a:r>
                        <a:rPr kumimoji="0"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的教師比例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佔本系專任教師的</a:t>
                      </a: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64%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altLang="en-US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</a:tr>
              <a:tr h="3482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盧彥伯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482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鄭素鄉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482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何佳倩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482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蔡素慈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482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杜炫芬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0448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周國華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專攻會計資訊應用領域，為證交所導入</a:t>
                      </a: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XBRL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技術的重要學界顧問。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  <p:sp>
        <p:nvSpPr>
          <p:cNvPr id="8" name="標題 8"/>
          <p:cNvSpPr txBox="1">
            <a:spLocks/>
          </p:cNvSpPr>
          <p:nvPr/>
        </p:nvSpPr>
        <p:spPr>
          <a:xfrm>
            <a:off x="323528" y="116632"/>
            <a:ext cx="8229600" cy="78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98525" lvl="0" indent="-898525">
              <a:spcBef>
                <a:spcPct val="0"/>
              </a:spcBef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本系師資結構完整，符合技職教育目標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35695" y="1916832"/>
          <a:ext cx="6480721" cy="378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126"/>
                <a:gridCol w="838024"/>
                <a:gridCol w="3575571"/>
              </a:tblGrid>
              <a:tr h="4171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證照名稱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人數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專任教師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</a:tr>
              <a:tr h="481298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會計師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游淑貞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481298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盧彥伯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481298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何佳倩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481298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蔡素慈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481298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杜炫芬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481298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鄭素鄉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481298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朱全斌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57</a:t>
            </a:fld>
            <a:endParaRPr lang="zh-TW" altLang="en-US"/>
          </a:p>
        </p:txBody>
      </p:sp>
      <p:sp>
        <p:nvSpPr>
          <p:cNvPr id="8" name="標題 8"/>
          <p:cNvSpPr txBox="1">
            <a:spLocks/>
          </p:cNvSpPr>
          <p:nvPr/>
        </p:nvSpPr>
        <p:spPr>
          <a:xfrm>
            <a:off x="611560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多位專任教師擁有專業</a:t>
            </a: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證照 </a:t>
            </a:r>
            <a:r>
              <a:rPr kumimoji="0" lang="en-US" altLang="zh-TW" sz="24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3-1</a:t>
            </a:r>
            <a:endParaRPr kumimoji="0" lang="zh-TW" altLang="en-US" sz="24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師</a:t>
              </a:r>
              <a:r>
                <a:rPr lang="en-US" altLang="zh-TW" sz="4800" dirty="0" smtClean="0">
                  <a:latin typeface="華康娃娃體" pitchFamily="81" charset="-120"/>
                  <a:ea typeface="文鼎勘亭流" pitchFamily="49" charset="-120"/>
                </a:rPr>
                <a:t>		</a:t>
              </a:r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資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01287" y="2050486"/>
          <a:ext cx="6615129" cy="411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1481128"/>
                <a:gridCol w="2205043"/>
              </a:tblGrid>
              <a:tr h="4572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證照名稱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人數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專任教師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</a:tr>
              <a:tr h="45720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內部稽核師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盧彥伯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4572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朱全斌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45720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證券分析師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游淑貞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4572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盧彥伯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457202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期貨業務員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盧彥伯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4572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杜炫芬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4572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蔡素慈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4572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游淑貞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58</a:t>
            </a:fld>
            <a:endParaRPr lang="zh-TW" altLang="en-US"/>
          </a:p>
        </p:txBody>
      </p:sp>
      <p:grpSp>
        <p:nvGrpSpPr>
          <p:cNvPr id="6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7" name="文字方塊 6"/>
            <p:cNvSpPr txBox="1"/>
            <p:nvPr/>
          </p:nvSpPr>
          <p:spPr>
            <a:xfrm>
              <a:off x="323528" y="2204864"/>
              <a:ext cx="9361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師</a:t>
              </a:r>
              <a:r>
                <a:rPr lang="en-US" altLang="zh-TW" sz="4800" dirty="0" smtClean="0">
                  <a:latin typeface="華康娃娃體" pitchFamily="81" charset="-120"/>
                  <a:ea typeface="文鼎勘亭流" pitchFamily="49" charset="-120"/>
                </a:rPr>
                <a:t>		</a:t>
              </a:r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資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12" name="標題 8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多位專任教師擁有專業</a:t>
            </a: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證照 </a:t>
            </a:r>
            <a:r>
              <a:rPr kumimoji="0" lang="en-US" altLang="zh-TW" sz="24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3-2</a:t>
            </a:r>
            <a:endParaRPr kumimoji="0" lang="zh-TW" altLang="en-US" sz="24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7" name="文字方塊 6"/>
            <p:cNvSpPr txBox="1"/>
            <p:nvPr/>
          </p:nvSpPr>
          <p:spPr>
            <a:xfrm>
              <a:off x="323528" y="2204864"/>
              <a:ext cx="9361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師</a:t>
              </a:r>
              <a:r>
                <a:rPr lang="en-US" altLang="zh-TW" sz="4800" dirty="0" smtClean="0">
                  <a:latin typeface="華康娃娃體" pitchFamily="81" charset="-120"/>
                  <a:ea typeface="文鼎勘亭流" pitchFamily="49" charset="-120"/>
                </a:rPr>
                <a:t>		</a:t>
              </a:r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資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構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1115616" y="1340768"/>
          <a:ext cx="756084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532"/>
                <a:gridCol w="1634029"/>
                <a:gridCol w="2520280"/>
              </a:tblGrid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證照名稱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人數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專任教師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</a:tr>
              <a:tr h="37147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證券商業務員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蔡素慈</a:t>
                      </a: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37147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盧彥伯</a:t>
                      </a: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37147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ERP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軟體應用師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杜炫芬</a:t>
                      </a: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37147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蔡素慈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37147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專利代理人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游淑貞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37147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盧彥伯</a:t>
                      </a: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投信投顧業務人員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蔡素慈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電腦會計專業級</a:t>
                      </a:r>
                      <a:endParaRPr lang="en-US" altLang="zh-TW" sz="24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人員考試及格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蔡素慈</a:t>
                      </a:r>
                    </a:p>
                    <a:p>
                      <a:pPr algn="ctr"/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企業電子化規劃師</a:t>
                      </a: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一級</a:t>
                      </a: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合格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蔡素慈</a:t>
                      </a:r>
                    </a:p>
                    <a:p>
                      <a:pPr algn="ctr"/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A7CB"/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59</a:t>
            </a:fld>
            <a:endParaRPr lang="zh-TW" altLang="en-US"/>
          </a:p>
        </p:txBody>
      </p:sp>
      <p:sp>
        <p:nvSpPr>
          <p:cNvPr id="12" name="標題 8"/>
          <p:cNvSpPr txBox="1">
            <a:spLocks/>
          </p:cNvSpPr>
          <p:nvPr/>
        </p:nvSpPr>
        <p:spPr>
          <a:xfrm>
            <a:off x="539552" y="12576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多位專任教師擁有專業</a:t>
            </a: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證照 </a:t>
            </a:r>
            <a:r>
              <a:rPr kumimoji="0" lang="en-US" altLang="zh-TW" sz="24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3-3</a:t>
            </a:r>
            <a:endParaRPr kumimoji="0" lang="zh-TW" altLang="en-US" sz="24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logo無模糊無圈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內容版面配置區 5" descr="16125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4572032" cy="4592173"/>
          </a:xfrm>
          <a:effectLst>
            <a:softEdge rad="112500"/>
          </a:effectLst>
        </p:spPr>
      </p:pic>
      <p:sp>
        <p:nvSpPr>
          <p:cNvPr id="5" name="橢圓形圖說文字 4"/>
          <p:cNvSpPr/>
          <p:nvPr/>
        </p:nvSpPr>
        <p:spPr>
          <a:xfrm>
            <a:off x="899592" y="260648"/>
            <a:ext cx="7572428" cy="1214470"/>
          </a:xfrm>
          <a:prstGeom prst="wedgeEllipseCallout">
            <a:avLst>
              <a:gd name="adj1" fmla="val -44591"/>
              <a:gd name="adj2" fmla="val 23914"/>
            </a:avLst>
          </a:prstGeom>
          <a:gradFill>
            <a:gsLst>
              <a:gs pos="5000">
                <a:srgbClr val="FF6161"/>
              </a:gs>
              <a:gs pos="17000">
                <a:srgbClr val="FFB84F"/>
              </a:gs>
              <a:gs pos="35000">
                <a:srgbClr val="FFFF69"/>
              </a:gs>
              <a:gs pos="49000">
                <a:srgbClr val="A0F2A4"/>
              </a:gs>
              <a:gs pos="59000">
                <a:srgbClr val="75E5FF"/>
              </a:gs>
              <a:gs pos="100000">
                <a:srgbClr val="D9B3FF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DoubleWave1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tx1"/>
                </a:solidFill>
                <a:effectLst/>
                <a:latin typeface="華康墨字體" pitchFamily="81" charset="-120"/>
                <a:ea typeface="華康墨字體" pitchFamily="81" charset="-120"/>
              </a:rPr>
              <a:t>蛻變中的會計人</a:t>
            </a:r>
            <a:endParaRPr kumimoji="0" lang="zh-TW" altLang="en-US" sz="5400" dirty="0">
              <a:solidFill>
                <a:schemeClr val="tx1"/>
              </a:solidFill>
              <a:effectLst/>
              <a:latin typeface="華康墨字體" pitchFamily="81" charset="-120"/>
              <a:ea typeface="華康墨字體" pitchFamily="81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83568" y="2132856"/>
            <a:ext cx="1428750" cy="10001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我們就像一顆種子</a:t>
            </a:r>
          </a:p>
        </p:txBody>
      </p:sp>
      <p:grpSp>
        <p:nvGrpSpPr>
          <p:cNvPr id="2" name="群組 21"/>
          <p:cNvGrpSpPr/>
          <p:nvPr/>
        </p:nvGrpSpPr>
        <p:grpSpPr>
          <a:xfrm>
            <a:off x="2339752" y="1556792"/>
            <a:ext cx="3643338" cy="3870184"/>
            <a:chOff x="1785918" y="1484784"/>
            <a:chExt cx="3643338" cy="3870184"/>
          </a:xfrm>
        </p:grpSpPr>
        <p:pic>
          <p:nvPicPr>
            <p:cNvPr id="8" name="圖片 7" descr="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5918" y="1857364"/>
              <a:ext cx="3643338" cy="34976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圓角矩形 8"/>
            <p:cNvSpPr/>
            <p:nvPr/>
          </p:nvSpPr>
          <p:spPr>
            <a:xfrm>
              <a:off x="2699792" y="1484784"/>
              <a:ext cx="1428750" cy="1000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得到了養分而發芽</a:t>
              </a:r>
            </a:p>
          </p:txBody>
        </p:sp>
      </p:grpSp>
      <p:grpSp>
        <p:nvGrpSpPr>
          <p:cNvPr id="3" name="群組 23"/>
          <p:cNvGrpSpPr/>
          <p:nvPr/>
        </p:nvGrpSpPr>
        <p:grpSpPr>
          <a:xfrm>
            <a:off x="611560" y="2564904"/>
            <a:ext cx="6949436" cy="3962929"/>
            <a:chOff x="179512" y="2708920"/>
            <a:chExt cx="6949436" cy="3962929"/>
          </a:xfrm>
        </p:grpSpPr>
        <p:pic>
          <p:nvPicPr>
            <p:cNvPr id="10" name="圖片 9" descr="0030050011.jpg"/>
            <p:cNvPicPr>
              <a:picLocks noChangeAspect="1"/>
            </p:cNvPicPr>
            <p:nvPr/>
          </p:nvPicPr>
          <p:blipFill>
            <a:blip r:embed="rId5" cstate="print"/>
            <a:srcRect l="9644" t="20000" r="29274" b="4444"/>
            <a:stretch>
              <a:fillRect/>
            </a:stretch>
          </p:blipFill>
          <p:spPr>
            <a:xfrm>
              <a:off x="2699792" y="2708920"/>
              <a:ext cx="4429156" cy="39629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圓角矩形 10"/>
            <p:cNvSpPr/>
            <p:nvPr/>
          </p:nvSpPr>
          <p:spPr>
            <a:xfrm>
              <a:off x="179512" y="4437112"/>
              <a:ext cx="1643062" cy="1000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我們需要老師細心灌溉</a:t>
              </a:r>
            </a:p>
          </p:txBody>
        </p:sp>
      </p:grpSp>
      <p:grpSp>
        <p:nvGrpSpPr>
          <p:cNvPr id="4" name="群組 22"/>
          <p:cNvGrpSpPr/>
          <p:nvPr/>
        </p:nvGrpSpPr>
        <p:grpSpPr>
          <a:xfrm>
            <a:off x="3573601" y="2204864"/>
            <a:ext cx="5318879" cy="4207993"/>
            <a:chOff x="3573601" y="-809203"/>
            <a:chExt cx="5570399" cy="4207993"/>
          </a:xfrm>
        </p:grpSpPr>
        <p:pic>
          <p:nvPicPr>
            <p:cNvPr id="12" name="圖片 11" descr="40.jpg"/>
            <p:cNvPicPr>
              <a:picLocks noChangeAspect="1"/>
            </p:cNvPicPr>
            <p:nvPr/>
          </p:nvPicPr>
          <p:blipFill>
            <a:blip r:embed="rId6" cstate="print"/>
            <a:srcRect l="3441" r="3639"/>
            <a:stretch>
              <a:fillRect/>
            </a:stretch>
          </p:blipFill>
          <p:spPr>
            <a:xfrm>
              <a:off x="3573601" y="-387424"/>
              <a:ext cx="5570399" cy="37862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圓角矩形 12"/>
            <p:cNvSpPr/>
            <p:nvPr/>
          </p:nvSpPr>
          <p:spPr>
            <a:xfrm>
              <a:off x="7161450" y="-809203"/>
              <a:ext cx="1643063" cy="1000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我們需要老師耐心呵護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483768" y="2549490"/>
            <a:ext cx="4461076" cy="3975854"/>
            <a:chOff x="4143373" y="1928802"/>
            <a:chExt cx="4461076" cy="4308510"/>
          </a:xfrm>
        </p:grpSpPr>
        <p:pic>
          <p:nvPicPr>
            <p:cNvPr id="14" name="圖片 13" descr="1612506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373" y="1928802"/>
              <a:ext cx="4461076" cy="43085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圓角矩形 14"/>
            <p:cNvSpPr/>
            <p:nvPr/>
          </p:nvSpPr>
          <p:spPr>
            <a:xfrm>
              <a:off x="6643688" y="1928813"/>
              <a:ext cx="1643062" cy="1000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因為老師的付出使我們成長茁壯</a:t>
              </a:r>
            </a:p>
          </p:txBody>
        </p:sp>
      </p:grpSp>
      <p:grpSp>
        <p:nvGrpSpPr>
          <p:cNvPr id="21" name="群組 24"/>
          <p:cNvGrpSpPr/>
          <p:nvPr/>
        </p:nvGrpSpPr>
        <p:grpSpPr>
          <a:xfrm>
            <a:off x="0" y="1214422"/>
            <a:ext cx="9144000" cy="5256583"/>
            <a:chOff x="179512" y="1616674"/>
            <a:chExt cx="8784976" cy="4813984"/>
          </a:xfrm>
        </p:grpSpPr>
        <p:pic>
          <p:nvPicPr>
            <p:cNvPr id="16" name="圖片 15" descr="OOOPIC_sxzj_20090308dd261edd16fde137.jpg"/>
            <p:cNvPicPr>
              <a:picLocks noChangeAspect="1"/>
            </p:cNvPicPr>
            <p:nvPr/>
          </p:nvPicPr>
          <p:blipFill>
            <a:blip r:embed="rId8" cstate="print"/>
            <a:srcRect l="2476" t="16195"/>
            <a:stretch>
              <a:fillRect/>
            </a:stretch>
          </p:blipFill>
          <p:spPr>
            <a:xfrm>
              <a:off x="179512" y="1616674"/>
              <a:ext cx="8784976" cy="4813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圓角矩形 16"/>
            <p:cNvSpPr/>
            <p:nvPr/>
          </p:nvSpPr>
          <p:spPr>
            <a:xfrm>
              <a:off x="5609711" y="5309594"/>
              <a:ext cx="3143250" cy="1000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結成大樹上累累</a:t>
              </a:r>
              <a:r>
                <a:rPr lang="zh-TW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的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果實</a:t>
              </a:r>
              <a:endPara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3" name="圖片 62" descr="app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2357430"/>
            <a:ext cx="2623175" cy="1530838"/>
          </a:xfrm>
          <a:prstGeom prst="rect">
            <a:avLst/>
          </a:prstGeom>
        </p:spPr>
      </p:pic>
      <p:pic>
        <p:nvPicPr>
          <p:cNvPr id="64" name="圖片 63" descr="app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3108" y="1643050"/>
            <a:ext cx="2623175" cy="1530838"/>
          </a:xfrm>
          <a:prstGeom prst="rect">
            <a:avLst/>
          </a:prstGeom>
        </p:spPr>
      </p:pic>
      <p:sp>
        <p:nvSpPr>
          <p:cNvPr id="57" name="文字方塊 56"/>
          <p:cNvSpPr txBox="1"/>
          <p:nvPr/>
        </p:nvSpPr>
        <p:spPr>
          <a:xfrm>
            <a:off x="1142976" y="2786058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企業會計人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2928926" y="22145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會計師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65" name="圖片 64" descr="app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4775" y="1612410"/>
            <a:ext cx="2623175" cy="1530838"/>
          </a:xfrm>
          <a:prstGeom prst="rect">
            <a:avLst/>
          </a:prstGeom>
        </p:spPr>
      </p:pic>
      <p:sp>
        <p:nvSpPr>
          <p:cNvPr id="61" name="文字方塊 60"/>
          <p:cNvSpPr txBox="1"/>
          <p:nvPr/>
        </p:nvSpPr>
        <p:spPr>
          <a:xfrm>
            <a:off x="4643438" y="2071678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政府會審人員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66" name="圖片 65" descr="app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0694" y="2428868"/>
            <a:ext cx="2623175" cy="1530838"/>
          </a:xfrm>
          <a:prstGeom prst="rect">
            <a:avLst/>
          </a:prstGeom>
        </p:spPr>
      </p:pic>
      <p:sp>
        <p:nvSpPr>
          <p:cNvPr id="62" name="文字方塊 61"/>
          <p:cNvSpPr txBox="1"/>
          <p:nvPr/>
        </p:nvSpPr>
        <p:spPr>
          <a:xfrm>
            <a:off x="6357950" y="292893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稅務員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67" name="圖片 66" descr="app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3286124"/>
            <a:ext cx="2623175" cy="1530838"/>
          </a:xfrm>
          <a:prstGeom prst="rect">
            <a:avLst/>
          </a:prstGeom>
        </p:spPr>
      </p:pic>
      <p:sp>
        <p:nvSpPr>
          <p:cNvPr id="60" name="文字方塊 59"/>
          <p:cNvSpPr txBox="1"/>
          <p:nvPr/>
        </p:nvSpPr>
        <p:spPr>
          <a:xfrm>
            <a:off x="4857752" y="3786190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證券分析師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68" name="圖片 67" descr="app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8794" y="3214686"/>
            <a:ext cx="2623175" cy="1530838"/>
          </a:xfrm>
          <a:prstGeom prst="rect">
            <a:avLst/>
          </a:prstGeom>
        </p:spPr>
      </p:pic>
      <p:sp>
        <p:nvSpPr>
          <p:cNvPr id="59" name="文字方塊 58"/>
          <p:cNvSpPr txBox="1"/>
          <p:nvPr/>
        </p:nvSpPr>
        <p:spPr>
          <a:xfrm>
            <a:off x="2857488" y="378619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記帳士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60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165955"/>
            <a:ext cx="1296144" cy="3351277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品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質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267744" y="342900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肆、教學品質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3" name="標題 8"/>
          <p:cNvSpPr txBox="1">
            <a:spLocks/>
          </p:cNvSpPr>
          <p:nvPr/>
        </p:nvSpPr>
        <p:spPr>
          <a:xfrm>
            <a:off x="611560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多元化的教學方法</a:t>
            </a:r>
            <a:endParaRPr kumimoji="0" lang="zh-TW" altLang="en-US" sz="40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051720" y="2204864"/>
            <a:ext cx="1655762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企業參訪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051720" y="2997026"/>
            <a:ext cx="1655762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訪談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140374" y="2204864"/>
            <a:ext cx="1655762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模擬實作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140870" y="2997026"/>
            <a:ext cx="1655762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個案討論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156995" y="2925589"/>
            <a:ext cx="1979612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影片觀賞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124745" y="3789189"/>
            <a:ext cx="1655762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上台簡報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139282" y="3717751"/>
            <a:ext cx="1655763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分組討論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155407" y="3644726"/>
            <a:ext cx="1981200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角色扮演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083970" y="2204864"/>
            <a:ext cx="1979612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報告撰寫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5" name="群組 13"/>
          <p:cNvGrpSpPr/>
          <p:nvPr/>
        </p:nvGrpSpPr>
        <p:grpSpPr>
          <a:xfrm>
            <a:off x="179512" y="2165955"/>
            <a:ext cx="1296144" cy="3351277"/>
            <a:chOff x="251520" y="2204864"/>
            <a:chExt cx="1296144" cy="3351277"/>
          </a:xfrm>
        </p:grpSpPr>
        <p:sp>
          <p:nvSpPr>
            <p:cNvPr id="16" name="文字方塊 15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品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質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3" name="標題 8"/>
          <p:cNvSpPr txBox="1">
            <a:spLocks/>
          </p:cNvSpPr>
          <p:nvPr/>
        </p:nvSpPr>
        <p:spPr>
          <a:xfrm>
            <a:off x="611560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教學意見雙向溝通 </a:t>
            </a:r>
            <a:r>
              <a:rPr lang="en-US" altLang="zh-TW" sz="24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3-1</a:t>
            </a:r>
            <a:endParaRPr kumimoji="0" lang="zh-TW" altLang="en-US" sz="24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19672" y="14847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修課預選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9752" y="1950978"/>
            <a:ext cx="59766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2813">
              <a:lnSpc>
                <a:spcPct val="150000"/>
              </a:lnSpc>
            </a:pP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　每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學期的開課，會於前一學期時先進行課程預選以及簡單的課程說明，讓未來的開課能盡可能地滿足學生的自我生涯規劃期許及學習意願。</a:t>
            </a:r>
          </a:p>
        </p:txBody>
      </p:sp>
      <p:grpSp>
        <p:nvGrpSpPr>
          <p:cNvPr id="6" name="群組 13"/>
          <p:cNvGrpSpPr/>
          <p:nvPr/>
        </p:nvGrpSpPr>
        <p:grpSpPr>
          <a:xfrm>
            <a:off x="179512" y="2165955"/>
            <a:ext cx="1296144" cy="3351277"/>
            <a:chOff x="251520" y="2204864"/>
            <a:chExt cx="1296144" cy="3351277"/>
          </a:xfrm>
        </p:grpSpPr>
        <p:sp>
          <p:nvSpPr>
            <p:cNvPr id="7" name="文字方塊 6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品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質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13"/>
          <p:cNvGrpSpPr/>
          <p:nvPr/>
        </p:nvGrpSpPr>
        <p:grpSpPr>
          <a:xfrm>
            <a:off x="179512" y="2165955"/>
            <a:ext cx="1296144" cy="3351277"/>
            <a:chOff x="251520" y="2204864"/>
            <a:chExt cx="1296144" cy="3351277"/>
          </a:xfrm>
        </p:grpSpPr>
        <p:sp>
          <p:nvSpPr>
            <p:cNvPr id="8" name="文字方塊 7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品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質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619672" y="134076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教學評量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672" y="1908930"/>
            <a:ext cx="6840760" cy="32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2813">
              <a:lnSpc>
                <a:spcPct val="150000"/>
              </a:lnSpc>
            </a:pP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　強制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要求學生於學期末必需上網填寫各課程教師之教學評量問卷。問卷之結果分析與整理將會送給教師本人以及系主任，以讓課程教師據以改善教學缺失和提昇教學品質。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9552" y="2024844"/>
          <a:ext cx="8316416" cy="42844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79104"/>
                <a:gridCol w="2079104"/>
                <a:gridCol w="2079104"/>
                <a:gridCol w="2079104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學年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評量項目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本系平均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全校平均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97(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上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教學成效評量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4.36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4.25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97(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教學成效評量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4.28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4.28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98(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上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教學成效評量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4.28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4.30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98(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教學成效評量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4.30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4.33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99(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上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教學成效評量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4.31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4.34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99(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教學成效評量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4.40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4.35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079104" y="3320988"/>
            <a:ext cx="7381328" cy="2400657"/>
          </a:xfrm>
          <a:prstGeom prst="rect">
            <a:avLst/>
          </a:prstGeom>
          <a:solidFill>
            <a:srgbClr val="65D7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教學意見：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723900" indent="-282575">
              <a:lnSpc>
                <a:spcPct val="15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老師課程準備豐富、很不錯，教學認真，有充足的專業知識。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693738" indent="-252413">
              <a:lnSpc>
                <a:spcPct val="15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感覺上身心靈都受到梳洗一樣。上課時老師都會提出一些國際論點跟觀點，還有一些很棒的做人處事的道理。　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標題 8"/>
          <p:cNvSpPr txBox="1">
            <a:spLocks/>
          </p:cNvSpPr>
          <p:nvPr/>
        </p:nvSpPr>
        <p:spPr>
          <a:xfrm>
            <a:off x="611560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教學意見雙向溝通 </a:t>
            </a:r>
            <a:r>
              <a:rPr lang="en-US" altLang="zh-TW" sz="24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3-2</a:t>
            </a:r>
            <a:endParaRPr kumimoji="0" lang="zh-TW" altLang="en-US" sz="24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619672" y="134076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會計系學生票選優良教師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91680" y="2276872"/>
          <a:ext cx="662473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671"/>
                <a:gridCol w="3939065"/>
              </a:tblGrid>
              <a:tr h="57912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300" b="1" dirty="0" smtClean="0">
                          <a:latin typeface="標楷體" pitchFamily="65" charset="-120"/>
                          <a:ea typeface="標楷體" pitchFamily="65" charset="-120"/>
                        </a:rPr>
                        <a:t>票選優良教師舉辦日期：</a:t>
                      </a:r>
                      <a:endParaRPr lang="en-US" altLang="zh-TW" sz="23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300" b="1" kern="1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                 </a:t>
                      </a:r>
                      <a:r>
                        <a:rPr lang="en-US" sz="2300" b="1" kern="1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100</a:t>
                      </a:r>
                      <a:r>
                        <a:rPr lang="zh-TW" altLang="en-US" sz="2300" b="1" kern="1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lang="en-US" sz="2300" b="1" kern="1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05</a:t>
                      </a:r>
                      <a:r>
                        <a:rPr lang="zh-TW" altLang="en-US" sz="2300" b="1" kern="1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300" b="1" kern="100" dirty="0" smtClean="0"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altLang="en-US" sz="2300" b="1" kern="100" dirty="0" smtClean="0">
                          <a:latin typeface="標楷體" pitchFamily="65" charset="-120"/>
                          <a:ea typeface="標楷體" pitchFamily="65" charset="-120"/>
                        </a:rPr>
                        <a:t>日至</a:t>
                      </a:r>
                      <a:r>
                        <a:rPr lang="en-US" sz="2300" b="1" kern="100" dirty="0" smtClean="0"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altLang="en-US" sz="2300" b="1" kern="1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300" b="1" kern="100" dirty="0" smtClean="0"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r>
                        <a:rPr lang="zh-TW" altLang="en-US" sz="2300" b="1" kern="1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34697">
                <a:tc>
                  <a:txBody>
                    <a:bodyPr/>
                    <a:lstStyle/>
                    <a:p>
                      <a:r>
                        <a:rPr lang="zh-TW" altLang="en-US" sz="2300" b="1" dirty="0" smtClean="0">
                          <a:latin typeface="標楷體" pitchFamily="65" charset="-120"/>
                          <a:ea typeface="標楷體" pitchFamily="65" charset="-120"/>
                        </a:rPr>
                        <a:t>日間部</a:t>
                      </a:r>
                      <a:endParaRPr lang="zh-TW" altLang="en-US" sz="2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00" b="1" dirty="0" smtClean="0">
                          <a:latin typeface="標楷體" pitchFamily="65" charset="-120"/>
                          <a:ea typeface="標楷體" pitchFamily="65" charset="-120"/>
                        </a:rPr>
                        <a:t>杜炫芬老師</a:t>
                      </a:r>
                      <a:endParaRPr lang="zh-TW" altLang="en-US" sz="2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  <a:tr h="434697">
                <a:tc>
                  <a:txBody>
                    <a:bodyPr/>
                    <a:lstStyle/>
                    <a:p>
                      <a:r>
                        <a:rPr lang="zh-TW" altLang="en-US" sz="2300" b="1" dirty="0" smtClean="0">
                          <a:latin typeface="標楷體" pitchFamily="65" charset="-120"/>
                          <a:ea typeface="標楷體" pitchFamily="65" charset="-120"/>
                        </a:rPr>
                        <a:t>夜間部</a:t>
                      </a:r>
                      <a:endParaRPr lang="zh-TW" altLang="en-US" sz="2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00" b="1" dirty="0" smtClean="0">
                          <a:latin typeface="標楷體" pitchFamily="65" charset="-120"/>
                          <a:ea typeface="標楷體" pitchFamily="65" charset="-120"/>
                        </a:rPr>
                        <a:t>蔡素慈老師</a:t>
                      </a:r>
                      <a:endParaRPr lang="zh-TW" altLang="en-US" sz="2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  <p:pic>
        <p:nvPicPr>
          <p:cNvPr id="5" name="圖片 4" descr="DSC01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301716"/>
            <a:ext cx="2339752" cy="1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02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301716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DSC01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293096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群組 13"/>
          <p:cNvGrpSpPr/>
          <p:nvPr/>
        </p:nvGrpSpPr>
        <p:grpSpPr>
          <a:xfrm>
            <a:off x="179512" y="2165955"/>
            <a:ext cx="1296144" cy="3351277"/>
            <a:chOff x="251520" y="2204864"/>
            <a:chExt cx="1296144" cy="3351277"/>
          </a:xfrm>
        </p:grpSpPr>
        <p:sp>
          <p:nvSpPr>
            <p:cNvPr id="9" name="文字方塊 8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品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質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13" name="標題 8"/>
          <p:cNvSpPr txBox="1">
            <a:spLocks/>
          </p:cNvSpPr>
          <p:nvPr/>
        </p:nvSpPr>
        <p:spPr>
          <a:xfrm>
            <a:off x="611560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教學意見雙向溝通 </a:t>
            </a:r>
            <a:r>
              <a:rPr lang="en-US" altLang="zh-TW" sz="24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3-3</a:t>
            </a:r>
            <a:endParaRPr kumimoji="0" lang="zh-TW" altLang="en-US" sz="24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65</a:t>
            </a:fld>
            <a:endParaRPr lang="zh-TW" altLang="en-US"/>
          </a:p>
        </p:txBody>
      </p:sp>
      <p:grpSp>
        <p:nvGrpSpPr>
          <p:cNvPr id="4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267744" y="371703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伍、學生輔導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5" name="標題 8"/>
          <p:cNvSpPr txBox="1">
            <a:spLocks/>
          </p:cNvSpPr>
          <p:nvPr/>
        </p:nvSpPr>
        <p:spPr>
          <a:xfrm>
            <a:off x="251520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一、學生基本能力與專業能力指標制定 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0"/>
              </a:spcBef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與執行情形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91680" y="1412776"/>
            <a:ext cx="66247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7525" indent="-1787525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第一階段：召開本系課程規劃小組會議，組成委員為系內專任教師五名，業界代表二名，畢業系友代表一名，學生代表一名，系主任為當然委員，合計共十名。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077913" indent="-1077913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706563" indent="-1706563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第二階段：召開系務會議，由本系全部教師共同參與討論。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077913" indent="-1077913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706563" indent="-1706563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第三階段：將系務會議之決議，提送至校課程委員會。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8" name="文字方塊 7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7" name="文字方塊 6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3" name="標題 8"/>
          <p:cNvSpPr txBox="1">
            <a:spLocks/>
          </p:cNvSpPr>
          <p:nvPr/>
        </p:nvSpPr>
        <p:spPr>
          <a:xfrm>
            <a:off x="539552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學年度課程規劃小組成員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544" y="1615400"/>
          <a:ext cx="8352928" cy="4693920"/>
        </p:xfrm>
        <a:graphic>
          <a:graphicData uri="http://schemas.openxmlformats.org/drawingml/2006/table">
            <a:tbl>
              <a:tblPr/>
              <a:tblGrid>
                <a:gridCol w="1296144"/>
                <a:gridCol w="1400471"/>
                <a:gridCol w="5656313"/>
              </a:tblGrid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學期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系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所</a:t>
                      </a:r>
                      <a:endParaRPr lang="en-US" altLang="zh-TW" sz="2800" kern="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成員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業界代表、畢業系友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、</a:t>
                      </a:r>
                      <a:endParaRPr lang="en-US" altLang="zh-TW" sz="2800" kern="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在</a:t>
                      </a:r>
                      <a:r>
                        <a:rPr lang="zh-TW" sz="2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校生代表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97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5</a:t>
                      </a:r>
                      <a:r>
                        <a:rPr lang="zh-TW" altLang="en-US" sz="2800" kern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名</a:t>
                      </a:r>
                      <a:endParaRPr lang="zh-TW" sz="2800" kern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kern="0" dirty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新細明體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98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上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</a:t>
                      </a:r>
                      <a:r>
                        <a:rPr lang="zh-TW" altLang="en-US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名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kern="0" dirty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新細明體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98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下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</a:t>
                      </a:r>
                      <a:r>
                        <a:rPr lang="zh-TW" altLang="en-US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名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kern="0" dirty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新細明體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99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上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</a:t>
                      </a:r>
                      <a:r>
                        <a:rPr lang="zh-TW" altLang="en-US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名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翁國當會計師、林佩樺會計師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、</a:t>
                      </a:r>
                      <a:endParaRPr lang="en-US" altLang="zh-TW" sz="2800" kern="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陳致樺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先生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99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下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</a:t>
                      </a:r>
                      <a:r>
                        <a:rPr lang="zh-TW" altLang="en-US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名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翁國當會計師、林佩樺會計師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、</a:t>
                      </a:r>
                      <a:endParaRPr lang="en-US" altLang="zh-TW" sz="2800" kern="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陳致樺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先生</a:t>
                      </a:r>
                      <a:r>
                        <a:rPr lang="zh-TW" sz="2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、黃德財同學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100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上</a:t>
                      </a:r>
                      <a:r>
                        <a:rPr lang="en-US" alt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</a:t>
                      </a:r>
                      <a:r>
                        <a:rPr lang="zh-TW" altLang="en-US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名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翁國當會計師、林佩樺會計師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、</a:t>
                      </a:r>
                      <a:endParaRPr lang="en-US" altLang="zh-TW" sz="2800" kern="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陳致樺</a:t>
                      </a:r>
                      <a:r>
                        <a:rPr lang="zh-TW" sz="28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先生</a:t>
                      </a:r>
                      <a:r>
                        <a:rPr lang="zh-TW" sz="2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、陳順源同學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7" name="文字方塊 6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3" name="標題 8"/>
          <p:cNvSpPr txBox="1">
            <a:spLocks/>
          </p:cNvSpPr>
          <p:nvPr/>
        </p:nvSpPr>
        <p:spPr>
          <a:xfrm>
            <a:off x="323528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三、學生基本能力及專業能力指標制定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0"/>
              </a:spcBef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內容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(1/3)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19672" y="1340768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由代表性工作來定義，本系學生就業方向所需之能力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544" y="2348880"/>
          <a:ext cx="8424936" cy="4048640"/>
        </p:xfrm>
        <a:graphic>
          <a:graphicData uri="http://schemas.openxmlformats.org/drawingml/2006/table">
            <a:tbl>
              <a:tblPr/>
              <a:tblGrid>
                <a:gridCol w="2239293"/>
                <a:gridCol w="6185643"/>
              </a:tblGrid>
              <a:tr h="24349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Times New Roman"/>
                          <a:ea typeface="標楷體"/>
                          <a:cs typeface="新細明體"/>
                        </a:rPr>
                        <a:t>就</a:t>
                      </a:r>
                      <a:r>
                        <a:rPr lang="en-US" sz="1800" kern="0" dirty="0">
                          <a:latin typeface="Times New Roman"/>
                          <a:ea typeface="標楷體"/>
                          <a:cs typeface="新細明體"/>
                        </a:rPr>
                        <a:t>  </a:t>
                      </a:r>
                      <a:r>
                        <a:rPr lang="zh-TW" sz="1800" kern="0" dirty="0">
                          <a:latin typeface="Times New Roman"/>
                          <a:ea typeface="標楷體"/>
                          <a:cs typeface="新細明體"/>
                        </a:rPr>
                        <a:t>業</a:t>
                      </a:r>
                      <a:r>
                        <a:rPr lang="en-US" sz="1800" kern="0" dirty="0">
                          <a:latin typeface="Times New Roman"/>
                          <a:ea typeface="標楷體"/>
                          <a:cs typeface="新細明體"/>
                        </a:rPr>
                        <a:t>  </a:t>
                      </a:r>
                      <a:r>
                        <a:rPr lang="zh-TW" sz="1800" kern="0" dirty="0">
                          <a:latin typeface="Times New Roman"/>
                          <a:ea typeface="標楷體"/>
                          <a:cs typeface="新細明體"/>
                        </a:rPr>
                        <a:t>方</a:t>
                      </a:r>
                      <a:r>
                        <a:rPr lang="en-US" sz="1800" kern="0" dirty="0">
                          <a:latin typeface="Times New Roman"/>
                          <a:ea typeface="標楷體"/>
                          <a:cs typeface="新細明體"/>
                        </a:rPr>
                        <a:t>  </a:t>
                      </a:r>
                      <a:r>
                        <a:rPr lang="zh-TW" sz="1800" kern="0" dirty="0">
                          <a:latin typeface="Times New Roman"/>
                          <a:ea typeface="標楷體"/>
                          <a:cs typeface="新細明體"/>
                        </a:rPr>
                        <a:t>向</a:t>
                      </a:r>
                      <a:r>
                        <a:rPr lang="en-US" sz="1800" kern="0" dirty="0">
                          <a:latin typeface="Times New Roman"/>
                          <a:ea typeface="標楷體"/>
                          <a:cs typeface="新細明體"/>
                        </a:rPr>
                        <a:t>  </a:t>
                      </a:r>
                      <a:r>
                        <a:rPr lang="zh-TW" sz="1800" kern="0" dirty="0">
                          <a:latin typeface="Times New Roman"/>
                          <a:ea typeface="標楷體"/>
                          <a:cs typeface="新細明體"/>
                        </a:rPr>
                        <a:t>說</a:t>
                      </a:r>
                      <a:r>
                        <a:rPr lang="en-US" sz="1800" kern="0" dirty="0">
                          <a:latin typeface="Times New Roman"/>
                          <a:ea typeface="標楷體"/>
                          <a:cs typeface="新細明體"/>
                        </a:rPr>
                        <a:t>  </a:t>
                      </a:r>
                      <a:r>
                        <a:rPr lang="zh-TW" sz="1800" kern="0" dirty="0">
                          <a:latin typeface="Times New Roman"/>
                          <a:ea typeface="標楷體"/>
                          <a:cs typeface="新細明體"/>
                        </a:rPr>
                        <a:t>明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latin typeface="Times New Roman"/>
                          <a:ea typeface="標楷體"/>
                          <a:cs typeface="新細明體"/>
                        </a:rPr>
                        <a:t>代表性工作職稱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latin typeface="Times New Roman"/>
                          <a:ea typeface="標楷體"/>
                          <a:cs typeface="新細明體"/>
                        </a:rPr>
                        <a:t>可擔任職業說明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1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latin typeface="Times New Roman"/>
                          <a:ea typeface="標楷體"/>
                          <a:cs typeface="新細明體"/>
                        </a:rPr>
                        <a:t>會計師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新細明體"/>
                        </a:rPr>
                        <a:t>具有會計師資格，從事會計事務之設計與管理，及為私人、企業、團體及政府機關之會計問題提供諮詢服務之人員。 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新細明體"/>
                        </a:rPr>
                        <a:t>財務會計主管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新細明體"/>
                        </a:rPr>
                        <a:t>企業或組織內部預算、決算及會計工作之規劃、組織、指導、管制與考核等活動之管理人員。 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新細明體"/>
                        </a:rPr>
                        <a:t>助理會計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新細明體"/>
                        </a:rPr>
                        <a:t>在會計原則之下，從事辦理會計、財務處理記錄。 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新細明體"/>
                        </a:rPr>
                        <a:t>政府會計審計人員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新細明體"/>
                        </a:rPr>
                        <a:t>辦理公部門會計事項處理及政府預算規劃等工作。 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新細明體"/>
                        </a:rPr>
                        <a:t>記帳士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新細明體"/>
                        </a:rPr>
                        <a:t>受委任辦理工商登記及其他登記事項，受委任辦理各項稅捐稽徵案件之申報及申請事項，受委任辦理商業會計事務。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新細明體"/>
                        </a:rPr>
                        <a:t>稅務規劃師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新細明體"/>
                        </a:rPr>
                        <a:t>協助規劃企業或個人的稅務事項。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9200" marR="9200" marT="9200" marB="9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619672" y="153762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學生基本能力指標制定的內容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40024" y="2420888"/>
          <a:ext cx="6576392" cy="3018048"/>
        </p:xfrm>
        <a:graphic>
          <a:graphicData uri="http://schemas.openxmlformats.org/drawingml/2006/table">
            <a:tbl>
              <a:tblPr/>
              <a:tblGrid>
                <a:gridCol w="2098552"/>
                <a:gridCol w="4477840"/>
              </a:tblGrid>
              <a:tr h="16247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latin typeface="Times New Roman"/>
                          <a:ea typeface="標楷體"/>
                          <a:cs typeface="新細明體"/>
                        </a:rPr>
                        <a:t>系能力指標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24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商業學群共同基礎能力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基礎會計能力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基礎經濟能力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系專業基礎能力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基礎法學能力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量化基礎能力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基礎資訊能力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6" name="文字方塊 5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10" name="標題 8"/>
          <p:cNvSpPr txBox="1">
            <a:spLocks/>
          </p:cNvSpPr>
          <p:nvPr/>
        </p:nvSpPr>
        <p:spPr>
          <a:xfrm>
            <a:off x="323528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三、學生基本能力及專業能力指標制定內容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(2/3)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本系現況</a:t>
            </a:r>
            <a:endParaRPr lang="zh-TW" altLang="en-US" sz="4800" spc="50" dirty="0">
              <a:ln w="1143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2132856"/>
            <a:ext cx="65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屏商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會計系是屏東地區唯一的會計相關學系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本系日間部最低錄取分數為本校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系中第二高分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僅次於財金系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本系目前班級、人數：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19150" lvl="1" indent="-361950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日間部：四班，共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211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名學生。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19150" lvl="1" indent="-361950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進修部：四班，共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129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名學生。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現有專任教師：共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388676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招生情況良好</a:t>
            </a:r>
            <a:endParaRPr lang="zh-TW" altLang="en-US" sz="33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70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40024" y="2213248"/>
          <a:ext cx="6576392" cy="4024064"/>
        </p:xfrm>
        <a:graphic>
          <a:graphicData uri="http://schemas.openxmlformats.org/drawingml/2006/table">
            <a:tbl>
              <a:tblPr/>
              <a:tblGrid>
                <a:gridCol w="2098552"/>
                <a:gridCol w="4477840"/>
              </a:tblGrid>
              <a:tr h="16247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200" b="1" kern="0" dirty="0" smtClean="0">
                          <a:latin typeface="Times New Roman"/>
                          <a:ea typeface="標楷體"/>
                          <a:cs typeface="新細明體"/>
                        </a:rPr>
                        <a:t>系能力指標</a:t>
                      </a:r>
                      <a:endParaRPr lang="zh-TW" altLang="zh-TW" sz="32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系專業核心能力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財務會計專業能力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財務分析能力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帳務查核能力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專業法律能力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科技應用能力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6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財務管理能力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latin typeface="Times New Roman"/>
                          <a:ea typeface="標楷體"/>
                          <a:cs typeface="新細明體"/>
                        </a:rPr>
                        <a:t>商管知識與語文能力</a:t>
                      </a:r>
                      <a:endParaRPr 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619672" y="153762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學生專業能力指標制定的內容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6" name="文字方塊 5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10" name="標題 8"/>
          <p:cNvSpPr txBox="1">
            <a:spLocks/>
          </p:cNvSpPr>
          <p:nvPr/>
        </p:nvSpPr>
        <p:spPr>
          <a:xfrm>
            <a:off x="323528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三、學生基本能力及專業能力指標制定內容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(3/3)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6" name="文字方塊 5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3" name="標題 8"/>
          <p:cNvSpPr txBox="1">
            <a:spLocks/>
          </p:cNvSpPr>
          <p:nvPr/>
        </p:nvSpPr>
        <p:spPr>
          <a:xfrm>
            <a:off x="323528" y="12576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四、學生學習歷程檔案建置及使用情形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1680" y="1700808"/>
            <a:ext cx="6768752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　本系配合學校研發處實習就業輔導組，讓學生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建置自己的學習歷程檔案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，希望對就讀系所的整體面向、課程規劃與未來職涯發展方向有清楚的了解，並協助學生職涯規劃、瞭解畢業後選擇繼續深造、職場就業的發展方向。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20" name="文字方塊 1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4096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F0848-D1D0-4F52-B455-7A24E1FF7AC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altLang="zh-TW" smtClean="0"/>
          </a:p>
        </p:txBody>
      </p:sp>
      <p:sp>
        <p:nvSpPr>
          <p:cNvPr id="11" name="剪去單一角落矩形 10"/>
          <p:cNvSpPr/>
          <p:nvPr/>
        </p:nvSpPr>
        <p:spPr>
          <a:xfrm>
            <a:off x="5580063" y="1196975"/>
            <a:ext cx="3563937" cy="1727200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語文能力門檻依據「國立屏東商業技術學院學生英文能力畢業門檻及輔導辦法」為標準。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FFFF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968088" y="1703090"/>
            <a:ext cx="396000" cy="5400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9" name="資料庫圖表 8"/>
          <p:cNvGraphicFramePr/>
          <p:nvPr/>
        </p:nvGraphicFramePr>
        <p:xfrm>
          <a:off x="827584" y="1700808"/>
          <a:ext cx="6408712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標題 8"/>
          <p:cNvSpPr txBox="1">
            <a:spLocks/>
          </p:cNvSpPr>
          <p:nvPr/>
        </p:nvSpPr>
        <p:spPr>
          <a:xfrm>
            <a:off x="395536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tabLst>
                <a:tab pos="1160463" algn="l"/>
              </a:tabLst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五、系所畢業門檻制定情形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(1/5)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19" name="文字方塊 18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4198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EA9AE-E52A-48BC-B2C8-1F4C1F841ED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altLang="zh-TW" smtClean="0"/>
          </a:p>
        </p:txBody>
      </p:sp>
      <p:sp>
        <p:nvSpPr>
          <p:cNvPr id="11" name="剪去單一角落矩形 10"/>
          <p:cNvSpPr/>
          <p:nvPr/>
        </p:nvSpPr>
        <p:spPr>
          <a:xfrm>
            <a:off x="5508625" y="981075"/>
            <a:ext cx="3635375" cy="2022475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四技通識教育課程最低畢業門檻需修習必修</a:t>
            </a:r>
            <a:r>
              <a:rPr kumimoji="0" lang="en-US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學分，大致分為基礎能力課程、公民素養課程與博雅涵養課程。</a:t>
            </a:r>
          </a:p>
        </p:txBody>
      </p:sp>
      <p:sp>
        <p:nvSpPr>
          <p:cNvPr id="12" name="向右箭號 11"/>
          <p:cNvSpPr/>
          <p:nvPr/>
        </p:nvSpPr>
        <p:spPr>
          <a:xfrm rot="16200000">
            <a:off x="6174168" y="3051008"/>
            <a:ext cx="360000" cy="5400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9" name="資料庫圖表 8"/>
          <p:cNvGraphicFramePr/>
          <p:nvPr/>
        </p:nvGraphicFramePr>
        <p:xfrm>
          <a:off x="-252536" y="1844824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標題 8"/>
          <p:cNvSpPr txBox="1">
            <a:spLocks/>
          </p:cNvSpPr>
          <p:nvPr/>
        </p:nvSpPr>
        <p:spPr>
          <a:xfrm>
            <a:off x="395536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tabLst>
                <a:tab pos="1160463" algn="l"/>
              </a:tabLst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五、系所畢業門檻制定情形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(2/5)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20" name="文字方塊 1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4301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C54CD-9F2C-4DB2-8504-1604034252F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altLang="zh-TW" smtClean="0"/>
          </a:p>
        </p:txBody>
      </p:sp>
      <p:sp>
        <p:nvSpPr>
          <p:cNvPr id="11" name="剪去單一角落矩形 10"/>
          <p:cNvSpPr/>
          <p:nvPr/>
        </p:nvSpPr>
        <p:spPr>
          <a:xfrm>
            <a:off x="5611813" y="4076700"/>
            <a:ext cx="3532187" cy="1584325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必修課程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共有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17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門課程</a:t>
            </a:r>
            <a:r>
              <a:rPr kumimoji="0" lang="en-US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kumimoji="0"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學分包含會計學、成本管理會計、審計學、稅務法規等專業</a:t>
            </a: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必修。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rgbClr val="FFFFFF"/>
                </a:solidFill>
              </a:rPr>
              <a:t>€</a:t>
            </a:r>
            <a:endParaRPr kumimoji="0" lang="zh-TW" altLang="en-US" dirty="0">
              <a:solidFill>
                <a:srgbClr val="FFFFFF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 rot="19403129">
            <a:off x="5742668" y="5643296"/>
            <a:ext cx="360000" cy="5400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9" name="資料庫圖表 8"/>
          <p:cNvGraphicFramePr/>
          <p:nvPr/>
        </p:nvGraphicFramePr>
        <p:xfrm>
          <a:off x="251520" y="1340768"/>
          <a:ext cx="64807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標題 8"/>
          <p:cNvSpPr txBox="1">
            <a:spLocks/>
          </p:cNvSpPr>
          <p:nvPr/>
        </p:nvSpPr>
        <p:spPr>
          <a:xfrm>
            <a:off x="539552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tabLst>
                <a:tab pos="1160463" algn="l"/>
              </a:tabLst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五、系所畢業門檻制定情形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(3/5)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20" name="文字方塊 1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4403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E678C-E289-4F96-8D1B-5F115A7AC3A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altLang="zh-TW" smtClean="0"/>
          </a:p>
        </p:txBody>
      </p:sp>
      <p:graphicFrame>
        <p:nvGraphicFramePr>
          <p:cNvPr id="9" name="資料庫圖表 8"/>
          <p:cNvGraphicFramePr/>
          <p:nvPr/>
        </p:nvGraphicFramePr>
        <p:xfrm>
          <a:off x="3240360" y="836712"/>
          <a:ext cx="57241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剪去單一角落矩形 10"/>
          <p:cNvSpPr/>
          <p:nvPr/>
        </p:nvSpPr>
        <p:spPr>
          <a:xfrm flipH="1">
            <a:off x="0" y="3681413"/>
            <a:ext cx="3563938" cy="2339975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共有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56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課程，畢業門檻至少選修</a:t>
            </a:r>
            <a:r>
              <a:rPr kumimoji="0" lang="en-US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。主要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分四大</a:t>
            </a: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類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：會計審計專業、稅務專業、會計資訊應用、財務專業。</a:t>
            </a:r>
            <a:endParaRPr kumimoji="0"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向右箭號 11"/>
          <p:cNvSpPr/>
          <p:nvPr/>
        </p:nvSpPr>
        <p:spPr>
          <a:xfrm flipH="1">
            <a:off x="3563888" y="5229200"/>
            <a:ext cx="396000" cy="5400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標題 8"/>
          <p:cNvSpPr txBox="1">
            <a:spLocks/>
          </p:cNvSpPr>
          <p:nvPr/>
        </p:nvSpPr>
        <p:spPr>
          <a:xfrm>
            <a:off x="539552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tabLst>
                <a:tab pos="1160463" algn="l"/>
              </a:tabLst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五、系所畢業門檻制定情形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(4/5)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4505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908FF-0B03-4E9E-9AC7-9A4F7C3C1E5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altLang="zh-TW" smtClean="0"/>
          </a:p>
        </p:txBody>
      </p:sp>
      <p:graphicFrame>
        <p:nvGraphicFramePr>
          <p:cNvPr id="9" name="資料庫圖表 8"/>
          <p:cNvGraphicFramePr/>
          <p:nvPr/>
        </p:nvGraphicFramePr>
        <p:xfrm>
          <a:off x="2411760" y="2060848"/>
          <a:ext cx="636254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向右箭號 12"/>
          <p:cNvSpPr/>
          <p:nvPr/>
        </p:nvSpPr>
        <p:spPr>
          <a:xfrm rot="16200000">
            <a:off x="2285736" y="3266992"/>
            <a:ext cx="360000" cy="5400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剪去單一角落矩形 10"/>
          <p:cNvSpPr/>
          <p:nvPr/>
        </p:nvSpPr>
        <p:spPr>
          <a:xfrm flipH="1">
            <a:off x="250825" y="1125538"/>
            <a:ext cx="3600450" cy="208743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本系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kumimoji="0"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(97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學年班開始</a:t>
            </a:r>
            <a:r>
              <a:rPr kumimoji="0"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必須</a:t>
            </a: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接受為期一年的專題訓練，以口頭及海報發表，作為本課程的成果展示。</a:t>
            </a:r>
          </a:p>
        </p:txBody>
      </p:sp>
      <p:sp>
        <p:nvSpPr>
          <p:cNvPr id="12" name="標題 8"/>
          <p:cNvSpPr txBox="1">
            <a:spLocks/>
          </p:cNvSpPr>
          <p:nvPr/>
        </p:nvSpPr>
        <p:spPr>
          <a:xfrm>
            <a:off x="539552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tabLst>
                <a:tab pos="1160463" algn="l"/>
              </a:tabLst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五、系所畢業門檻制定情形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(5/5)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77</a:t>
            </a:fld>
            <a:endParaRPr lang="zh-TW" altLang="en-US"/>
          </a:p>
        </p:txBody>
      </p:sp>
      <p:sp>
        <p:nvSpPr>
          <p:cNvPr id="5" name="標題 8"/>
          <p:cNvSpPr txBox="1">
            <a:spLocks/>
          </p:cNvSpPr>
          <p:nvPr/>
        </p:nvSpPr>
        <p:spPr>
          <a:xfrm>
            <a:off x="539552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tabLst>
                <a:tab pos="1160463" algn="l"/>
              </a:tabLst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六、學習輔導機制之建立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(1/4)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47664" y="1268760"/>
            <a:ext cx="7200800" cy="237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專業輔導制度與策略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身心障礙學生課業輔導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授課教師隨時給予課後輔導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6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8" name="文字方塊 7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9" name="文字方塊 8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78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835696" y="1412776"/>
            <a:ext cx="2852063" cy="622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職涯輔導機制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23728" y="2132856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學涯輔導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大專校院就業職能平台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U-CAN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3.Career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職業適性測驗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(Career Personality Aptitude  System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CPAS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4221088"/>
          <a:ext cx="3113931" cy="2207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點陣圖影像" r:id="rId3" imgW="9285714" imgH="6563641" progId="PBrush">
                  <p:embed/>
                </p:oleObj>
              </mc:Choice>
              <mc:Fallback>
                <p:oleObj name="點陣圖影像" r:id="rId3" imgW="9285714" imgH="656364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791"/>
                      <a:stretch>
                        <a:fillRect/>
                      </a:stretch>
                    </p:blipFill>
                    <p:spPr bwMode="auto">
                      <a:xfrm>
                        <a:off x="0" y="4221088"/>
                        <a:ext cx="3113931" cy="220714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21088"/>
            <a:ext cx="2943432" cy="22075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內容版面配置區 3" descr="00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27763" y="4221163"/>
            <a:ext cx="2916237" cy="2232025"/>
          </a:xfrm>
          <a:prstGeom prst="rect">
            <a:avLst/>
          </a:prstGeom>
        </p:spPr>
      </p:pic>
      <p:sp>
        <p:nvSpPr>
          <p:cNvPr id="13" name="標題 8"/>
          <p:cNvSpPr txBox="1">
            <a:spLocks/>
          </p:cNvSpPr>
          <p:nvPr/>
        </p:nvSpPr>
        <p:spPr>
          <a:xfrm>
            <a:off x="539552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tabLst>
                <a:tab pos="1160463" algn="l"/>
              </a:tabLst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六、學習輔導機制之建立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(2/4)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8" y="1221828"/>
          <a:ext cx="8568952" cy="5591548"/>
        </p:xfrm>
        <a:graphic>
          <a:graphicData uri="http://schemas.openxmlformats.org/drawingml/2006/table">
            <a:tbl>
              <a:tblPr/>
              <a:tblGrid>
                <a:gridCol w="2599820"/>
                <a:gridCol w="5969132"/>
              </a:tblGrid>
              <a:tr h="465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輔導措施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實施情形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3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校外實習輔導機制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99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學年度合作廠商簡介累計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1 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場次</a:t>
                      </a:r>
                      <a:r>
                        <a:rPr lang="zh-TW" sz="24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；</a:t>
                      </a:r>
                      <a:endParaRPr lang="en-US" altLang="zh-TW" sz="24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98-99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年實習座談會累計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場次。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邀請業界專家學者演講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97-99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學年度累計場次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場次。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企業參訪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97-99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學年度推動知名企業參訪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場次。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標楷體"/>
                          <a:cs typeface="Times New Roman"/>
                        </a:rPr>
                        <a:t>系友經營與服務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l"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老師不定期參加校友同學會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標楷體"/>
                          <a:cs typeface="Times New Roman"/>
                        </a:rPr>
                        <a:t>校園徵才博覽會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於每年畢業季配合校方辦理。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標楷體"/>
                          <a:cs typeface="Times New Roman"/>
                        </a:rPr>
                        <a:t>參與人力方案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98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年與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99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年執行教育部培育優質人力促進就業計畫。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標楷體"/>
                          <a:cs typeface="Times New Roman"/>
                        </a:rPr>
                        <a:t>98</a:t>
                      </a:r>
                      <a:r>
                        <a:rPr lang="zh-TW" sz="2400" kern="100">
                          <a:latin typeface="Times New Roman"/>
                          <a:ea typeface="標楷體"/>
                          <a:cs typeface="Times New Roman"/>
                        </a:rPr>
                        <a:t>年成立系友會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98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99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年辦理系友會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場次，藉系友會聯誼時畢業系友與應屆畢業生交流座談。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79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5536" y="764704"/>
            <a:ext cx="4583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400" b="1" spc="50" dirty="0" smtClean="0">
                <a:ln w="11430"/>
                <a:latin typeface="標楷體" pitchFamily="65" charset="-120"/>
                <a:ea typeface="標楷體" pitchFamily="65" charset="-120"/>
              </a:rPr>
              <a:t>會計系學生職涯輔導措施一覽表</a:t>
            </a:r>
            <a:endParaRPr lang="zh-TW" altLang="en-US" sz="2400" b="1" spc="50" dirty="0">
              <a:ln w="11430"/>
            </a:endParaRPr>
          </a:p>
        </p:txBody>
      </p:sp>
      <p:sp>
        <p:nvSpPr>
          <p:cNvPr id="7" name="標題 8"/>
          <p:cNvSpPr txBox="1">
            <a:spLocks/>
          </p:cNvSpPr>
          <p:nvPr/>
        </p:nvSpPr>
        <p:spPr>
          <a:xfrm>
            <a:off x="251520" y="-1714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tabLst>
                <a:tab pos="1160463" algn="l"/>
              </a:tabLst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六、學習輔導機制之建立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(3/4)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475656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本系特色 </a:t>
            </a:r>
            <a:r>
              <a:rPr lang="en-US" altLang="zh-TW" sz="2400" spc="50" dirty="0" smtClean="0">
                <a:ln w="11430"/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2400" spc="50" dirty="0">
              <a:ln w="1143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619672" y="2060848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本系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師教學認真且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把關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嚴格，教學品質頗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受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本校師生、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業界及政府機構用人單位的肯定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周國華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老師獲選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學年屏商    全校教學優良教師第一名。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蔡素慈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老師獲選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學年屏商   全校教學優良教師第二名。</a:t>
            </a: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388676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教學認真、備受肯定</a:t>
            </a:r>
            <a:endParaRPr lang="zh-TW" altLang="en-US" sz="33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429000"/>
            <a:ext cx="2051720" cy="303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80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547664" y="1700808"/>
            <a:ext cx="705678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開設生涯規劃課程，有利學生選課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627063" indent="-627063">
              <a:lnSpc>
                <a:spcPct val="150000"/>
              </a:lnSpc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開設校外實習課程，落實理論與實務之結合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627063" indent="-627063">
              <a:lnSpc>
                <a:spcPct val="150000"/>
              </a:lnSpc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建立學涯輔導教師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(Academic advisor)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制度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4"/>
          <p:cNvGrpSpPr/>
          <p:nvPr/>
        </p:nvGrpSpPr>
        <p:grpSpPr>
          <a:xfrm>
            <a:off x="179512" y="2217789"/>
            <a:ext cx="1296144" cy="3443459"/>
            <a:chOff x="251520" y="2204864"/>
            <a:chExt cx="1296144" cy="3351277"/>
          </a:xfrm>
        </p:grpSpPr>
        <p:sp>
          <p:nvSpPr>
            <p:cNvPr id="6" name="文字方塊 5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輔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導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10" name="標題 8"/>
          <p:cNvSpPr txBox="1">
            <a:spLocks/>
          </p:cNvSpPr>
          <p:nvPr/>
        </p:nvSpPr>
        <p:spPr>
          <a:xfrm>
            <a:off x="539552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tabLst>
                <a:tab pos="1160463" algn="l"/>
              </a:tabLst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六、學習輔導機制之建立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(4/4)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81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195736" y="342900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陸、學生成就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785918" y="1840834"/>
          <a:ext cx="6552728" cy="44456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5138"/>
                <a:gridCol w="395759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活動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</a:tr>
              <a:tr h="584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99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系友會成立大會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99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週年校慶暨系友回娘家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申請成立社團法人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畢業典禮暨系友回娘家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內政部同意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週暨系友回娘家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7504" y="770974"/>
          <a:ext cx="2555776" cy="107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1368152"/>
              </a:tblGrid>
              <a:tr h="4998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會長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副會長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</a:tr>
              <a:tr h="5740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陳致樺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蔡志瑋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系友會活動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82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1" name="文字方塊 10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83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5" name="文字方塊 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9" name="標題 8"/>
          <p:cNvSpPr txBox="1">
            <a:spLocks/>
          </p:cNvSpPr>
          <p:nvPr/>
        </p:nvSpPr>
        <p:spPr>
          <a:xfrm>
            <a:off x="395536" y="5375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4800" b="1" spc="50" dirty="0" smtClean="0">
                <a:ln w="11430"/>
                <a:latin typeface="標楷體" pitchFamily="65" charset="-120"/>
                <a:ea typeface="標楷體" pitchFamily="65" charset="-120"/>
                <a:cs typeface="+mj-cs"/>
              </a:rPr>
              <a:t>已擁有的會計專業證照</a:t>
            </a:r>
            <a:endParaRPr kumimoji="0" lang="zh-TW" altLang="en-US" sz="48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403649" y="1844824"/>
          <a:ext cx="7097441" cy="385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829"/>
                <a:gridCol w="967646"/>
                <a:gridCol w="1072083"/>
                <a:gridCol w="1072083"/>
                <a:gridCol w="1072083"/>
                <a:gridCol w="896717"/>
              </a:tblGrid>
              <a:tr h="6429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證照名稱</a:t>
                      </a:r>
                      <a:r>
                        <a:rPr lang="en-US" altLang="zh-TW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</a:p>
                    <a:p>
                      <a:pPr algn="l" fontAlgn="ctr"/>
                      <a:r>
                        <a:rPr lang="zh-TW" altLang="en-US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班級</a:t>
                      </a:r>
                      <a:endParaRPr lang="zh-TW" altLang="en-US" sz="2300" b="0" i="0" u="none" strike="noStrike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99</a:t>
                      </a:r>
                      <a:r>
                        <a:rPr lang="zh-TW" altLang="en-US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日夜</a:t>
                      </a:r>
                      <a:endParaRPr lang="en-US" altLang="zh-TW" sz="2300" b="0" i="0" u="none" strike="noStrike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98</a:t>
                      </a:r>
                      <a:r>
                        <a:rPr lang="zh-TW" altLang="en-US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日夜</a:t>
                      </a:r>
                      <a:endParaRPr lang="en-US" altLang="zh-TW" sz="2300" b="0" i="0" u="none" strike="noStrike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97</a:t>
                      </a:r>
                      <a:r>
                        <a:rPr lang="zh-TW" altLang="en-US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日夜</a:t>
                      </a:r>
                      <a:endParaRPr lang="en-US" altLang="zh-TW" sz="2300" b="0" i="0" u="none" strike="noStrike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96</a:t>
                      </a:r>
                      <a:r>
                        <a:rPr lang="zh-TW" altLang="en-US" sz="2300" b="0" i="0" u="none" strike="noStrike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日夜</a:t>
                      </a:r>
                      <a:endParaRPr lang="en-US" altLang="zh-TW" sz="2300" b="0" i="0" u="none" strike="noStrike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合</a:t>
                      </a:r>
                      <a:r>
                        <a:rPr lang="en-US" sz="2300" b="1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en-US" sz="2300" b="1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計</a:t>
                      </a:r>
                    </a:p>
                  </a:txBody>
                  <a:tcPr anchor="ctr">
                    <a:solidFill>
                      <a:srgbClr val="C4004F"/>
                    </a:solidFill>
                  </a:tcPr>
                </a:tc>
              </a:tr>
              <a:tr h="438092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3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記帳士</a:t>
                      </a: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5</a:t>
                      </a:r>
                      <a:endParaRPr lang="zh-TW" altLang="en-US" b="1" dirty="0"/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</a:tr>
              <a:tr h="438092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3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會計事務乙級</a:t>
                      </a: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9</a:t>
                      </a:r>
                      <a:endParaRPr lang="zh-TW" altLang="en-US" b="1" dirty="0"/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</a:tr>
              <a:tr h="438092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3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會計事務丙級</a:t>
                      </a: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122</a:t>
                      </a:r>
                      <a:endParaRPr lang="zh-TW" altLang="en-US" b="1" dirty="0"/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</a:tr>
              <a:tr h="438092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3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會計能力一級</a:t>
                      </a: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21</a:t>
                      </a:r>
                      <a:endParaRPr lang="zh-TW" altLang="en-US" b="1" dirty="0"/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</a:tr>
              <a:tr h="438092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3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會計能力二級</a:t>
                      </a:r>
                    </a:p>
                  </a:txBody>
                  <a:tcPr marL="0" marR="0" marT="0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25</a:t>
                      </a:r>
                      <a:endParaRPr lang="zh-TW" altLang="en-US" b="1" dirty="0"/>
                    </a:p>
                  </a:txBody>
                  <a:tcPr marL="9525" marR="9525" marT="9525" marB="0" anchor="ctr">
                    <a:solidFill>
                      <a:srgbClr val="FFA7CB"/>
                    </a:solidFill>
                  </a:tcPr>
                </a:tc>
              </a:tr>
              <a:tr h="438092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3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會計能力三級</a:t>
                      </a: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30</a:t>
                      </a:r>
                      <a:endParaRPr lang="zh-TW" altLang="en-US" b="1" dirty="0"/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</a:tr>
              <a:tr h="438092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3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總計</a:t>
                      </a:r>
                      <a:endParaRPr lang="zh-TW" altLang="en-US" sz="23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212</a:t>
                      </a:r>
                      <a:endParaRPr lang="zh-TW" altLang="en-US" b="1" dirty="0"/>
                    </a:p>
                  </a:txBody>
                  <a:tcPr marL="9525" marR="9525" marT="9525" marB="0" anchor="ctr"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83568" y="404664"/>
            <a:ext cx="5184576" cy="61969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考取證照</a:t>
            </a:r>
            <a:r>
              <a:rPr kumimoji="1"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以班級統計</a:t>
            </a:r>
            <a:r>
              <a:rPr kumimoji="1"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endParaRPr lang="zh-TW" altLang="zh-TW" sz="3200" dirty="0" smtClean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619672" y="1700808"/>
          <a:ext cx="3096344" cy="3658734"/>
        </p:xfrm>
        <a:graphic>
          <a:graphicData uri="http://schemas.openxmlformats.org/drawingml/2006/table">
            <a:tbl>
              <a:tblPr/>
              <a:tblGrid>
                <a:gridCol w="1736973"/>
                <a:gridCol w="1359371"/>
              </a:tblGrid>
              <a:tr h="4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班級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300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張數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93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3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94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3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24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95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3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32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96</a:t>
                      </a:r>
                      <a:endParaRPr lang="zh-TW" sz="23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3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56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97</a:t>
                      </a:r>
                      <a:endParaRPr lang="zh-TW" sz="23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3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133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98</a:t>
                      </a:r>
                      <a:endParaRPr lang="zh-TW" sz="23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3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280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99</a:t>
                      </a:r>
                      <a:endParaRPr lang="zh-TW" sz="23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249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合計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3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782</a:t>
                      </a:r>
                      <a:endParaRPr 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1648172" y="5589240"/>
            <a:ext cx="29238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dirty="0" smtClean="0">
                <a:latin typeface="微軟正黑體" pitchFamily="34" charset="-120"/>
                <a:ea typeface="微軟正黑體" pitchFamily="34" charset="-120"/>
              </a:rPr>
              <a:t>PS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：日、夜合併</a:t>
            </a:r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84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1" name="文字方塊 10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graphicFrame>
        <p:nvGraphicFramePr>
          <p:cNvPr id="16" name="圖表 15"/>
          <p:cNvGraphicFramePr/>
          <p:nvPr/>
        </p:nvGraphicFramePr>
        <p:xfrm>
          <a:off x="4786314" y="1714488"/>
          <a:ext cx="364337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83568" y="404664"/>
            <a:ext cx="5904656" cy="61969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畢業生進入相關職場之比例 </a:t>
            </a:r>
            <a:r>
              <a:rPr kumimoji="1"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1.1</a:t>
            </a:r>
            <a:endParaRPr lang="zh-TW" altLang="zh-TW" sz="32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47663" y="1893952"/>
          <a:ext cx="6912768" cy="1463040"/>
        </p:xfrm>
        <a:graphic>
          <a:graphicData uri="http://schemas.openxmlformats.org/drawingml/2006/table">
            <a:tbl>
              <a:tblPr/>
              <a:tblGrid>
                <a:gridCol w="1572259"/>
                <a:gridCol w="1360643"/>
                <a:gridCol w="1360643"/>
                <a:gridCol w="2619223"/>
              </a:tblGrid>
              <a:tr h="27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畢業學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年度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無關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有相關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未有全職工作者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94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5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39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12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95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10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38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18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96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57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10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547664" y="1511786"/>
            <a:ext cx="475322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3" algn="l"/>
                <a:tab pos="1846263" algn="l"/>
              </a:tabLst>
            </a:pPr>
            <a:r>
              <a:rPr kumimoji="1" lang="en-US" altLang="zh-TW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94</a:t>
            </a:r>
            <a:r>
              <a:rPr kumimoji="1" lang="zh-TW" alt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en-US" altLang="zh-TW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95</a:t>
            </a:r>
            <a:r>
              <a:rPr kumimoji="1" lang="zh-TW" alt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r>
              <a:rPr kumimoji="1" lang="en-US" altLang="zh-TW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96</a:t>
            </a:r>
            <a:r>
              <a:rPr kumimoji="1" lang="zh-TW" alt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畢業學年度調查人數</a:t>
            </a:r>
            <a:endParaRPr kumimoji="1" lang="zh-TW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47663" y="4077072"/>
          <a:ext cx="6984778" cy="1463040"/>
        </p:xfrm>
        <a:graphic>
          <a:graphicData uri="http://schemas.openxmlformats.org/drawingml/2006/table">
            <a:tbl>
              <a:tblPr/>
              <a:tblGrid>
                <a:gridCol w="1655483"/>
                <a:gridCol w="1370390"/>
                <a:gridCol w="1370390"/>
                <a:gridCol w="2588515"/>
              </a:tblGrid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畢業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學年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度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無關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有相關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未有全職工作者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94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8.90%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69.60%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21.40%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15.20%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57.60%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27.20%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en-US" altLang="zh-TW" sz="2400" kern="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1.47%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83.82%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14.71%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608291" y="3645024"/>
            <a:ext cx="627607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3" algn="l"/>
                <a:tab pos="1846263" algn="l"/>
              </a:tabLst>
            </a:pPr>
            <a:r>
              <a:rPr kumimoji="1" lang="zh-TW" alt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目前主要工作與您大學時就讀科系是否有關</a:t>
            </a:r>
            <a:endParaRPr kumimoji="1" lang="zh-TW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13276" y="5693186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資料來源：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6-8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月本校技研處統計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85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8" name="文字方塊 17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683568" y="404664"/>
            <a:ext cx="6048672" cy="61969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畢業生進入相關職場之比例 </a:t>
            </a:r>
            <a:r>
              <a:rPr kumimoji="1"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1.2</a:t>
            </a:r>
            <a:endParaRPr lang="zh-TW" altLang="zh-TW" sz="3200" dirty="0" smtClean="0"/>
          </a:p>
        </p:txBody>
      </p:sp>
      <p:graphicFrame>
        <p:nvGraphicFramePr>
          <p:cNvPr id="8" name="圖表 7"/>
          <p:cNvGraphicFramePr/>
          <p:nvPr/>
        </p:nvGraphicFramePr>
        <p:xfrm>
          <a:off x="4747366" y="3863328"/>
          <a:ext cx="3929090" cy="244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圖表 8"/>
          <p:cNvGraphicFramePr/>
          <p:nvPr/>
        </p:nvGraphicFramePr>
        <p:xfrm>
          <a:off x="1475656" y="3861048"/>
          <a:ext cx="3886152" cy="244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圖表 9"/>
          <p:cNvGraphicFramePr/>
          <p:nvPr/>
        </p:nvGraphicFramePr>
        <p:xfrm>
          <a:off x="1691680" y="1196752"/>
          <a:ext cx="6264696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86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3" name="文字方塊 12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83568" y="332656"/>
            <a:ext cx="6048672" cy="61969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歷年會計系系友就業概況</a:t>
            </a:r>
            <a:endParaRPr lang="zh-TW" altLang="zh-TW" sz="3200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11827" y="3251448"/>
          <a:ext cx="6488823" cy="609600"/>
        </p:xfrm>
        <a:graphic>
          <a:graphicData uri="http://schemas.openxmlformats.org/drawingml/2006/table">
            <a:tbl>
              <a:tblPr/>
              <a:tblGrid>
                <a:gridCol w="1289403"/>
                <a:gridCol w="1289403"/>
                <a:gridCol w="1289403"/>
                <a:gridCol w="1289403"/>
                <a:gridCol w="1331211"/>
              </a:tblGrid>
              <a:tr h="25209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名稱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會計師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記帳士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國家考試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合計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人數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標楷體"/>
                          <a:cs typeface="Times New Roman"/>
                        </a:rPr>
                        <a:t>14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標楷體"/>
                          <a:cs typeface="Times New Roman"/>
                        </a:rPr>
                        <a:t>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標楷體"/>
                          <a:cs typeface="Times New Roman"/>
                        </a:rPr>
                        <a:t>29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標楷體"/>
                          <a:cs typeface="Times New Roman"/>
                        </a:rPr>
                        <a:t>50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762467" y="2838708"/>
            <a:ext cx="511378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3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kumimoji="1" lang="zh-TW" altLang="en-US" sz="23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擁有會計師證照及通過國家考試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814720" y="4386808"/>
          <a:ext cx="6501696" cy="914400"/>
        </p:xfrm>
        <a:graphic>
          <a:graphicData uri="http://schemas.openxmlformats.org/drawingml/2006/table">
            <a:tbl>
              <a:tblPr/>
              <a:tblGrid>
                <a:gridCol w="1299898"/>
                <a:gridCol w="1300634"/>
                <a:gridCol w="2030723"/>
                <a:gridCol w="838905"/>
                <a:gridCol w="1031536"/>
              </a:tblGrid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名稱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會計師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事務所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相關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產業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擔任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財務會計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金融業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合計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人數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97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46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188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762467" y="3894584"/>
            <a:ext cx="331358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2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從事會計相關工作：</a:t>
            </a:r>
            <a:endParaRPr kumimoji="1" lang="zh-TW" altLang="en-US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814720" y="5699720"/>
          <a:ext cx="6484044" cy="609600"/>
        </p:xfrm>
        <a:graphic>
          <a:graphicData uri="http://schemas.openxmlformats.org/drawingml/2006/table">
            <a:tbl>
              <a:tblPr/>
              <a:tblGrid>
                <a:gridCol w="1296516"/>
                <a:gridCol w="1296516"/>
                <a:gridCol w="1297248"/>
                <a:gridCol w="1296516"/>
                <a:gridCol w="1297248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學術單位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服務業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其他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合計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13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34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68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115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800200" y="5286980"/>
            <a:ext cx="176368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3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kumimoji="1" lang="zh-TW" altLang="en-US" sz="23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其他</a:t>
            </a: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87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619672" y="1340768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　　因系辦人力及經費不足大都透過問卷、信件及電話的訪查，很多畢業校友已難聯絡，所以成效有限，在努力積極獲得畢業系友資訊共有</a:t>
            </a:r>
            <a:r>
              <a:rPr lang="en-US" altLang="zh-TW" sz="2300" dirty="0" smtClean="0">
                <a:latin typeface="標楷體" pitchFamily="65" charset="-120"/>
                <a:ea typeface="標楷體" pitchFamily="65" charset="-120"/>
              </a:rPr>
              <a:t>353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件，分析如下：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83568" y="332656"/>
            <a:ext cx="6048672" cy="61969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歷年會計系系友就業概況</a:t>
            </a:r>
            <a:endParaRPr lang="zh-TW" altLang="zh-TW" sz="3200" dirty="0" smtClean="0"/>
          </a:p>
        </p:txBody>
      </p:sp>
      <p:graphicFrame>
        <p:nvGraphicFramePr>
          <p:cNvPr id="2" name="圖表 1"/>
          <p:cNvGraphicFramePr>
            <a:graphicFrameLocks/>
          </p:cNvGraphicFramePr>
          <p:nvPr/>
        </p:nvGraphicFramePr>
        <p:xfrm>
          <a:off x="1547664" y="1772816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88</a:t>
            </a:fld>
            <a:endParaRPr lang="zh-TW" altLang="en-US"/>
          </a:p>
        </p:txBody>
      </p:sp>
      <p:grpSp>
        <p:nvGrpSpPr>
          <p:cNvPr id="3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9512" y="1556792"/>
          <a:ext cx="8748465" cy="4371389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800200"/>
                <a:gridCol w="2952328"/>
                <a:gridCol w="1224136"/>
                <a:gridCol w="2771801"/>
              </a:tblGrid>
              <a:tr h="581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參訪日期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參訪目的地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參加對象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參訪目標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04F"/>
                    </a:solidFill>
                  </a:tcPr>
                </a:tc>
              </a:tr>
              <a:tr h="81959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98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08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南區</a:t>
                      </a: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國稅局屏東縣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3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了解稅務運作</a:t>
                      </a:r>
                      <a:endParaRPr lang="en-US" sz="23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</a:tr>
              <a:tr h="1071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99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KYMCO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光陽機車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大一學生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介紹公司經營理念</a:t>
                      </a:r>
                    </a:p>
                    <a:p>
                      <a:pPr algn="l"/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推廣策略</a:t>
                      </a:r>
                    </a:p>
                    <a:p>
                      <a:pPr algn="l"/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參觀廠區</a:t>
                      </a:r>
                      <a:endParaRPr lang="zh-TW" sz="23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</a:tr>
              <a:tr h="94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99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中鋼結構</a:t>
                      </a: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股份有限公司</a:t>
                      </a:r>
                      <a:endParaRPr lang="zh-TW" sz="23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交通部高雄港務局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大四學生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了解就業市場趨勢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</a:tr>
              <a:tr h="94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99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南區國稅局屏東縣分局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大二</a:t>
                      </a: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和</a:t>
                      </a:r>
                      <a:endParaRPr lang="en-US" altLang="zh-TW" sz="2300" b="1" kern="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三學生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了解稅務運作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CB"/>
                    </a:solidFill>
                  </a:tcPr>
                </a:tc>
              </a:tr>
            </a:tbl>
          </a:graphicData>
        </a:graphic>
      </p:graphicFrame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辦理與職場相關實務、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實習與就業輔導相關活動情形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547664" y="1916832"/>
            <a:ext cx="698477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61950" indent="-361950">
              <a:buBlip>
                <a:blip r:embed="rId3"/>
              </a:buBlip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4800" spc="50" dirty="0" smtClean="0">
                <a:ln w="11430"/>
                <a:latin typeface="標楷體" pitchFamily="65" charset="-120"/>
                <a:ea typeface="標楷體" pitchFamily="65" charset="-120"/>
              </a:rPr>
              <a:t>本系特色 </a:t>
            </a:r>
            <a:r>
              <a:rPr lang="en-US" altLang="zh-TW" sz="2800" spc="50" dirty="0" smtClean="0">
                <a:ln w="11430"/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2800" spc="50" dirty="0">
              <a:ln w="1143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2132856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盧彥伯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證券分析師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會計師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以實際投資方式教授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證券投資分析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課程，學生反應熱烈。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朱全斌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會計師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安侯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按大型事務所查核實務設計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審計學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審計實務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蔡素慈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高考會審二級及格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會計師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自編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會審法規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講義，並開設遠距教學課程。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Blip>
                <a:blip r:embed="rId3"/>
              </a:buBlip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何佳倩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會計師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安侯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會計實務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課程融合稅法及</a:t>
            </a:r>
            <a:r>
              <a:rPr lang="en-US" altLang="zh-TW" sz="2800" dirty="0" smtClean="0">
                <a:ea typeface="標楷體" pitchFamily="65" charset="-120"/>
              </a:rPr>
              <a:t>ERP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，學生校外實習喊讚。</a:t>
            </a:r>
          </a:p>
        </p:txBody>
      </p:sp>
      <p:grpSp>
        <p:nvGrpSpPr>
          <p:cNvPr id="2" name="群組 13"/>
          <p:cNvGrpSpPr/>
          <p:nvPr/>
        </p:nvGrpSpPr>
        <p:grpSpPr>
          <a:xfrm>
            <a:off x="251520" y="2204864"/>
            <a:ext cx="1296144" cy="3351277"/>
            <a:chOff x="251520" y="2204864"/>
            <a:chExt cx="1296144" cy="33512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前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言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4800" dirty="0">
                <a:latin typeface="華康娃娃體" pitchFamily="81" charset="-120"/>
                <a:ea typeface="文鼎勘亭流" pitchFamily="49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691680" y="1388676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課程創新、實務導向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2-1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0" name="文字方塊 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6024" y="1700808"/>
          <a:ext cx="8748464" cy="43992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944216"/>
                <a:gridCol w="2090506"/>
                <a:gridCol w="1346783"/>
                <a:gridCol w="3366959"/>
              </a:tblGrid>
              <a:tr h="543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參訪日期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參訪目的地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參加對象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參訪目標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04F"/>
                    </a:solidFill>
                  </a:tcPr>
                </a:tc>
              </a:tr>
              <a:tr h="1657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KYMCO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光陽機車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彪琥鞋業有限公司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大一</a:t>
                      </a: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和</a:t>
                      </a:r>
                      <a:endParaRPr lang="en-US" altLang="zh-TW" sz="2300" b="1" kern="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三學生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介紹公司經營理念</a:t>
                      </a:r>
                    </a:p>
                    <a:p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製造業成本會計流程</a:t>
                      </a:r>
                    </a:p>
                    <a:p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會計實務處理</a:t>
                      </a:r>
                    </a:p>
                    <a:p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推廣策略</a:t>
                      </a:r>
                    </a:p>
                    <a:p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參觀廠區</a:t>
                      </a:r>
                      <a:endParaRPr lang="zh-TW" sz="23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</a:tr>
              <a:tr h="1657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08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安侯建業</a:t>
                      </a: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聯合</a:t>
                      </a:r>
                      <a:endParaRPr lang="en-US" altLang="zh-TW" sz="2300" b="1" kern="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會計師</a:t>
                      </a: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事務所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港香蘭藥廠</a:t>
                      </a: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股份</a:t>
                      </a:r>
                      <a:endParaRPr lang="en-US" altLang="zh-TW" sz="2300" b="1" kern="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有限公司</a:t>
                      </a:r>
                      <a:endParaRPr lang="zh-TW" sz="23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大四學生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經營理念並聽取簡介</a:t>
                      </a:r>
                    </a:p>
                    <a:p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參觀廠區及各部門</a:t>
                      </a:r>
                    </a:p>
                    <a:p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了解目前生科產業概況</a:t>
                      </a:r>
                    </a:p>
                    <a:p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理論與實務整合的學習</a:t>
                      </a:r>
                    </a:p>
                    <a:p>
                      <a:pPr marL="361950" indent="-361950"/>
                      <a:r>
                        <a:rPr 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5.</a:t>
                      </a:r>
                      <a:r>
                        <a:rPr lang="zh-TW" altLang="en-US" sz="2300" b="1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了解會計師事務所業務概況</a:t>
                      </a:r>
                      <a:endParaRPr lang="en-US" sz="23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CB"/>
                    </a:solidFill>
                  </a:tcPr>
                </a:tc>
              </a:tr>
            </a:tbl>
          </a:graphicData>
        </a:graphic>
      </p:graphicFrame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辦理與職場相關實務、實習與就業輔導相關活動情形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7504" y="1749571"/>
          <a:ext cx="8964488" cy="4703765"/>
        </p:xfrm>
        <a:graphic>
          <a:graphicData uri="http://schemas.openxmlformats.org/drawingml/2006/table">
            <a:tbl>
              <a:tblPr/>
              <a:tblGrid>
                <a:gridCol w="2689347"/>
                <a:gridCol w="2770842"/>
                <a:gridCol w="1792898"/>
                <a:gridCol w="1711401"/>
              </a:tblGrid>
              <a:tr h="436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活動名稱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主講人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/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與談人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時間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備註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</a:tr>
              <a:tr h="58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當前最重要稅制、稅改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&amp;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社會關注稅務之事項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簡清源課長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南區國稅局屏東縣分局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97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28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31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分發課外讀物租稅測驗比賽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國稅局稅務員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97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11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18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租稅測驗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31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中小企業財務人才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認證制度介紹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葉一誠講師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台灣金融研訓院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97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26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31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租稅制度簡介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林啟智局長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南區國稅局屏東縣分局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98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06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16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31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與財政部南區國稅局屏東縣分局舉辦簽約儀式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林啟智局長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南區國稅局屏東縣分局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98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09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29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座談會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31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成功會計人的要件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吳淑媛會計師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和泰會計師事務所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98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30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31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全民美學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”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藝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”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萬富翁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陳進東理事長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平面設計協會 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98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  <p:sp>
        <p:nvSpPr>
          <p:cNvPr id="11" name="橢圓形圖說文字 10"/>
          <p:cNvSpPr/>
          <p:nvPr/>
        </p:nvSpPr>
        <p:spPr>
          <a:xfrm>
            <a:off x="251520" y="404664"/>
            <a:ext cx="4536504" cy="1080120"/>
          </a:xfrm>
          <a:prstGeom prst="wedgeEllipseCallout">
            <a:avLst>
              <a:gd name="adj1" fmla="val -44591"/>
              <a:gd name="adj2" fmla="val 23914"/>
            </a:avLst>
          </a:prstGeom>
          <a:gradFill>
            <a:gsLst>
              <a:gs pos="5000">
                <a:srgbClr val="FF6161"/>
              </a:gs>
              <a:gs pos="17000">
                <a:srgbClr val="FFB84F"/>
              </a:gs>
              <a:gs pos="35000">
                <a:srgbClr val="FFFF69"/>
              </a:gs>
              <a:gs pos="49000">
                <a:srgbClr val="A0F2A4"/>
              </a:gs>
              <a:gs pos="59000">
                <a:srgbClr val="75E5FF"/>
              </a:gs>
              <a:gs pos="100000">
                <a:srgbClr val="D9B3FF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系週會 ─ 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邀請業界主講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512" y="764704"/>
          <a:ext cx="8712967" cy="5708437"/>
        </p:xfrm>
        <a:graphic>
          <a:graphicData uri="http://schemas.openxmlformats.org/drawingml/2006/table">
            <a:tbl>
              <a:tblPr/>
              <a:tblGrid>
                <a:gridCol w="2949703"/>
                <a:gridCol w="2571537"/>
                <a:gridCol w="1588300"/>
                <a:gridCol w="1603427"/>
              </a:tblGrid>
              <a:tr h="526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活動名稱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主講人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/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與談人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時間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備註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</a:tr>
              <a:tr h="541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「專門職業及技術人員考試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 - </a:t>
                      </a: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會計師」研習營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陳致樺經理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豐群水產財務經理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99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03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月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20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日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研習營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41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營業稅概論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林啟智局長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南區國稅局屏東縣分局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99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03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月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0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日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會計系週會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專題演講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412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IFRS-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會計的新趨勢」講座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鄭丁旺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教授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政治大學教授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99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05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21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研討會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412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IFRS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轉換之影響與因應」講座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陳國宗會計師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安侯建業會計師事務所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8119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大學生的競爭力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李家同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教授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靜宜大學、暨南大學、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清華大學榮譽講座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99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06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01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268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會計系系友成立大會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系主任及全體師生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99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06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19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座談會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412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校外實習行前座談會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（與本系教師）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系主任及全體師生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99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06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23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座談會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  <p:sp>
        <p:nvSpPr>
          <p:cNvPr id="5" name="橢圓形圖說文字 4"/>
          <p:cNvSpPr/>
          <p:nvPr/>
        </p:nvSpPr>
        <p:spPr>
          <a:xfrm>
            <a:off x="323528" y="0"/>
            <a:ext cx="2952328" cy="936104"/>
          </a:xfrm>
          <a:prstGeom prst="wedgeEllipseCallout">
            <a:avLst>
              <a:gd name="adj1" fmla="val -44591"/>
              <a:gd name="adj2" fmla="val 23914"/>
            </a:avLst>
          </a:prstGeom>
          <a:gradFill>
            <a:gsLst>
              <a:gs pos="5000">
                <a:srgbClr val="FF6161"/>
              </a:gs>
              <a:gs pos="17000">
                <a:srgbClr val="FFB84F"/>
              </a:gs>
              <a:gs pos="35000">
                <a:srgbClr val="FFFF69"/>
              </a:gs>
              <a:gs pos="49000">
                <a:srgbClr val="A0F2A4"/>
              </a:gs>
              <a:gs pos="59000">
                <a:srgbClr val="75E5FF"/>
              </a:gs>
              <a:gs pos="100000">
                <a:srgbClr val="D9B3FF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DoubleWave1">
              <a:avLst/>
            </a:prstTxWarp>
          </a:bodyPr>
          <a:lstStyle/>
          <a:p>
            <a:r>
              <a:rPr lang="zh-TW" altLang="en-US" sz="800" dirty="0" smtClean="0">
                <a:latin typeface="華康談楷體W5" pitchFamily="65" charset="-120"/>
                <a:ea typeface="華康談楷體W5" pitchFamily="65" charset="-120"/>
              </a:rPr>
              <a:t>系週會 ─ </a:t>
            </a:r>
            <a:endParaRPr lang="en-US" altLang="zh-TW" sz="800" dirty="0" smtClean="0">
              <a:latin typeface="華康談楷體W5" pitchFamily="65" charset="-120"/>
              <a:ea typeface="華康談楷體W5" pitchFamily="65" charset="-120"/>
            </a:endParaRPr>
          </a:p>
          <a:p>
            <a:r>
              <a:rPr lang="en-US" altLang="zh-TW" sz="800" dirty="0" smtClean="0">
                <a:latin typeface="華康談楷體W5" pitchFamily="65" charset="-120"/>
                <a:ea typeface="華康談楷體W5" pitchFamily="65" charset="-120"/>
              </a:rPr>
              <a:t>(a)</a:t>
            </a:r>
            <a:r>
              <a:rPr lang="zh-TW" altLang="en-US" sz="800" dirty="0" smtClean="0">
                <a:latin typeface="華康談楷體W5" pitchFamily="65" charset="-120"/>
                <a:ea typeface="華康談楷體W5" pitchFamily="65" charset="-120"/>
              </a:rPr>
              <a:t>邀請業界主講</a:t>
            </a:r>
            <a:endParaRPr lang="zh-TW" altLang="en-US" sz="3600" dirty="0">
              <a:latin typeface="華康談楷體W5" pitchFamily="65" charset="-120"/>
              <a:ea typeface="華康談楷體W5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9" name="文字方塊 8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186766" cy="4357716"/>
        </p:xfrm>
        <a:graphic>
          <a:graphicData uri="http://schemas.openxmlformats.org/drawingml/2006/table">
            <a:tbl>
              <a:tblPr/>
              <a:tblGrid>
                <a:gridCol w="2828915"/>
                <a:gridCol w="2357454"/>
                <a:gridCol w="1500198"/>
                <a:gridCol w="1500199"/>
              </a:tblGrid>
              <a:tr h="428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活動名稱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主講人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/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與談人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時間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備註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</a:tr>
              <a:tr h="5287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校外實習意見交流座談會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（與本系教師）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林啟智局長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系教師及實習學生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99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05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座談會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287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CRM_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顧客關係說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"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第二句話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" 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許湘凌協理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裕唐汽車企劃部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287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汽車產業財務報表的特色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曾黛玲協理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裕唐汽車財務部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287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「柔軟成就不平凡」講座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吳寶春師傅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奧林匹克麵包師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11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16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287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遺贈稅贈與稅講解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林啟智局長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南區國稅局屏東縣分局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99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11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30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4284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業界專家協同教學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99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08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4284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系友回娘家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會長及系友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11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茶會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4284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屏東國稅局有獎徵答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國稅局稅務員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99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13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競賽活動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</a:tbl>
          </a:graphicData>
        </a:graphic>
      </p:graphicFrame>
      <p:sp>
        <p:nvSpPr>
          <p:cNvPr id="5" name="橢圓形圖說文字 4"/>
          <p:cNvSpPr/>
          <p:nvPr/>
        </p:nvSpPr>
        <p:spPr>
          <a:xfrm>
            <a:off x="395536" y="260648"/>
            <a:ext cx="2952328" cy="936104"/>
          </a:xfrm>
          <a:prstGeom prst="wedgeEllipseCallout">
            <a:avLst>
              <a:gd name="adj1" fmla="val -44591"/>
              <a:gd name="adj2" fmla="val 23914"/>
            </a:avLst>
          </a:prstGeom>
          <a:gradFill>
            <a:gsLst>
              <a:gs pos="5000">
                <a:srgbClr val="FF6161"/>
              </a:gs>
              <a:gs pos="17000">
                <a:srgbClr val="FFB84F"/>
              </a:gs>
              <a:gs pos="35000">
                <a:srgbClr val="FFFF69"/>
              </a:gs>
              <a:gs pos="49000">
                <a:srgbClr val="A0F2A4"/>
              </a:gs>
              <a:gs pos="59000">
                <a:srgbClr val="75E5FF"/>
              </a:gs>
              <a:gs pos="100000">
                <a:srgbClr val="D9B3FF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DoubleWave1">
              <a:avLst/>
            </a:prstTxWarp>
          </a:bodyPr>
          <a:lstStyle/>
          <a:p>
            <a:r>
              <a:rPr lang="zh-TW" altLang="en-US" sz="800" dirty="0" smtClean="0">
                <a:latin typeface="華康談楷體W5" pitchFamily="65" charset="-120"/>
                <a:ea typeface="華康談楷體W5" pitchFamily="65" charset="-120"/>
              </a:rPr>
              <a:t>系週會 ─ </a:t>
            </a:r>
            <a:endParaRPr lang="en-US" altLang="zh-TW" sz="800" dirty="0" smtClean="0">
              <a:latin typeface="華康談楷體W5" pitchFamily="65" charset="-120"/>
              <a:ea typeface="華康談楷體W5" pitchFamily="65" charset="-120"/>
            </a:endParaRPr>
          </a:p>
          <a:p>
            <a:r>
              <a:rPr lang="en-US" altLang="zh-TW" sz="800" dirty="0" smtClean="0">
                <a:latin typeface="華康談楷體W5" pitchFamily="65" charset="-120"/>
                <a:ea typeface="華康談楷體W5" pitchFamily="65" charset="-120"/>
              </a:rPr>
              <a:t>(a)</a:t>
            </a:r>
            <a:r>
              <a:rPr lang="zh-TW" altLang="en-US" sz="800" dirty="0" smtClean="0">
                <a:latin typeface="華康談楷體W5" pitchFamily="65" charset="-120"/>
                <a:ea typeface="華康談楷體W5" pitchFamily="65" charset="-120"/>
              </a:rPr>
              <a:t>邀請業界主講</a:t>
            </a:r>
            <a:endParaRPr lang="zh-TW" altLang="en-US" sz="3600" dirty="0">
              <a:latin typeface="華康談楷體W5" pitchFamily="65" charset="-120"/>
              <a:ea typeface="華康談楷體W5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9" name="文字方塊 8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33664" y="1519074"/>
          <a:ext cx="8286808" cy="4430206"/>
        </p:xfrm>
        <a:graphic>
          <a:graphicData uri="http://schemas.openxmlformats.org/drawingml/2006/table">
            <a:tbl>
              <a:tblPr/>
              <a:tblGrid>
                <a:gridCol w="3074259"/>
                <a:gridCol w="2138290"/>
                <a:gridCol w="1491175"/>
                <a:gridCol w="1583084"/>
              </a:tblGrid>
              <a:tr h="44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活動名稱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主講人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/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與談人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時間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備註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</a:tr>
              <a:tr h="7133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「熱愛生命、發揮潛能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-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身障發明家劉大潭成長奮鬥經驗分享」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講座劉大潭先生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速跑得機械工業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股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公司負責人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99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28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7133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IAS27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子公司、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IAS 28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關聯企業及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IAS 31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合資權益介紹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陳國宗會計師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安侯建業會計師事務所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100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01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07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教師研習營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14267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IAS16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不動產、廠房及設備、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IAS40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投資性不動產、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IAS37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或有準備、或有負債及或有資產、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IFRS9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金融工具－分類及評價、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IAS41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農業、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IFRS6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礦產資源的探勘及評估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林蕙真教授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台灣大學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29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愛情紅綠燈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廖文忠庭長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屏東地方法家事法庭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100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04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26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性別平等月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活動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29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學生票選優良教師選舉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遴選小組及學生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100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05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16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至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05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19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學生自主性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管理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  <p:sp>
        <p:nvSpPr>
          <p:cNvPr id="4" name="橢圓形圖說文字 3"/>
          <p:cNvSpPr/>
          <p:nvPr/>
        </p:nvSpPr>
        <p:spPr>
          <a:xfrm>
            <a:off x="395536" y="332656"/>
            <a:ext cx="2952328" cy="936104"/>
          </a:xfrm>
          <a:prstGeom prst="wedgeEllipseCallout">
            <a:avLst>
              <a:gd name="adj1" fmla="val -44591"/>
              <a:gd name="adj2" fmla="val 23914"/>
            </a:avLst>
          </a:prstGeom>
          <a:gradFill>
            <a:gsLst>
              <a:gs pos="5000">
                <a:srgbClr val="FF6161"/>
              </a:gs>
              <a:gs pos="17000">
                <a:srgbClr val="FFB84F"/>
              </a:gs>
              <a:gs pos="35000">
                <a:srgbClr val="FFFF69"/>
              </a:gs>
              <a:gs pos="49000">
                <a:srgbClr val="A0F2A4"/>
              </a:gs>
              <a:gs pos="59000">
                <a:srgbClr val="75E5FF"/>
              </a:gs>
              <a:gs pos="100000">
                <a:srgbClr val="D9B3FF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DoubleWave1">
              <a:avLst/>
            </a:prstTxWarp>
          </a:bodyPr>
          <a:lstStyle/>
          <a:p>
            <a:r>
              <a:rPr lang="zh-TW" altLang="en-US" sz="800" dirty="0" smtClean="0">
                <a:latin typeface="華康談楷體W5" pitchFamily="65" charset="-120"/>
                <a:ea typeface="華康談楷體W5" pitchFamily="65" charset="-120"/>
              </a:rPr>
              <a:t>系週會 ─ </a:t>
            </a:r>
            <a:endParaRPr lang="en-US" altLang="zh-TW" sz="800" dirty="0" smtClean="0">
              <a:latin typeface="華康談楷體W5" pitchFamily="65" charset="-120"/>
              <a:ea typeface="華康談楷體W5" pitchFamily="65" charset="-120"/>
            </a:endParaRPr>
          </a:p>
          <a:p>
            <a:r>
              <a:rPr lang="en-US" altLang="zh-TW" sz="800" dirty="0" smtClean="0">
                <a:latin typeface="華康談楷體W5" pitchFamily="65" charset="-120"/>
                <a:ea typeface="華康談楷體W5" pitchFamily="65" charset="-120"/>
              </a:rPr>
              <a:t>(a)</a:t>
            </a:r>
            <a:r>
              <a:rPr lang="zh-TW" altLang="en-US" sz="800" dirty="0" smtClean="0">
                <a:latin typeface="華康談楷體W5" pitchFamily="65" charset="-120"/>
                <a:ea typeface="華康談楷體W5" pitchFamily="65" charset="-120"/>
              </a:rPr>
              <a:t>邀請業界主講</a:t>
            </a:r>
            <a:endParaRPr lang="zh-TW" altLang="en-US" sz="3600" dirty="0">
              <a:latin typeface="華康談楷體W5" pitchFamily="65" charset="-120"/>
              <a:ea typeface="華康談楷體W5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0" name="文字方塊 9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生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成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就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95300" y="1412774"/>
          <a:ext cx="8220415" cy="4916813"/>
        </p:xfrm>
        <a:graphic>
          <a:graphicData uri="http://schemas.openxmlformats.org/drawingml/2006/table">
            <a:tbl>
              <a:tblPr/>
              <a:tblGrid>
                <a:gridCol w="2316882"/>
                <a:gridCol w="2630317"/>
                <a:gridCol w="1478015"/>
                <a:gridCol w="1795201"/>
              </a:tblGrid>
              <a:tr h="453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活動名稱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主講人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/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與談人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時間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備註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04F"/>
                    </a:solidFill>
                  </a:tcPr>
                </a:tc>
              </a:tr>
              <a:tr h="610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學校沒教的事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李芳怡經理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1111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人力銀行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98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15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53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自我行銷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vs</a:t>
                      </a:r>
                      <a:r>
                        <a:rPr kumimoji="0" 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職涯發展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—</a:t>
                      </a:r>
                      <a:r>
                        <a:rPr kumimoji="0" 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五分鐘營的企業任用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朱騰宇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行政院青輔會顧問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99</a:t>
                      </a:r>
                      <a:r>
                        <a:rPr kumimoji="0" 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05</a:t>
                      </a:r>
                      <a:r>
                        <a:rPr kumimoji="0" 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月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20</a:t>
                      </a:r>
                      <a:r>
                        <a:rPr kumimoji="0" 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青輔會職涯發展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53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會計人的職涯發展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-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你準備好了嗎？ 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黃奕睿會計師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日正群智聯合會計師事務所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100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03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15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53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您一定要擁有的就業力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Yes, I can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邱斐彥經理義大開發股份有限公司 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100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04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13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青年就業達人班就業促進研習計劃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553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會計人之生涯規劃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畢業系友劉伊茵、吳怡靜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99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09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28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專題演講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  <a:tr h="553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校外實習經驗分享交流座談會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學長姊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實習生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及學弟妹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100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05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17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會計系週會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座談會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7CB"/>
                    </a:solidFill>
                  </a:tcPr>
                </a:tc>
              </a:tr>
              <a:tr h="1086772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Career</a:t>
                      </a:r>
                      <a:r>
                        <a:rPr kumimoji="0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職業適性測驗</a:t>
                      </a:r>
                    </a:p>
                    <a:p>
                      <a:pPr algn="l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(Career Personality Aptitude  System</a:t>
                      </a: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algn="l"/>
                      <a:r>
                        <a:rPr kumimoji="0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（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CPAS</a:t>
                      </a:r>
                      <a:r>
                        <a:rPr kumimoji="0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）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endParaRPr kumimoji="0" lang="zh-TW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鄭雁玲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  <p:sp>
        <p:nvSpPr>
          <p:cNvPr id="9" name="橢圓形圖說文字 8"/>
          <p:cNvSpPr/>
          <p:nvPr/>
        </p:nvSpPr>
        <p:spPr>
          <a:xfrm>
            <a:off x="395536" y="476672"/>
            <a:ext cx="2952328" cy="936104"/>
          </a:xfrm>
          <a:prstGeom prst="wedgeEllipseCallout">
            <a:avLst>
              <a:gd name="adj1" fmla="val -44591"/>
              <a:gd name="adj2" fmla="val 23914"/>
            </a:avLst>
          </a:prstGeom>
          <a:gradFill>
            <a:gsLst>
              <a:gs pos="5000">
                <a:srgbClr val="FF6161"/>
              </a:gs>
              <a:gs pos="17000">
                <a:srgbClr val="FFB84F"/>
              </a:gs>
              <a:gs pos="35000">
                <a:srgbClr val="FFFF69"/>
              </a:gs>
              <a:gs pos="49000">
                <a:srgbClr val="A0F2A4"/>
              </a:gs>
              <a:gs pos="59000">
                <a:srgbClr val="75E5FF"/>
              </a:gs>
              <a:gs pos="100000">
                <a:srgbClr val="D9B3FF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DoubleWave1">
              <a:avLst/>
            </a:prstTxWarp>
          </a:bodyPr>
          <a:lstStyle/>
          <a:p>
            <a:r>
              <a:rPr lang="zh-TW" altLang="en-US" sz="800" dirty="0" smtClean="0">
                <a:latin typeface="華康談楷體W5" pitchFamily="65" charset="-120"/>
                <a:ea typeface="華康談楷體W5" pitchFamily="65" charset="-120"/>
              </a:rPr>
              <a:t>系週會 ─ </a:t>
            </a:r>
            <a:endParaRPr lang="en-US" altLang="zh-TW" sz="800" dirty="0">
              <a:latin typeface="華康談楷體W5" pitchFamily="65" charset="-120"/>
              <a:ea typeface="華康談楷體W5" pitchFamily="65" charset="-120"/>
            </a:endParaRPr>
          </a:p>
          <a:p>
            <a:r>
              <a:rPr lang="en-US" altLang="zh-TW" sz="800" dirty="0" smtClean="0">
                <a:latin typeface="華康談楷體W5" pitchFamily="65" charset="-120"/>
                <a:ea typeface="華康談楷體W5" pitchFamily="65" charset="-120"/>
              </a:rPr>
              <a:t>(b)</a:t>
            </a:r>
            <a:r>
              <a:rPr lang="zh-TW" altLang="en-US" sz="800" dirty="0" smtClean="0">
                <a:latin typeface="華康談楷體W5" pitchFamily="65" charset="-120"/>
                <a:ea typeface="華康談楷體W5" pitchFamily="65" charset="-120"/>
              </a:rPr>
              <a:t>畢業生輔導就業</a:t>
            </a:r>
            <a:endParaRPr lang="zh-TW" altLang="en-US" sz="3600" dirty="0">
              <a:latin typeface="華康談楷體W5" pitchFamily="65" charset="-120"/>
              <a:ea typeface="華康談楷體W5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95</a:t>
            </a:fld>
            <a:endParaRPr lang="zh-TW" alt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96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設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圖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339752" y="371703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柒、設備圖書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11560" y="260648"/>
            <a:ext cx="4680520" cy="73445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圖書館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97-99</a:t>
            </a: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年度經費實支金額表</a:t>
            </a:r>
            <a:endParaRPr kumimoji="1"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619672" y="2154968"/>
          <a:ext cx="6840758" cy="27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38"/>
                <a:gridCol w="1261264"/>
                <a:gridCol w="1261264"/>
                <a:gridCol w="1261264"/>
                <a:gridCol w="1261264"/>
                <a:gridCol w="1261264"/>
              </a:tblGrid>
              <a:tr h="288032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單位：千元</a:t>
                      </a:r>
                      <a:endParaRPr kumimoji="0" lang="en-US" altLang="zh-TW" sz="20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noFill/>
                  </a:tcPr>
                </a:tc>
              </a:tr>
              <a:tr h="974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年度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業務費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設備費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其他</a:t>
                      </a:r>
                      <a:endParaRPr lang="en-US" altLang="zh-TW" sz="2800" kern="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經費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總計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40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圖書</a:t>
                      </a:r>
                      <a:endParaRPr lang="en-US" altLang="zh-TW" sz="2800" kern="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資料</a:t>
                      </a:r>
                      <a:r>
                        <a:rPr lang="zh-TW" sz="28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費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4004F"/>
                    </a:solidFill>
                  </a:tcPr>
                </a:tc>
              </a:tr>
              <a:tr h="46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97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7,324</a:t>
                      </a:r>
                      <a:endParaRPr lang="zh-TW" sz="2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8,017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16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15,357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13,700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</a:tr>
              <a:tr h="568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98</a:t>
                      </a:r>
                      <a:endParaRPr lang="zh-TW" sz="2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6,851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7,402</a:t>
                      </a:r>
                      <a:endParaRPr lang="zh-TW" sz="2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216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14,469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13,252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A7CB"/>
                    </a:solidFill>
                  </a:tcPr>
                </a:tc>
              </a:tr>
              <a:tr h="46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99</a:t>
                      </a:r>
                      <a:endParaRPr lang="zh-TW" sz="2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5,450</a:t>
                      </a:r>
                      <a:endParaRPr lang="zh-TW" sz="2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5,109</a:t>
                      </a:r>
                      <a:endParaRPr lang="zh-TW" sz="2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2,723</a:t>
                      </a:r>
                      <a:endParaRPr lang="zh-TW" sz="2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13,282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228600"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9,045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D1E4"/>
                    </a:solidFill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732240" y="6444044"/>
            <a:ext cx="261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新特圓體" pitchFamily="49" charset="-120"/>
                <a:ea typeface="華康新特圓體" pitchFamily="49" charset="-120"/>
              </a:rPr>
              <a:t>設備與圖書資源</a:t>
            </a:r>
            <a:r>
              <a:rPr lang="zh-TW" altLang="en-US" dirty="0" smtClean="0">
                <a:latin typeface="華康新特圓體" pitchFamily="49" charset="-120"/>
                <a:ea typeface="華康新特圓體" pitchFamily="49" charset="-120"/>
              </a:rPr>
              <a:t> </a:t>
            </a:r>
            <a:r>
              <a:rPr lang="en-US" altLang="zh-TW" dirty="0" smtClean="0">
                <a:latin typeface="華康新特圓體" pitchFamily="49" charset="-120"/>
                <a:ea typeface="華康新特圓體" pitchFamily="49" charset="-120"/>
              </a:rPr>
              <a:t>(1/4)</a:t>
            </a:r>
            <a:endParaRPr lang="zh-TW" altLang="en-US" dirty="0">
              <a:latin typeface="華康新特圓體" pitchFamily="49" charset="-120"/>
              <a:ea typeface="華康新特圓體" pitchFamily="49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97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3" name="文字方塊 12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設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圖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11560" y="260648"/>
            <a:ext cx="4680520" cy="73445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97-99</a:t>
            </a: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會計系圖書資料費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47664" y="1765945"/>
          <a:ext cx="6984776" cy="3535263"/>
        </p:xfrm>
        <a:graphic>
          <a:graphicData uri="http://schemas.openxmlformats.org/drawingml/2006/table">
            <a:tbl>
              <a:tblPr/>
              <a:tblGrid>
                <a:gridCol w="2232248"/>
                <a:gridCol w="1584176"/>
                <a:gridCol w="1584176"/>
                <a:gridCol w="1584176"/>
              </a:tblGrid>
              <a:tr h="392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kern="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97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98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99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圖書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1,641,300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1,748,600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Times New Roman"/>
                          <a:ea typeface="標楷體"/>
                          <a:cs typeface="Times New Roman"/>
                        </a:rPr>
                        <a:t>905,200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電子書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1,020,000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1,020,000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1,020,000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資料庫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4,513,692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4,650,871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Times New Roman"/>
                          <a:ea typeface="標楷體"/>
                          <a:cs typeface="Times New Roman"/>
                        </a:rPr>
                        <a:t>4,025,195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Times New Roman"/>
                        </a:rPr>
                        <a:t>視聽資料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Times New Roman"/>
                          <a:ea typeface="標楷體"/>
                          <a:cs typeface="Times New Roman"/>
                        </a:rPr>
                        <a:t>596,603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850,385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Times New Roman"/>
                          <a:ea typeface="標楷體"/>
                          <a:cs typeface="Times New Roman"/>
                        </a:rPr>
                        <a:t>174,657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Times New Roman"/>
                        </a:rPr>
                        <a:t>紙本期刊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Times New Roman"/>
                          <a:ea typeface="標楷體"/>
                          <a:cs typeface="Times New Roman"/>
                        </a:rPr>
                        <a:t>1,055,130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895,302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741,569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Times New Roman"/>
                        </a:rPr>
                        <a:t>合計經費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8,826,725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9,165,158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6,866,621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Times New Roman"/>
                        </a:rPr>
                        <a:t>全校圖書資料經費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Times New Roman"/>
                          <a:ea typeface="標楷體"/>
                          <a:cs typeface="Times New Roman"/>
                        </a:rPr>
                        <a:t>13,695,999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13,252,333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9,045,426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Times New Roman"/>
                        </a:rPr>
                        <a:t>圖書資料費使用率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Times New Roman"/>
                          <a:ea typeface="標楷體"/>
                          <a:cs typeface="Times New Roman"/>
                        </a:rPr>
                        <a:t>64%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69%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76%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1547664" y="5221649"/>
            <a:ext cx="70455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3" algn="l"/>
                <a:tab pos="1846263" algn="l"/>
              </a:tabLst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註：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3" algn="l"/>
                <a:tab pos="1846263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採購經費各系可重複計算。</a:t>
            </a:r>
            <a:endParaRPr kumimoji="1" lang="en-US" altLang="zh-TW" sz="2000" dirty="0" smtClean="0"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3" algn="l"/>
                <a:tab pos="1846263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圖書館資料費使用率為本使用經費佔全校圖書經費之比率。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98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設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圖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39552" y="260648"/>
            <a:ext cx="6768752" cy="73445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98</a:t>
            </a: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學年度學校與本系圖書館館藏資源與設備表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47664" y="1340768"/>
          <a:ext cx="6984776" cy="5051311"/>
        </p:xfrm>
        <a:graphic>
          <a:graphicData uri="http://schemas.openxmlformats.org/drawingml/2006/table">
            <a:tbl>
              <a:tblPr/>
              <a:tblGrid>
                <a:gridCol w="925694"/>
                <a:gridCol w="1094002"/>
                <a:gridCol w="2188002"/>
                <a:gridCol w="1598924"/>
                <a:gridCol w="1178154"/>
              </a:tblGrid>
              <a:tr h="27738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館藏概況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95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館藏項目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館藏量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合計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6733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圖 書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中、日文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207,813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標楷體"/>
                          <a:cs typeface="Times New Roman"/>
                        </a:rPr>
                        <a:t>256,816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28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西文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49,003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957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期刊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資源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紙本期刊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含學報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中、日文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855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1002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5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西文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147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6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電子期刊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14,585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5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微縮資料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微縮捲片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647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6,978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1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微縮單片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6331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9572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電子資料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光碟及線上資料庫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114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7333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電子書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785,700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62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視聽資料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14,592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130810" algn="r">
                        <a:spcAft>
                          <a:spcPts val="0"/>
                        </a:spcAft>
                      </a:pPr>
                      <a:endParaRPr lang="zh-TW" sz="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報紙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28551" marR="28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308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11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130810" algn="r">
                        <a:spcAft>
                          <a:spcPts val="0"/>
                        </a:spcAft>
                      </a:pPr>
                      <a:endParaRPr lang="zh-TW" sz="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28551" marR="2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6AE-DFE6-4604-9243-46BAC6C404C0}" type="slidenum">
              <a:rPr lang="zh-TW" altLang="en-US" smtClean="0"/>
              <a:pPr/>
              <a:t>99</a:t>
            </a:fld>
            <a:endParaRPr lang="zh-TW" altLang="en-US"/>
          </a:p>
        </p:txBody>
      </p:sp>
      <p:grpSp>
        <p:nvGrpSpPr>
          <p:cNvPr id="2" name="群組 13"/>
          <p:cNvGrpSpPr/>
          <p:nvPr/>
        </p:nvGrpSpPr>
        <p:grpSpPr>
          <a:xfrm>
            <a:off x="179512" y="2204864"/>
            <a:ext cx="1296144" cy="3443459"/>
            <a:chOff x="251520" y="2204864"/>
            <a:chExt cx="1296144" cy="3351277"/>
          </a:xfrm>
        </p:grpSpPr>
        <p:sp>
          <p:nvSpPr>
            <p:cNvPr id="11" name="文字方塊 10"/>
            <p:cNvSpPr txBox="1"/>
            <p:nvPr/>
          </p:nvSpPr>
          <p:spPr>
            <a:xfrm>
              <a:off x="323528" y="22048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設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39552" y="2996952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備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51520" y="386104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圖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11560" y="472514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latin typeface="華康勘亭流" pitchFamily="65" charset="-120"/>
                  <a:ea typeface="華康勘亭流" pitchFamily="65" charset="-120"/>
                </a:rPr>
                <a:t>書</a:t>
              </a:r>
              <a:endParaRPr lang="zh-TW" altLang="en-US" sz="4800" dirty="0">
                <a:latin typeface="華康勘亭流" pitchFamily="65" charset="-120"/>
                <a:ea typeface="華康勘亭流" pitchFamily="65" charset="-120"/>
              </a:endParaRPr>
            </a:p>
          </p:txBody>
        </p:sp>
      </p:grp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8372</Words>
  <Application>Microsoft Office PowerPoint</Application>
  <PresentationFormat>如螢幕大小 (4:3)</PresentationFormat>
  <Paragraphs>2193</Paragraphs>
  <Slides>109</Slides>
  <Notes>27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109</vt:i4>
      </vt:variant>
    </vt:vector>
  </HeadingPairs>
  <TitlesOfParts>
    <vt:vector size="112" baseType="lpstr">
      <vt:lpstr>Office 佈景主題</vt:lpstr>
      <vt:lpstr>自訂設計</vt:lpstr>
      <vt:lpstr>點陣圖影像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本系現況</vt:lpstr>
      <vt:lpstr>本系特色 1</vt:lpstr>
      <vt:lpstr>本系特色 2</vt:lpstr>
      <vt:lpstr>本系特色 2</vt:lpstr>
      <vt:lpstr>本系特色 3</vt:lpstr>
      <vt:lpstr>本系特色 4</vt:lpstr>
      <vt:lpstr>PowerPoint 簡報</vt:lpstr>
      <vt:lpstr>本系特色 6</vt:lpstr>
      <vt:lpstr>PowerPoint 簡報</vt:lpstr>
      <vt:lpstr>本系師生企業參訪留影</vt:lpstr>
      <vt:lpstr>PowerPoint 簡報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我們進步了 與前次評鑑相較..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系友會活動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辦理與職場相關實務、 實習與就業輔導相關活動情形</vt:lpstr>
      <vt:lpstr>辦理與職場相關實務、實習與就業輔導相關活動情形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教師承接其他政府部門 或法人機構的研究計畫列表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user</cp:lastModifiedBy>
  <cp:revision>874</cp:revision>
  <dcterms:created xsi:type="dcterms:W3CDTF">2011-11-19T00:50:15Z</dcterms:created>
  <dcterms:modified xsi:type="dcterms:W3CDTF">2013-09-05T05:22:31Z</dcterms:modified>
</cp:coreProperties>
</file>