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44"/>
  </p:notesMasterIdLst>
  <p:sldIdLst>
    <p:sldId id="256" r:id="rId2"/>
    <p:sldId id="289" r:id="rId3"/>
    <p:sldId id="257" r:id="rId4"/>
    <p:sldId id="268" r:id="rId5"/>
    <p:sldId id="258" r:id="rId6"/>
    <p:sldId id="259" r:id="rId7"/>
    <p:sldId id="260" r:id="rId8"/>
    <p:sldId id="264" r:id="rId9"/>
    <p:sldId id="261" r:id="rId10"/>
    <p:sldId id="262" r:id="rId11"/>
    <p:sldId id="265" r:id="rId12"/>
    <p:sldId id="263" r:id="rId13"/>
    <p:sldId id="266" r:id="rId14"/>
    <p:sldId id="267" r:id="rId15"/>
    <p:sldId id="290" r:id="rId16"/>
    <p:sldId id="276" r:id="rId17"/>
    <p:sldId id="279" r:id="rId18"/>
    <p:sldId id="277" r:id="rId19"/>
    <p:sldId id="278" r:id="rId20"/>
    <p:sldId id="270" r:id="rId21"/>
    <p:sldId id="280" r:id="rId22"/>
    <p:sldId id="274" r:id="rId23"/>
    <p:sldId id="269" r:id="rId24"/>
    <p:sldId id="272" r:id="rId25"/>
    <p:sldId id="271" r:id="rId26"/>
    <p:sldId id="275" r:id="rId27"/>
    <p:sldId id="291" r:id="rId28"/>
    <p:sldId id="281" r:id="rId29"/>
    <p:sldId id="282" r:id="rId30"/>
    <p:sldId id="283" r:id="rId31"/>
    <p:sldId id="284" r:id="rId32"/>
    <p:sldId id="285" r:id="rId33"/>
    <p:sldId id="286" r:id="rId34"/>
    <p:sldId id="287" r:id="rId35"/>
    <p:sldId id="288" r:id="rId36"/>
    <p:sldId id="292" r:id="rId37"/>
    <p:sldId id="294" r:id="rId38"/>
    <p:sldId id="295" r:id="rId39"/>
    <p:sldId id="296" r:id="rId40"/>
    <p:sldId id="297" r:id="rId41"/>
    <p:sldId id="299" r:id="rId42"/>
    <p:sldId id="298" r:id="rId43"/>
  </p:sldIdLst>
  <p:sldSz cx="9144000" cy="6858000" type="screen4x3"/>
  <p:notesSz cx="7772400" cy="10515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131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368040" cy="527606"/>
          </a:xfrm>
          <a:prstGeom prst="rect">
            <a:avLst/>
          </a:prstGeom>
        </p:spPr>
        <p:txBody>
          <a:bodyPr vert="horz" lIns="104490" tIns="52246" rIns="104490" bIns="52246" rtlCol="0"/>
          <a:lstStyle>
            <a:lvl1pPr algn="l">
              <a:defRPr sz="1400"/>
            </a:lvl1pPr>
          </a:lstStyle>
          <a:p>
            <a:endParaRPr lang="zh-TW" altLang="en-US"/>
          </a:p>
        </p:txBody>
      </p:sp>
      <p:sp>
        <p:nvSpPr>
          <p:cNvPr id="3" name="日期版面配置區 2"/>
          <p:cNvSpPr>
            <a:spLocks noGrp="1"/>
          </p:cNvSpPr>
          <p:nvPr>
            <p:ph type="dt" idx="1"/>
          </p:nvPr>
        </p:nvSpPr>
        <p:spPr>
          <a:xfrm>
            <a:off x="4402562" y="0"/>
            <a:ext cx="3368040" cy="527606"/>
          </a:xfrm>
          <a:prstGeom prst="rect">
            <a:avLst/>
          </a:prstGeom>
        </p:spPr>
        <p:txBody>
          <a:bodyPr vert="horz" lIns="104490" tIns="52246" rIns="104490" bIns="52246" rtlCol="0"/>
          <a:lstStyle>
            <a:lvl1pPr algn="r">
              <a:defRPr sz="1400"/>
            </a:lvl1pPr>
          </a:lstStyle>
          <a:p>
            <a:fld id="{2B93B9F4-C5BF-4AAC-AEC1-AF903B7C99AC}" type="datetimeFigureOut">
              <a:rPr lang="zh-TW" altLang="en-US" smtClean="0"/>
              <a:t>2022/1/5</a:t>
            </a:fld>
            <a:endParaRPr lang="zh-TW" altLang="en-US"/>
          </a:p>
        </p:txBody>
      </p:sp>
      <p:sp>
        <p:nvSpPr>
          <p:cNvPr id="4" name="投影片圖像版面配置區 3"/>
          <p:cNvSpPr>
            <a:spLocks noGrp="1" noRot="1" noChangeAspect="1"/>
          </p:cNvSpPr>
          <p:nvPr>
            <p:ph type="sldImg" idx="2"/>
          </p:nvPr>
        </p:nvSpPr>
        <p:spPr>
          <a:xfrm>
            <a:off x="1519238" y="1314450"/>
            <a:ext cx="4733925" cy="3549650"/>
          </a:xfrm>
          <a:prstGeom prst="rect">
            <a:avLst/>
          </a:prstGeom>
          <a:noFill/>
          <a:ln w="12700">
            <a:solidFill>
              <a:prstClr val="black"/>
            </a:solidFill>
          </a:ln>
        </p:spPr>
        <p:txBody>
          <a:bodyPr vert="horz" lIns="104490" tIns="52246" rIns="104490" bIns="52246" rtlCol="0" anchor="ctr"/>
          <a:lstStyle/>
          <a:p>
            <a:endParaRPr lang="zh-TW" altLang="en-US"/>
          </a:p>
        </p:txBody>
      </p:sp>
      <p:sp>
        <p:nvSpPr>
          <p:cNvPr id="5" name="備忘稿版面配置區 4"/>
          <p:cNvSpPr>
            <a:spLocks noGrp="1"/>
          </p:cNvSpPr>
          <p:nvPr>
            <p:ph type="body" sz="quarter" idx="3"/>
          </p:nvPr>
        </p:nvSpPr>
        <p:spPr>
          <a:xfrm>
            <a:off x="777240" y="5060632"/>
            <a:ext cx="6217920" cy="4140518"/>
          </a:xfrm>
          <a:prstGeom prst="rect">
            <a:avLst/>
          </a:prstGeom>
        </p:spPr>
        <p:txBody>
          <a:bodyPr vert="horz" lIns="104490" tIns="52246" rIns="104490" bIns="52246"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987998"/>
            <a:ext cx="3368040" cy="527605"/>
          </a:xfrm>
          <a:prstGeom prst="rect">
            <a:avLst/>
          </a:prstGeom>
        </p:spPr>
        <p:txBody>
          <a:bodyPr vert="horz" lIns="104490" tIns="52246" rIns="104490" bIns="52246" rtlCol="0" anchor="b"/>
          <a:lstStyle>
            <a:lvl1pPr algn="l">
              <a:defRPr sz="1400"/>
            </a:lvl1pPr>
          </a:lstStyle>
          <a:p>
            <a:endParaRPr lang="zh-TW" altLang="en-US"/>
          </a:p>
        </p:txBody>
      </p:sp>
      <p:sp>
        <p:nvSpPr>
          <p:cNvPr id="7" name="投影片編號版面配置區 6"/>
          <p:cNvSpPr>
            <a:spLocks noGrp="1"/>
          </p:cNvSpPr>
          <p:nvPr>
            <p:ph type="sldNum" sz="quarter" idx="5"/>
          </p:nvPr>
        </p:nvSpPr>
        <p:spPr>
          <a:xfrm>
            <a:off x="4402562" y="9987998"/>
            <a:ext cx="3368040" cy="527605"/>
          </a:xfrm>
          <a:prstGeom prst="rect">
            <a:avLst/>
          </a:prstGeom>
        </p:spPr>
        <p:txBody>
          <a:bodyPr vert="horz" lIns="104490" tIns="52246" rIns="104490" bIns="52246" rtlCol="0" anchor="b"/>
          <a:lstStyle>
            <a:lvl1pPr algn="r">
              <a:defRPr sz="1400"/>
            </a:lvl1pPr>
          </a:lstStyle>
          <a:p>
            <a:fld id="{56036097-0030-41A0-8494-F5ABCD2815DB}" type="slidenum">
              <a:rPr lang="zh-TW" altLang="en-US" smtClean="0"/>
              <a:t>‹#›</a:t>
            </a:fld>
            <a:endParaRPr lang="zh-TW" altLang="en-US"/>
          </a:p>
        </p:txBody>
      </p:sp>
    </p:spTree>
    <p:extLst>
      <p:ext uri="{BB962C8B-B14F-4D97-AF65-F5344CB8AC3E}">
        <p14:creationId xmlns:p14="http://schemas.microsoft.com/office/powerpoint/2010/main" val="4042577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6036097-0030-41A0-8494-F5ABCD2815DB}" type="slidenum">
              <a:rPr lang="zh-TW" altLang="en-US" smtClean="0"/>
              <a:t>1</a:t>
            </a:fld>
            <a:endParaRPr lang="zh-TW" altLang="en-US"/>
          </a:p>
        </p:txBody>
      </p:sp>
    </p:spTree>
    <p:extLst>
      <p:ext uri="{BB962C8B-B14F-4D97-AF65-F5344CB8AC3E}">
        <p14:creationId xmlns:p14="http://schemas.microsoft.com/office/powerpoint/2010/main" val="353928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6036097-0030-41A0-8494-F5ABCD2815DB}" type="slidenum">
              <a:rPr lang="zh-TW" altLang="en-US" smtClean="0"/>
              <a:t>2</a:t>
            </a:fld>
            <a:endParaRPr lang="zh-TW" altLang="en-US"/>
          </a:p>
        </p:txBody>
      </p:sp>
    </p:spTree>
    <p:extLst>
      <p:ext uri="{BB962C8B-B14F-4D97-AF65-F5344CB8AC3E}">
        <p14:creationId xmlns:p14="http://schemas.microsoft.com/office/powerpoint/2010/main" val="2169998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7322B643-D418-438A-9ED3-0AB4BB6830E3}" type="datetime1">
              <a:rPr lang="zh-TW" altLang="en-US" smtClean="0"/>
              <a:t>2022/1/5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357745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C247D79-6CB5-4CE8-AE8E-D9C6EC100703}" type="datetime1">
              <a:rPr lang="zh-TW" altLang="en-US" smtClean="0"/>
              <a:t>2022/1/5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37625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D3676DE-3AE3-4A70-9562-B0DEABF26825}" type="datetime1">
              <a:rPr lang="zh-TW" altLang="en-US" smtClean="0"/>
              <a:t>2022/1/5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BFAD934-B065-46EF-8BB7-2E702FD63687}" type="slidenum">
              <a:rPr lang="zh-TW" altLang="en-US" smtClean="0"/>
              <a:t>‹#›</a:t>
            </a:fld>
            <a:endParaRPr lang="zh-TW"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4064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9A0BCE27-CD9B-466C-9DDB-55085D9C9411}" type="datetime1">
              <a:rPr lang="zh-TW" altLang="en-US" smtClean="0"/>
              <a:t>2022/1/5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2246131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6B25D6BE-DB5F-4754-A0CE-0F45BFC1CE16}" type="datetime1">
              <a:rPr lang="zh-TW" altLang="en-US" smtClean="0"/>
              <a:t>2022/1/5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BFAD934-B065-46EF-8BB7-2E702FD63687}" type="slidenum">
              <a:rPr lang="zh-TW" altLang="en-US" smtClean="0"/>
              <a:t>‹#›</a:t>
            </a:fld>
            <a:endParaRPr lang="zh-TW"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15975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A8555120-AD8D-4ED9-852C-C826907708A4}" type="datetime1">
              <a:rPr lang="zh-TW" altLang="en-US" smtClean="0"/>
              <a:t>2022/1/5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3572015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685376F-AC16-442B-9BD2-E7151D3D661A}" type="datetime1">
              <a:rPr lang="zh-TW" altLang="en-US" smtClean="0"/>
              <a:t>2022/1/5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1037019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12E61F4-D0C0-430D-94EA-CC3EBA37464B}" type="datetime1">
              <a:rPr lang="zh-TW" altLang="en-US" smtClean="0"/>
              <a:t>2022/1/5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58618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196A899-915A-4718-85B0-172C17BD43D3}" type="datetime1">
              <a:rPr lang="zh-TW" altLang="en-US" smtClean="0"/>
              <a:t>2022/1/5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314078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A8F6C398-C631-4B9C-9769-52935B621FFC}" type="datetime1">
              <a:rPr lang="zh-TW" altLang="en-US" smtClean="0"/>
              <a:t>2022/1/5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208758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03AA713-E928-46E8-A015-3ABBD3FA282D}" type="datetime1">
              <a:rPr lang="zh-TW" altLang="en-US" smtClean="0"/>
              <a:t>2022/1/5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210049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B270FDD-1B3B-4181-A859-D668E5683F40}" type="datetime1">
              <a:rPr lang="zh-TW" altLang="en-US" smtClean="0"/>
              <a:t>2022/1/5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419740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DFC3F6F-581B-4A8B-91BD-0E550E361B4A}" type="datetime1">
              <a:rPr lang="zh-TW" altLang="en-US" smtClean="0"/>
              <a:t>2022/1/5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418762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2AE01-F569-44C9-B14D-432DFF5588ED}" type="datetime1">
              <a:rPr lang="zh-TW" altLang="en-US" smtClean="0"/>
              <a:t>2022/1/5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132027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2991F929-19FD-4155-B221-F094A6B14DFF}" type="datetime1">
              <a:rPr lang="zh-TW" altLang="en-US" smtClean="0"/>
              <a:t>2022/1/5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160846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F6A8DCBC-0BEE-4688-9B62-821B39832238}" type="datetime1">
              <a:rPr lang="zh-TW" altLang="en-US" smtClean="0"/>
              <a:t>2022/1/5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906106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CA99EB1-9D47-43F9-8C86-DC1CC6F26B67}" type="datetime1">
              <a:rPr lang="zh-TW" altLang="en-US" smtClean="0"/>
              <a:t>2022/1/5</a:t>
            </a:fld>
            <a:endParaRPr lang="zh-TW"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357809842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942415" y="1332347"/>
            <a:ext cx="6600451" cy="2262781"/>
          </a:xfrm>
        </p:spPr>
        <p:txBody>
          <a:bodyPr>
            <a:normAutofit/>
          </a:bodyPr>
          <a:lstStyle/>
          <a:p>
            <a:pPr algn="ctr"/>
            <a:r>
              <a:rPr lang="zh-TW" altLang="en-US" dirty="0" smtClean="0"/>
              <a:t>台灣、中國及美國</a:t>
            </a:r>
            <a:r>
              <a:rPr lang="en-US" altLang="zh-TW" dirty="0" smtClean="0"/>
              <a:t/>
            </a:r>
            <a:br>
              <a:rPr lang="en-US" altLang="zh-TW" dirty="0" smtClean="0"/>
            </a:br>
            <a:r>
              <a:rPr lang="zh-TW" altLang="en-US" b="1" dirty="0" smtClean="0"/>
              <a:t>會計師考試介紹</a:t>
            </a:r>
            <a:endParaRPr lang="zh-TW" altLang="en-US" b="1" dirty="0"/>
          </a:p>
        </p:txBody>
      </p:sp>
      <p:sp>
        <p:nvSpPr>
          <p:cNvPr id="3" name="副標題 2"/>
          <p:cNvSpPr>
            <a:spLocks noGrp="1"/>
          </p:cNvSpPr>
          <p:nvPr>
            <p:ph type="subTitle" idx="1"/>
          </p:nvPr>
        </p:nvSpPr>
        <p:spPr>
          <a:xfrm>
            <a:off x="2553420" y="4157931"/>
            <a:ext cx="5158595" cy="2225615"/>
          </a:xfrm>
        </p:spPr>
        <p:txBody>
          <a:bodyPr>
            <a:normAutofit fontScale="85000" lnSpcReduction="20000"/>
          </a:bodyPr>
          <a:lstStyle/>
          <a:p>
            <a:endParaRPr lang="en-US" altLang="zh-TW" dirty="0" smtClean="0"/>
          </a:p>
          <a:p>
            <a:pPr lvl="1"/>
            <a:r>
              <a:rPr lang="zh-TW" altLang="en-US" sz="3000" dirty="0" smtClean="0">
                <a:solidFill>
                  <a:schemeClr val="tx1"/>
                </a:solidFill>
              </a:rPr>
              <a:t>屏東大學會計系   </a:t>
            </a:r>
            <a:endParaRPr lang="en-US" altLang="zh-TW" sz="3000" dirty="0" smtClean="0">
              <a:solidFill>
                <a:schemeClr val="tx1"/>
              </a:solidFill>
            </a:endParaRPr>
          </a:p>
          <a:p>
            <a:pPr lvl="1"/>
            <a:r>
              <a:rPr lang="zh-TW" altLang="en-US" sz="3000" dirty="0" smtClean="0">
                <a:solidFill>
                  <a:schemeClr val="tx1"/>
                </a:solidFill>
              </a:rPr>
              <a:t>周國華老師</a:t>
            </a:r>
            <a:endParaRPr lang="en-US" altLang="zh-TW" sz="3000" dirty="0" smtClean="0">
              <a:solidFill>
                <a:schemeClr val="tx1"/>
              </a:solidFill>
            </a:endParaRPr>
          </a:p>
          <a:p>
            <a:endParaRPr lang="en-US" altLang="zh-TW" sz="3200" dirty="0" smtClean="0">
              <a:solidFill>
                <a:schemeClr val="tx1"/>
              </a:solidFill>
            </a:endParaRPr>
          </a:p>
          <a:p>
            <a:pPr algn="ctr"/>
            <a:r>
              <a:rPr lang="zh-TW" altLang="en-US" sz="3200" dirty="0" smtClean="0">
                <a:solidFill>
                  <a:schemeClr val="tx1"/>
                </a:solidFill>
              </a:rPr>
              <a:t>   </a:t>
            </a:r>
            <a:r>
              <a:rPr lang="en-US" altLang="zh-TW" sz="3200" dirty="0" smtClean="0">
                <a:solidFill>
                  <a:schemeClr val="tx1"/>
                </a:solidFill>
              </a:rPr>
              <a:t>2022/1/5</a:t>
            </a:r>
            <a:endParaRPr lang="en-US" altLang="zh-TW" sz="3200" dirty="0">
              <a:solidFill>
                <a:schemeClr val="tx1"/>
              </a:solidFill>
            </a:endParaRPr>
          </a:p>
        </p:txBody>
      </p:sp>
      <p:sp>
        <p:nvSpPr>
          <p:cNvPr id="5" name="副標題 2"/>
          <p:cNvSpPr txBox="1">
            <a:spLocks/>
          </p:cNvSpPr>
          <p:nvPr/>
        </p:nvSpPr>
        <p:spPr>
          <a:xfrm>
            <a:off x="1690369" y="378069"/>
            <a:ext cx="6600451" cy="954278"/>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endParaRPr lang="en-US" altLang="zh-TW" dirty="0" smtClean="0"/>
          </a:p>
          <a:p>
            <a:pPr algn="ctr"/>
            <a:r>
              <a:rPr lang="zh-TW" altLang="en-US" sz="3500" dirty="0" smtClean="0"/>
              <a:t> </a:t>
            </a:r>
            <a:r>
              <a:rPr lang="en-US" altLang="zh-TW" sz="3500" dirty="0" smtClean="0"/>
              <a:t>&lt;&lt;</a:t>
            </a:r>
            <a:r>
              <a:rPr lang="zh-TW" altLang="en-US" sz="3500" b="1" dirty="0" smtClean="0"/>
              <a:t>商業通用軟體會計應用</a:t>
            </a:r>
            <a:r>
              <a:rPr lang="zh-TW" altLang="en-US" sz="3500" dirty="0" smtClean="0"/>
              <a:t>補充講義</a:t>
            </a:r>
            <a:r>
              <a:rPr lang="en-US" altLang="zh-TW" sz="3500" dirty="0" smtClean="0"/>
              <a:t>&gt;&gt;</a:t>
            </a:r>
            <a:endParaRPr lang="en-US" altLang="zh-TW" sz="3500" dirty="0" smtClean="0"/>
          </a:p>
        </p:txBody>
      </p:sp>
    </p:spTree>
    <p:extLst>
      <p:ext uri="{BB962C8B-B14F-4D97-AF65-F5344CB8AC3E}">
        <p14:creationId xmlns:p14="http://schemas.microsoft.com/office/powerpoint/2010/main" val="254853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部分免試</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部分免試資格</a:t>
            </a:r>
            <a:r>
              <a:rPr lang="en-US" altLang="zh-TW" sz="2400" dirty="0" smtClean="0"/>
              <a:t>(</a:t>
            </a:r>
            <a:r>
              <a:rPr lang="zh-TW" altLang="en-US" sz="2400" dirty="0" smtClean="0"/>
              <a:t>三</a:t>
            </a:r>
            <a:r>
              <a:rPr lang="en-US" altLang="zh-TW" sz="2400" dirty="0" smtClean="0"/>
              <a:t>)</a:t>
            </a:r>
            <a:r>
              <a:rPr lang="zh-TW" altLang="en-US" sz="2400" dirty="0" smtClean="0"/>
              <a:t>：</a:t>
            </a:r>
            <a:endParaRPr lang="en-US" altLang="zh-TW" sz="2400" dirty="0" smtClean="0"/>
          </a:p>
          <a:p>
            <a:pPr lvl="1">
              <a:buFont typeface="Wingdings" panose="05000000000000000000" pitchFamily="2" charset="2"/>
              <a:buChar char="n"/>
            </a:pPr>
            <a:r>
              <a:rPr lang="zh-TW" altLang="en-US" sz="2400" dirty="0" smtClean="0"/>
              <a:t>領有</a:t>
            </a:r>
            <a:r>
              <a:rPr lang="zh-TW" altLang="en-US" sz="2400" dirty="0"/>
              <a:t>相當我國會計師之外國會計師證書，並具有會計師事務所簽證</a:t>
            </a:r>
            <a:r>
              <a:rPr lang="zh-TW" altLang="en-US" sz="2400" dirty="0" smtClean="0"/>
              <a:t>工作</a:t>
            </a:r>
            <a:r>
              <a:rPr lang="zh-TW" altLang="en-US" sz="2400" dirty="0"/>
              <a:t>助理人員一年以上經驗，有證明文件</a:t>
            </a:r>
            <a:r>
              <a:rPr lang="zh-TW" altLang="en-US" sz="2400" dirty="0" smtClean="0"/>
              <a:t>。</a:t>
            </a:r>
            <a:endParaRPr lang="en-US" altLang="zh-TW" sz="2400" dirty="0" smtClean="0"/>
          </a:p>
          <a:p>
            <a:r>
              <a:rPr lang="zh-TW" altLang="en-US" sz="2400" dirty="0" smtClean="0"/>
              <a:t>具上述部分免試資格</a:t>
            </a:r>
            <a:r>
              <a:rPr lang="en-US" altLang="zh-TW" sz="2400" dirty="0" smtClean="0"/>
              <a:t>(</a:t>
            </a:r>
            <a:r>
              <a:rPr lang="zh-TW" altLang="en-US" sz="2400" dirty="0" smtClean="0"/>
              <a:t>三</a:t>
            </a:r>
            <a:r>
              <a:rPr lang="en-US" altLang="zh-TW" sz="2400" dirty="0" smtClean="0"/>
              <a:t>)</a:t>
            </a:r>
            <a:r>
              <a:rPr lang="zh-TW" altLang="en-US" sz="2400" dirty="0" smtClean="0"/>
              <a:t>者，以下科目可免試：</a:t>
            </a:r>
            <a:endParaRPr lang="en-US" altLang="zh-TW" sz="2400" dirty="0" smtClean="0"/>
          </a:p>
          <a:p>
            <a:pPr lvl="1">
              <a:buFont typeface="Wingdings" panose="05000000000000000000" pitchFamily="2" charset="2"/>
              <a:buChar char="n"/>
            </a:pPr>
            <a:r>
              <a:rPr lang="zh-TW" altLang="en-US" sz="2400" dirty="0" smtClean="0"/>
              <a:t>國文（</a:t>
            </a:r>
            <a:r>
              <a:rPr lang="zh-TW" altLang="en-US" sz="2400" dirty="0"/>
              <a:t>作文）、中級會計學、高等會計學、成本會計與管理會計</a:t>
            </a:r>
            <a:r>
              <a:rPr lang="zh-TW" altLang="en-US" sz="2400" dirty="0" smtClean="0"/>
              <a:t>。</a:t>
            </a:r>
            <a:endParaRPr lang="en-US" altLang="zh-TW" sz="2400" dirty="0" smtClean="0"/>
          </a:p>
          <a:p>
            <a:pPr>
              <a:buFont typeface="Wingdings" panose="05000000000000000000" pitchFamily="2" charset="2"/>
              <a:buChar char="Ø"/>
            </a:pPr>
            <a:r>
              <a:rPr lang="zh-TW" altLang="en-US" sz="2400" dirty="0" smtClean="0"/>
              <a:t>部分免試另有資格</a:t>
            </a:r>
            <a:r>
              <a:rPr lang="en-US" altLang="zh-TW" sz="2400" dirty="0" smtClean="0"/>
              <a:t>(</a:t>
            </a:r>
            <a:r>
              <a:rPr lang="zh-TW" altLang="en-US" sz="2400" dirty="0" smtClean="0"/>
              <a:t>一</a:t>
            </a:r>
            <a:r>
              <a:rPr lang="en-US" altLang="zh-TW" sz="2400" dirty="0" smtClean="0"/>
              <a:t>)[</a:t>
            </a:r>
            <a:r>
              <a:rPr lang="zh-TW" altLang="en-US" sz="2400" dirty="0" smtClean="0"/>
              <a:t>曾任薦任以上會計、審計人員三年以上</a:t>
            </a:r>
            <a:r>
              <a:rPr lang="en-US" altLang="zh-TW" sz="2400" dirty="0" smtClean="0"/>
              <a:t>]</a:t>
            </a:r>
            <a:r>
              <a:rPr lang="zh-TW" altLang="en-US" sz="2400" dirty="0" smtClean="0"/>
              <a:t>及</a:t>
            </a:r>
            <a:r>
              <a:rPr lang="en-US" altLang="zh-TW" sz="2400" dirty="0" smtClean="0"/>
              <a:t>(</a:t>
            </a:r>
            <a:r>
              <a:rPr lang="zh-TW" altLang="en-US" sz="2400" dirty="0" smtClean="0"/>
              <a:t>二</a:t>
            </a:r>
            <a:r>
              <a:rPr lang="en-US" altLang="zh-TW" sz="2400" dirty="0" smtClean="0"/>
              <a:t>)[</a:t>
            </a:r>
            <a:r>
              <a:rPr lang="zh-TW" altLang="en-US" sz="2400" dirty="0" smtClean="0"/>
              <a:t>曾任大學會計相關課程教師一定年資以上</a:t>
            </a:r>
            <a:r>
              <a:rPr lang="en-US" altLang="zh-TW" sz="2400" dirty="0" smtClean="0"/>
              <a:t>]</a:t>
            </a:r>
            <a:r>
              <a:rPr lang="zh-TW" altLang="en-US" sz="2400" dirty="0" smtClean="0"/>
              <a:t>兩種，可免試國文及中會。</a:t>
            </a:r>
            <a:endParaRPr lang="en-US" altLang="zh-TW" sz="2400" dirty="0" smtClean="0"/>
          </a:p>
          <a:p>
            <a:pPr marL="0" indent="0">
              <a:buNone/>
            </a:pPr>
            <a:endParaRPr lang="en-US" altLang="zh-TW" sz="24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10</a:t>
            </a:fld>
            <a:endParaRPr lang="zh-TW" altLang="en-US"/>
          </a:p>
        </p:txBody>
      </p:sp>
    </p:spTree>
    <p:extLst>
      <p:ext uri="{BB962C8B-B14F-4D97-AF65-F5344CB8AC3E}">
        <p14:creationId xmlns:p14="http://schemas.microsoft.com/office/powerpoint/2010/main" val="85199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外國人部分免試</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具備應考資格之外國人，亦可申請部分免試。但僅適用部分</a:t>
            </a:r>
            <a:r>
              <a:rPr lang="zh-TW" altLang="en-US" sz="2400" dirty="0"/>
              <a:t>免試</a:t>
            </a:r>
            <a:r>
              <a:rPr lang="zh-TW" altLang="en-US" sz="2400" dirty="0" smtClean="0"/>
              <a:t>資格</a:t>
            </a:r>
            <a:r>
              <a:rPr lang="en-US" altLang="zh-TW" sz="2400" dirty="0" smtClean="0"/>
              <a:t>(</a:t>
            </a:r>
            <a:r>
              <a:rPr lang="zh-TW" altLang="en-US" sz="2400" dirty="0" smtClean="0"/>
              <a:t>二</a:t>
            </a:r>
            <a:r>
              <a:rPr lang="en-US" altLang="zh-TW" sz="2400" dirty="0" smtClean="0"/>
              <a:t>)</a:t>
            </a:r>
            <a:r>
              <a:rPr lang="zh-TW" altLang="en-US" sz="2400" dirty="0" smtClean="0"/>
              <a:t>及</a:t>
            </a:r>
            <a:r>
              <a:rPr lang="en-US" altLang="zh-TW" sz="2400" dirty="0" smtClean="0"/>
              <a:t>(</a:t>
            </a:r>
            <a:r>
              <a:rPr lang="zh-TW" altLang="en-US" sz="2400" dirty="0" smtClean="0"/>
              <a:t>三</a:t>
            </a:r>
            <a:r>
              <a:rPr lang="en-US" altLang="zh-TW" sz="2400" dirty="0" smtClean="0"/>
              <a:t>)</a:t>
            </a:r>
            <a:r>
              <a:rPr lang="zh-TW" altLang="en-US" sz="2400" dirty="0" smtClean="0"/>
              <a:t>兩種。</a:t>
            </a:r>
            <a:endParaRPr lang="en-US" altLang="zh-TW" sz="2400" dirty="0" smtClean="0"/>
          </a:p>
          <a:p>
            <a:pPr lvl="1">
              <a:buFont typeface="Wingdings" panose="05000000000000000000" pitchFamily="2" charset="2"/>
              <a:buChar char="n"/>
            </a:pPr>
            <a:r>
              <a:rPr lang="zh-TW" altLang="en-US" sz="2400" dirty="0"/>
              <a:t>部分免試資格</a:t>
            </a:r>
            <a:r>
              <a:rPr lang="en-US" altLang="zh-TW" sz="2400" dirty="0" smtClean="0"/>
              <a:t>(</a:t>
            </a:r>
            <a:r>
              <a:rPr lang="zh-TW" altLang="en-US" sz="2400" dirty="0" smtClean="0"/>
              <a:t>二</a:t>
            </a:r>
            <a:r>
              <a:rPr lang="en-US" altLang="zh-TW" sz="2400" dirty="0" smtClean="0"/>
              <a:t>)</a:t>
            </a:r>
            <a:r>
              <a:rPr lang="zh-TW" altLang="en-US" sz="2400" dirty="0" smtClean="0"/>
              <a:t>：</a:t>
            </a:r>
            <a:r>
              <a:rPr lang="zh-TW" altLang="en-US" sz="2400" dirty="0"/>
              <a:t>曾任大學會計相關課程</a:t>
            </a:r>
            <a:r>
              <a:rPr lang="zh-TW" altLang="en-US" sz="2400" dirty="0" smtClean="0"/>
              <a:t>教師一定年資以上。</a:t>
            </a:r>
            <a:endParaRPr lang="en-US" altLang="zh-TW" sz="2400" dirty="0" smtClean="0"/>
          </a:p>
          <a:p>
            <a:pPr lvl="1">
              <a:buFont typeface="Wingdings" panose="05000000000000000000" pitchFamily="2" charset="2"/>
              <a:buChar char="n"/>
            </a:pPr>
            <a:r>
              <a:rPr lang="zh-TW" altLang="en-US" sz="2400" dirty="0" smtClean="0"/>
              <a:t>部分免試資格</a:t>
            </a:r>
            <a:r>
              <a:rPr lang="en-US" altLang="zh-TW" sz="2400" dirty="0" smtClean="0"/>
              <a:t>(</a:t>
            </a:r>
            <a:r>
              <a:rPr lang="zh-TW" altLang="en-US" sz="2400" dirty="0" smtClean="0"/>
              <a:t>三</a:t>
            </a:r>
            <a:r>
              <a:rPr lang="en-US" altLang="zh-TW" sz="2400" dirty="0" smtClean="0"/>
              <a:t>)</a:t>
            </a:r>
            <a:r>
              <a:rPr lang="zh-TW" altLang="en-US" sz="2400" dirty="0" smtClean="0"/>
              <a:t>：領有</a:t>
            </a:r>
            <a:r>
              <a:rPr lang="zh-TW" altLang="en-US" sz="2400" dirty="0"/>
              <a:t>相當我國會計師之外國會計師證書，並具有會計師事務所簽證</a:t>
            </a:r>
            <a:r>
              <a:rPr lang="zh-TW" altLang="en-US" sz="2400" dirty="0" smtClean="0"/>
              <a:t>工作</a:t>
            </a:r>
            <a:r>
              <a:rPr lang="zh-TW" altLang="en-US" sz="2400" dirty="0"/>
              <a:t>助理人員一年以上經驗，有證明文件</a:t>
            </a:r>
            <a:r>
              <a:rPr lang="zh-TW" altLang="en-US" sz="2400" dirty="0" smtClean="0"/>
              <a:t>。</a:t>
            </a:r>
            <a:endParaRPr lang="en-US" altLang="zh-TW" sz="24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11</a:t>
            </a:fld>
            <a:endParaRPr lang="zh-TW" altLang="en-US"/>
          </a:p>
        </p:txBody>
      </p:sp>
    </p:spTree>
    <p:extLst>
      <p:ext uri="{BB962C8B-B14F-4D97-AF65-F5344CB8AC3E}">
        <p14:creationId xmlns:p14="http://schemas.microsoft.com/office/powerpoint/2010/main" val="114256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科別及格制</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200" dirty="0"/>
              <a:t>本考試及格方式，採科別及格制，以各應試科目之成績，各滿六十分為</a:t>
            </a:r>
            <a:r>
              <a:rPr lang="zh-TW" altLang="en-US" sz="2200" dirty="0" smtClean="0"/>
              <a:t>及格</a:t>
            </a:r>
            <a:r>
              <a:rPr lang="zh-TW" altLang="en-US" sz="2200" dirty="0"/>
              <a:t>。但國文成績達當次考試該科目到考者之平均成績者，亦為及格。</a:t>
            </a:r>
            <a:r>
              <a:rPr lang="zh-TW" altLang="en-US" sz="2200" dirty="0" smtClean="0"/>
              <a:t>平均成績</a:t>
            </a:r>
            <a:r>
              <a:rPr lang="zh-TW" altLang="en-US" sz="2200" dirty="0"/>
              <a:t>應計算至小數第二位，第三位以下四捨五入</a:t>
            </a:r>
            <a:r>
              <a:rPr lang="zh-TW" altLang="en-US" sz="2200" dirty="0" smtClean="0"/>
              <a:t>。</a:t>
            </a:r>
            <a:endParaRPr lang="en-US" altLang="zh-TW" sz="2200" dirty="0" smtClean="0"/>
          </a:p>
          <a:p>
            <a:r>
              <a:rPr lang="zh-TW" altLang="en-US" sz="2200" dirty="0" smtClean="0"/>
              <a:t>應試</a:t>
            </a:r>
            <a:r>
              <a:rPr lang="zh-TW" altLang="en-US" sz="2200" dirty="0"/>
              <a:t>之科目成績及格者，其效力自該次考試榜示之日起保留三年，各</a:t>
            </a:r>
            <a:r>
              <a:rPr lang="zh-TW" altLang="en-US" sz="2200" dirty="0" smtClean="0"/>
              <a:t>科目分別</a:t>
            </a:r>
            <a:r>
              <a:rPr lang="zh-TW" altLang="en-US" sz="2200" dirty="0"/>
              <a:t>計算</a:t>
            </a:r>
            <a:r>
              <a:rPr lang="zh-TW" altLang="en-US" sz="2200" dirty="0" smtClean="0"/>
              <a:t>。</a:t>
            </a:r>
            <a:endParaRPr lang="en-US" altLang="zh-TW" sz="2200" dirty="0" smtClean="0"/>
          </a:p>
          <a:p>
            <a:r>
              <a:rPr lang="zh-TW" altLang="en-US" sz="2200" dirty="0" smtClean="0"/>
              <a:t>應考</a:t>
            </a:r>
            <a:r>
              <a:rPr lang="zh-TW" altLang="en-US" sz="2200" dirty="0"/>
              <a:t>人於科目及格成績保留期間內，再報名應考同一科目者，以最後</a:t>
            </a:r>
            <a:r>
              <a:rPr lang="zh-TW" altLang="en-US" sz="2200" dirty="0" smtClean="0"/>
              <a:t>應試成績</a:t>
            </a:r>
            <a:r>
              <a:rPr lang="zh-TW" altLang="en-US" sz="2200" dirty="0"/>
              <a:t>為準</a:t>
            </a:r>
            <a:r>
              <a:rPr lang="zh-TW" altLang="en-US" sz="2200" dirty="0" smtClean="0"/>
              <a:t>。</a:t>
            </a:r>
            <a:endParaRPr lang="en-US" altLang="zh-TW" sz="2200" dirty="0" smtClean="0"/>
          </a:p>
          <a:p>
            <a:r>
              <a:rPr lang="zh-TW" altLang="en-US" sz="2200" dirty="0" smtClean="0"/>
              <a:t>應考</a:t>
            </a:r>
            <a:r>
              <a:rPr lang="zh-TW" altLang="en-US" sz="2200" dirty="0"/>
              <a:t>人取得部分科目免試資格前已及格之科目成績，得於該科目及格</a:t>
            </a:r>
            <a:r>
              <a:rPr lang="zh-TW" altLang="en-US" sz="2200" dirty="0" smtClean="0"/>
              <a:t>成績保留</a:t>
            </a:r>
            <a:r>
              <a:rPr lang="zh-TW" altLang="en-US" sz="2200" dirty="0"/>
              <a:t>期間內併予採計。</a:t>
            </a:r>
            <a:endParaRPr lang="en-US" altLang="zh-TW" sz="22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12</a:t>
            </a:fld>
            <a:endParaRPr lang="zh-TW" altLang="en-US"/>
          </a:p>
        </p:txBody>
      </p:sp>
    </p:spTree>
    <p:extLst>
      <p:ext uri="{BB962C8B-B14F-4D97-AF65-F5344CB8AC3E}">
        <p14:creationId xmlns:p14="http://schemas.microsoft.com/office/powerpoint/2010/main" val="44412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考試及格證書</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a:t>本考試全部科目及格人員，由考選部報請</a:t>
            </a:r>
            <a:r>
              <a:rPr lang="zh-TW" altLang="en-US" sz="2400" b="1" dirty="0"/>
              <a:t>考試院</a:t>
            </a:r>
            <a:r>
              <a:rPr lang="zh-TW" altLang="en-US" sz="2400" dirty="0"/>
              <a:t>發給</a:t>
            </a:r>
            <a:r>
              <a:rPr lang="zh-TW" altLang="en-US" sz="2400" b="1" dirty="0"/>
              <a:t>考試及格證書</a:t>
            </a:r>
            <a:r>
              <a:rPr lang="zh-TW" altLang="en-US" sz="2400" dirty="0"/>
              <a:t>，並</a:t>
            </a:r>
            <a:r>
              <a:rPr lang="zh-TW" altLang="en-US" sz="2400" dirty="0" smtClean="0"/>
              <a:t>函金融</a:t>
            </a:r>
            <a:r>
              <a:rPr lang="zh-TW" altLang="en-US" sz="2400" dirty="0"/>
              <a:t>監督管理委員會查照</a:t>
            </a:r>
            <a:r>
              <a:rPr lang="zh-TW" altLang="en-US" sz="2400" dirty="0" smtClean="0"/>
              <a:t>。</a:t>
            </a:r>
            <a:endParaRPr lang="en-US" altLang="zh-TW" sz="2400" dirty="0" smtClean="0"/>
          </a:p>
          <a:p>
            <a:endParaRPr lang="en-US" altLang="zh-TW" sz="24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13</a:t>
            </a:fld>
            <a:endParaRPr lang="zh-TW" altLang="en-US"/>
          </a:p>
        </p:txBody>
      </p:sp>
    </p:spTree>
    <p:extLst>
      <p:ext uri="{BB962C8B-B14F-4D97-AF65-F5344CB8AC3E}">
        <p14:creationId xmlns:p14="http://schemas.microsoft.com/office/powerpoint/2010/main" val="63736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考試及格效力</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會計師法第五條：</a:t>
            </a:r>
            <a:r>
              <a:rPr lang="zh-TW" altLang="en-US" sz="2400" dirty="0"/>
              <a:t>中華民國人民，經會計師考試及格，領有</a:t>
            </a:r>
            <a:r>
              <a:rPr lang="zh-TW" altLang="en-US" sz="2400" b="1" dirty="0"/>
              <a:t>會計師證書</a:t>
            </a:r>
            <a:r>
              <a:rPr lang="zh-TW" altLang="en-US" sz="2400" dirty="0"/>
              <a:t>、取得會計師資格</a:t>
            </a:r>
            <a:r>
              <a:rPr lang="zh-TW" altLang="en-US" sz="2400" dirty="0" smtClean="0"/>
              <a:t>者，</a:t>
            </a:r>
            <a:r>
              <a:rPr lang="zh-TW" altLang="en-US" sz="2400" dirty="0"/>
              <a:t>得充任會計師</a:t>
            </a:r>
            <a:r>
              <a:rPr lang="zh-TW" altLang="en-US" sz="2400" dirty="0" smtClean="0"/>
              <a:t>。</a:t>
            </a:r>
            <a:endParaRPr lang="en-US" altLang="zh-TW" sz="2400" dirty="0" smtClean="0"/>
          </a:p>
          <a:p>
            <a:r>
              <a:rPr lang="zh-TW" altLang="en-US" sz="2400" dirty="0" smtClean="0"/>
              <a:t>會計師法第七條：</a:t>
            </a:r>
            <a:r>
              <a:rPr lang="zh-TW" altLang="en-US" sz="2400" dirty="0"/>
              <a:t>請領</a:t>
            </a:r>
            <a:r>
              <a:rPr lang="zh-TW" altLang="en-US" sz="2400" b="1" dirty="0"/>
              <a:t>會計師證書</a:t>
            </a:r>
            <a:r>
              <a:rPr lang="zh-TW" altLang="en-US" sz="2400" dirty="0"/>
              <a:t>者，應檢具申請書及證明資格文件，申請</a:t>
            </a:r>
            <a:r>
              <a:rPr lang="zh-TW" altLang="en-US" sz="2400" b="1" dirty="0" smtClean="0"/>
              <a:t>主管機關</a:t>
            </a:r>
            <a:r>
              <a:rPr lang="en-US" altLang="zh-TW" sz="2400" b="1" dirty="0" smtClean="0"/>
              <a:t>(</a:t>
            </a:r>
            <a:r>
              <a:rPr lang="zh-TW" altLang="en-US" sz="2400" b="1" dirty="0" smtClean="0"/>
              <a:t>金管會</a:t>
            </a:r>
            <a:r>
              <a:rPr lang="en-US" altLang="zh-TW" sz="2400" b="1" dirty="0" smtClean="0"/>
              <a:t>)</a:t>
            </a:r>
            <a:r>
              <a:rPr lang="zh-TW" altLang="en-US" sz="2400" dirty="0" smtClean="0"/>
              <a:t>核發之。</a:t>
            </a:r>
            <a:endParaRPr lang="en-US" altLang="zh-TW" sz="2400" dirty="0" smtClean="0"/>
          </a:p>
          <a:p>
            <a:r>
              <a:rPr lang="zh-TW" altLang="en-US" sz="2400" dirty="0" smtClean="0"/>
              <a:t>會計師法第十二條：</a:t>
            </a:r>
            <a:r>
              <a:rPr lang="zh-TW" altLang="en-US" sz="2400" dirty="0"/>
              <a:t>領有會計師證書者，應具會計師事務所簽證工作助理人員</a:t>
            </a:r>
            <a:r>
              <a:rPr lang="zh-TW" altLang="en-US" sz="2400" b="1" dirty="0"/>
              <a:t>二年以上經驗</a:t>
            </a:r>
            <a:r>
              <a:rPr lang="zh-TW" altLang="en-US" sz="2400" dirty="0" smtClean="0"/>
              <a:t>，始</a:t>
            </a:r>
            <a:r>
              <a:rPr lang="zh-TW" altLang="en-US" sz="2400" dirty="0"/>
              <a:t>得向主管機關申請</a:t>
            </a:r>
            <a:r>
              <a:rPr lang="zh-TW" altLang="en-US" sz="2400" b="1" dirty="0"/>
              <a:t>執業登記</a:t>
            </a:r>
            <a:r>
              <a:rPr lang="zh-TW" altLang="en-US" sz="2400" dirty="0" smtClean="0"/>
              <a:t>。</a:t>
            </a:r>
            <a:endParaRPr lang="en-US" altLang="zh-TW" sz="2400" dirty="0" smtClean="0"/>
          </a:p>
          <a:p>
            <a:r>
              <a:rPr lang="zh-TW" altLang="en-US" sz="2400" dirty="0" smtClean="0"/>
              <a:t>比較：</a:t>
            </a:r>
            <a:r>
              <a:rPr lang="en-US" altLang="zh-TW" sz="2400" dirty="0" smtClean="0"/>
              <a:t>Certified vs. Licensed</a:t>
            </a:r>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14</a:t>
            </a:fld>
            <a:endParaRPr lang="zh-TW" altLang="en-US"/>
          </a:p>
        </p:txBody>
      </p:sp>
    </p:spTree>
    <p:extLst>
      <p:ext uri="{BB962C8B-B14F-4D97-AF65-F5344CB8AC3E}">
        <p14:creationId xmlns:p14="http://schemas.microsoft.com/office/powerpoint/2010/main" val="3484935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6385" y="2074562"/>
            <a:ext cx="6840415" cy="1468800"/>
          </a:xfrm>
        </p:spPr>
        <p:txBody>
          <a:bodyPr/>
          <a:lstStyle/>
          <a:p>
            <a:r>
              <a:rPr lang="zh-TW" altLang="en-US" b="1" dirty="0" smtClean="0"/>
              <a:t>二、中國註冊會計師考試介紹</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15</a:t>
            </a:fld>
            <a:endParaRPr lang="zh-TW" altLang="en-US"/>
          </a:p>
        </p:txBody>
      </p:sp>
    </p:spTree>
    <p:extLst>
      <p:ext uri="{BB962C8B-B14F-4D97-AF65-F5344CB8AC3E}">
        <p14:creationId xmlns:p14="http://schemas.microsoft.com/office/powerpoint/2010/main" val="2748288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兩個階段、七個科目</a:t>
            </a:r>
            <a:endParaRPr lang="zh-TW" altLang="en-US" b="1" dirty="0"/>
          </a:p>
        </p:txBody>
      </p:sp>
      <p:sp>
        <p:nvSpPr>
          <p:cNvPr id="3" name="內容版面配置區 2"/>
          <p:cNvSpPr>
            <a:spLocks noGrp="1"/>
          </p:cNvSpPr>
          <p:nvPr>
            <p:ph idx="1"/>
          </p:nvPr>
        </p:nvSpPr>
        <p:spPr>
          <a:xfrm>
            <a:off x="1942416" y="1904999"/>
            <a:ext cx="6357522" cy="4873869"/>
          </a:xfrm>
        </p:spPr>
        <p:txBody>
          <a:bodyPr>
            <a:noAutofit/>
          </a:bodyPr>
          <a:lstStyle/>
          <a:p>
            <a:r>
              <a:rPr lang="zh-TW" altLang="en-US" sz="2200" dirty="0" smtClean="0"/>
              <a:t>專業階段：須在五年內通過六個科目</a:t>
            </a:r>
            <a:r>
              <a:rPr lang="en-US" altLang="zh-TW" sz="2200" dirty="0" smtClean="0"/>
              <a:t>(</a:t>
            </a:r>
            <a:r>
              <a:rPr lang="zh-TW" altLang="en-US" sz="2200" dirty="0" smtClean="0"/>
              <a:t>單科滾動</a:t>
            </a:r>
            <a:r>
              <a:rPr lang="en-US" altLang="zh-TW" sz="2200" dirty="0" smtClean="0"/>
              <a:t>)</a:t>
            </a:r>
          </a:p>
          <a:p>
            <a:pPr lvl="1">
              <a:buFont typeface="Wingdings" panose="05000000000000000000" pitchFamily="2" charset="2"/>
              <a:buChar char="n"/>
            </a:pPr>
            <a:r>
              <a:rPr lang="zh-TW" altLang="en-US" sz="2200" dirty="0" smtClean="0"/>
              <a:t>會計 </a:t>
            </a:r>
            <a:r>
              <a:rPr lang="en-US" altLang="zh-TW" sz="2200" dirty="0" smtClean="0"/>
              <a:t>(</a:t>
            </a:r>
            <a:r>
              <a:rPr lang="zh-TW" altLang="en-US" sz="2200" dirty="0" smtClean="0"/>
              <a:t>註：相當於中會</a:t>
            </a:r>
            <a:r>
              <a:rPr lang="en-US" altLang="zh-TW" sz="2200" dirty="0" smtClean="0"/>
              <a:t>+</a:t>
            </a:r>
            <a:r>
              <a:rPr lang="zh-TW" altLang="en-US" sz="2200" dirty="0" smtClean="0"/>
              <a:t>高會</a:t>
            </a:r>
            <a:r>
              <a:rPr lang="en-US" altLang="zh-TW" sz="2200" dirty="0" smtClean="0"/>
              <a:t>)</a:t>
            </a:r>
          </a:p>
          <a:p>
            <a:pPr lvl="1">
              <a:buFont typeface="Wingdings" panose="05000000000000000000" pitchFamily="2" charset="2"/>
              <a:buChar char="n"/>
            </a:pPr>
            <a:r>
              <a:rPr lang="zh-TW" altLang="en-US" sz="2200" dirty="0" smtClean="0"/>
              <a:t>審計</a:t>
            </a:r>
            <a:endParaRPr lang="en-US" altLang="zh-TW" sz="2200" dirty="0" smtClean="0"/>
          </a:p>
          <a:p>
            <a:pPr lvl="1">
              <a:buFont typeface="Wingdings" panose="05000000000000000000" pitchFamily="2" charset="2"/>
              <a:buChar char="n"/>
            </a:pPr>
            <a:r>
              <a:rPr lang="zh-TW" altLang="en-US" sz="2200" dirty="0" smtClean="0"/>
              <a:t>財務成本管理 </a:t>
            </a:r>
            <a:r>
              <a:rPr lang="en-US" altLang="zh-TW" sz="2200" dirty="0"/>
              <a:t>(</a:t>
            </a:r>
            <a:r>
              <a:rPr lang="zh-TW" altLang="en-US" sz="2200" dirty="0"/>
              <a:t>註：</a:t>
            </a:r>
            <a:r>
              <a:rPr lang="zh-TW" altLang="en-US" sz="2200" dirty="0" smtClean="0"/>
              <a:t>相當於財務管理</a:t>
            </a:r>
            <a:r>
              <a:rPr lang="en-US" altLang="zh-TW" sz="2200" dirty="0" smtClean="0"/>
              <a:t>+</a:t>
            </a:r>
            <a:r>
              <a:rPr lang="zh-TW" altLang="en-US" sz="2200" dirty="0" smtClean="0"/>
              <a:t>成管會</a:t>
            </a:r>
            <a:r>
              <a:rPr lang="en-US" altLang="zh-TW" sz="2200" dirty="0" smtClean="0"/>
              <a:t>)</a:t>
            </a:r>
          </a:p>
          <a:p>
            <a:pPr lvl="1">
              <a:buFont typeface="Wingdings" panose="05000000000000000000" pitchFamily="2" charset="2"/>
              <a:buChar char="n"/>
            </a:pPr>
            <a:r>
              <a:rPr lang="zh-TW" altLang="en-US" sz="2200" dirty="0" smtClean="0"/>
              <a:t>公司戰略與風險管理</a:t>
            </a:r>
            <a:endParaRPr lang="en-US" altLang="zh-TW" sz="2200" dirty="0" smtClean="0"/>
          </a:p>
          <a:p>
            <a:pPr lvl="1">
              <a:buFont typeface="Wingdings" panose="05000000000000000000" pitchFamily="2" charset="2"/>
              <a:buChar char="n"/>
            </a:pPr>
            <a:r>
              <a:rPr lang="zh-TW" altLang="en-US" sz="2200" dirty="0" smtClean="0"/>
              <a:t>經濟法</a:t>
            </a:r>
            <a:endParaRPr lang="en-US" altLang="zh-TW" sz="2200" dirty="0" smtClean="0"/>
          </a:p>
          <a:p>
            <a:pPr lvl="1">
              <a:buFont typeface="Wingdings" panose="05000000000000000000" pitchFamily="2" charset="2"/>
              <a:buChar char="n"/>
            </a:pPr>
            <a:r>
              <a:rPr lang="zh-TW" altLang="en-US" sz="2200" dirty="0" smtClean="0"/>
              <a:t>稅法</a:t>
            </a:r>
            <a:endParaRPr lang="en-US" altLang="zh-TW" sz="2200" dirty="0" smtClean="0"/>
          </a:p>
          <a:p>
            <a:r>
              <a:rPr lang="zh-TW" altLang="en-US" sz="2200" dirty="0"/>
              <a:t>綜合階段</a:t>
            </a:r>
            <a:r>
              <a:rPr lang="zh-TW" altLang="en-US" sz="2200" dirty="0" smtClean="0"/>
              <a:t>：通過專業階段全部考科才能報考</a:t>
            </a:r>
            <a:endParaRPr lang="en-US" altLang="zh-TW" sz="2200" dirty="0"/>
          </a:p>
          <a:p>
            <a:pPr lvl="1">
              <a:buFont typeface="Wingdings" panose="05000000000000000000" pitchFamily="2" charset="2"/>
              <a:buChar char="n"/>
            </a:pPr>
            <a:r>
              <a:rPr lang="zh-TW" altLang="en-US" sz="2200" dirty="0"/>
              <a:t>職業能力綜合測試</a:t>
            </a:r>
            <a:r>
              <a:rPr lang="en-US" altLang="zh-TW" sz="2200" dirty="0"/>
              <a:t>(</a:t>
            </a:r>
            <a:r>
              <a:rPr lang="zh-TW" altLang="en-US" sz="2200" dirty="0"/>
              <a:t>試卷一、試卷二</a:t>
            </a:r>
            <a:r>
              <a:rPr lang="en-US" altLang="zh-TW" sz="2200" dirty="0" smtClean="0"/>
              <a:t>)</a:t>
            </a:r>
          </a:p>
          <a:p>
            <a:pPr marL="400050">
              <a:buFont typeface="Wingdings" panose="05000000000000000000" pitchFamily="2" charset="2"/>
              <a:buChar char="u"/>
            </a:pPr>
            <a:r>
              <a:rPr lang="zh-TW" altLang="en-US" sz="2200" dirty="0" smtClean="0"/>
              <a:t>以上各科目均以</a:t>
            </a:r>
            <a:r>
              <a:rPr lang="en-US" altLang="zh-TW" sz="2200" dirty="0" smtClean="0"/>
              <a:t>60</a:t>
            </a:r>
            <a:r>
              <a:rPr lang="zh-TW" altLang="en-US" sz="2200" dirty="0" smtClean="0"/>
              <a:t>分為及格標準    </a:t>
            </a:r>
            <a:endParaRPr lang="en-US" altLang="zh-TW" sz="22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16</a:t>
            </a:fld>
            <a:endParaRPr lang="zh-TW" altLang="en-US"/>
          </a:p>
        </p:txBody>
      </p:sp>
    </p:spTree>
    <p:extLst>
      <p:ext uri="{BB962C8B-B14F-4D97-AF65-F5344CB8AC3E}">
        <p14:creationId xmlns:p14="http://schemas.microsoft.com/office/powerpoint/2010/main" val="75210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會計 考試大綱</a:t>
            </a:r>
            <a:endParaRPr lang="zh-TW" altLang="en-US" b="1" dirty="0"/>
          </a:p>
        </p:txBody>
      </p:sp>
      <p:pic>
        <p:nvPicPr>
          <p:cNvPr id="5" name="內容版面配置區 4"/>
          <p:cNvPicPr>
            <a:picLocks noGrp="1" noChangeAspect="1"/>
          </p:cNvPicPr>
          <p:nvPr>
            <p:ph idx="1"/>
          </p:nvPr>
        </p:nvPicPr>
        <p:blipFill>
          <a:blip r:embed="rId2"/>
          <a:stretch>
            <a:fillRect/>
          </a:stretch>
        </p:blipFill>
        <p:spPr>
          <a:xfrm>
            <a:off x="1945201" y="1966546"/>
            <a:ext cx="5739276" cy="4813134"/>
          </a:xfrm>
          <a:prstGeom prst="rect">
            <a:avLst/>
          </a:prstGeom>
        </p:spPr>
      </p:pic>
      <p:sp>
        <p:nvSpPr>
          <p:cNvPr id="4" name="投影片編號版面配置區 3"/>
          <p:cNvSpPr>
            <a:spLocks noGrp="1"/>
          </p:cNvSpPr>
          <p:nvPr>
            <p:ph type="sldNum" sz="quarter" idx="12"/>
          </p:nvPr>
        </p:nvSpPr>
        <p:spPr/>
        <p:txBody>
          <a:bodyPr/>
          <a:lstStyle/>
          <a:p>
            <a:fld id="{DBFAD934-B065-46EF-8BB7-2E702FD63687}" type="slidenum">
              <a:rPr lang="zh-TW" altLang="en-US" smtClean="0"/>
              <a:t>17</a:t>
            </a:fld>
            <a:endParaRPr lang="zh-TW" altLang="en-US"/>
          </a:p>
        </p:txBody>
      </p:sp>
    </p:spTree>
    <p:extLst>
      <p:ext uri="{BB962C8B-B14F-4D97-AF65-F5344CB8AC3E}">
        <p14:creationId xmlns:p14="http://schemas.microsoft.com/office/powerpoint/2010/main" val="448998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財務成本管理 考試大綱</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marL="457200" indent="-457200">
              <a:spcBef>
                <a:spcPts val="400"/>
              </a:spcBef>
              <a:buFont typeface="+mj-lt"/>
              <a:buAutoNum type="arabicPeriod"/>
            </a:pPr>
            <a:r>
              <a:rPr lang="zh-TW" altLang="en-US" sz="2400" dirty="0" smtClean="0"/>
              <a:t>財務管理基礎</a:t>
            </a:r>
            <a:endParaRPr lang="en-US" altLang="zh-TW" sz="2400" dirty="0" smtClean="0"/>
          </a:p>
          <a:p>
            <a:pPr marL="457200" indent="-457200">
              <a:spcBef>
                <a:spcPts val="400"/>
              </a:spcBef>
              <a:buFont typeface="+mj-lt"/>
              <a:buAutoNum type="arabicPeriod"/>
            </a:pPr>
            <a:r>
              <a:rPr lang="zh-TW" altLang="en-US" sz="2400" dirty="0" smtClean="0"/>
              <a:t>長期投資決策</a:t>
            </a:r>
            <a:endParaRPr lang="en-US" altLang="zh-TW" sz="2400" dirty="0" smtClean="0"/>
          </a:p>
          <a:p>
            <a:pPr marL="457200" indent="-457200">
              <a:spcBef>
                <a:spcPts val="400"/>
              </a:spcBef>
              <a:buFont typeface="+mj-lt"/>
              <a:buAutoNum type="arabicPeriod"/>
            </a:pPr>
            <a:r>
              <a:rPr lang="zh-TW" altLang="en-US" sz="2400" dirty="0" smtClean="0"/>
              <a:t>長期籌資決策</a:t>
            </a:r>
            <a:endParaRPr lang="en-US" altLang="zh-TW" sz="2400" dirty="0" smtClean="0"/>
          </a:p>
          <a:p>
            <a:pPr marL="457200" indent="-457200">
              <a:spcBef>
                <a:spcPts val="400"/>
              </a:spcBef>
              <a:buFont typeface="+mj-lt"/>
              <a:buAutoNum type="arabicPeriod"/>
            </a:pPr>
            <a:r>
              <a:rPr lang="zh-TW" altLang="en-US" sz="2400" dirty="0" smtClean="0"/>
              <a:t>營運資本管理</a:t>
            </a:r>
            <a:endParaRPr lang="en-US" altLang="zh-TW" sz="2400" dirty="0" smtClean="0"/>
          </a:p>
          <a:p>
            <a:pPr marL="457200" indent="-457200">
              <a:spcBef>
                <a:spcPts val="400"/>
              </a:spcBef>
              <a:buFont typeface="+mj-lt"/>
              <a:buAutoNum type="arabicPeriod"/>
            </a:pPr>
            <a:r>
              <a:rPr lang="zh-TW" altLang="en-US" sz="2400" dirty="0" smtClean="0"/>
              <a:t>成本計算</a:t>
            </a:r>
            <a:endParaRPr lang="en-US" altLang="zh-TW" sz="2400" dirty="0" smtClean="0"/>
          </a:p>
          <a:p>
            <a:pPr marL="457200" indent="-457200">
              <a:spcBef>
                <a:spcPts val="400"/>
              </a:spcBef>
              <a:buFont typeface="+mj-lt"/>
              <a:buAutoNum type="arabicPeriod"/>
            </a:pPr>
            <a:r>
              <a:rPr lang="zh-TW" altLang="en-US" sz="2400" dirty="0" smtClean="0"/>
              <a:t>管理會計</a:t>
            </a:r>
            <a:endParaRPr lang="en-US" altLang="zh-TW" sz="24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18</a:t>
            </a:fld>
            <a:endParaRPr lang="zh-TW" altLang="en-US"/>
          </a:p>
        </p:txBody>
      </p:sp>
    </p:spTree>
    <p:extLst>
      <p:ext uri="{BB962C8B-B14F-4D97-AF65-F5344CB8AC3E}">
        <p14:creationId xmlns:p14="http://schemas.microsoft.com/office/powerpoint/2010/main" val="304285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公司戰略與風險管理 考試大綱</a:t>
            </a:r>
            <a:endParaRPr lang="zh-TW" altLang="en-US" b="1" dirty="0"/>
          </a:p>
        </p:txBody>
      </p:sp>
      <p:pic>
        <p:nvPicPr>
          <p:cNvPr id="5" name="內容版面配置區 4"/>
          <p:cNvPicPr>
            <a:picLocks noGrp="1" noChangeAspect="1"/>
          </p:cNvPicPr>
          <p:nvPr>
            <p:ph idx="1"/>
          </p:nvPr>
        </p:nvPicPr>
        <p:blipFill>
          <a:blip r:embed="rId2"/>
          <a:stretch>
            <a:fillRect/>
          </a:stretch>
        </p:blipFill>
        <p:spPr>
          <a:xfrm>
            <a:off x="1945201" y="1905000"/>
            <a:ext cx="4163266" cy="4785946"/>
          </a:xfrm>
          <a:prstGeom prst="rect">
            <a:avLst/>
          </a:prstGeom>
        </p:spPr>
      </p:pic>
      <p:sp>
        <p:nvSpPr>
          <p:cNvPr id="4" name="投影片編號版面配置區 3"/>
          <p:cNvSpPr>
            <a:spLocks noGrp="1"/>
          </p:cNvSpPr>
          <p:nvPr>
            <p:ph type="sldNum" sz="quarter" idx="12"/>
          </p:nvPr>
        </p:nvSpPr>
        <p:spPr/>
        <p:txBody>
          <a:bodyPr/>
          <a:lstStyle/>
          <a:p>
            <a:fld id="{DBFAD934-B065-46EF-8BB7-2E702FD63687}" type="slidenum">
              <a:rPr lang="zh-TW" altLang="en-US" smtClean="0"/>
              <a:t>19</a:t>
            </a:fld>
            <a:endParaRPr lang="zh-TW" altLang="en-US"/>
          </a:p>
        </p:txBody>
      </p:sp>
    </p:spTree>
    <p:extLst>
      <p:ext uri="{BB962C8B-B14F-4D97-AF65-F5344CB8AC3E}">
        <p14:creationId xmlns:p14="http://schemas.microsoft.com/office/powerpoint/2010/main" val="309828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一、台灣會計師考試介紹</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a:t>
            </a:fld>
            <a:endParaRPr lang="zh-TW" altLang="en-US"/>
          </a:p>
        </p:txBody>
      </p:sp>
    </p:spTree>
    <p:extLst>
      <p:ext uri="{BB962C8B-B14F-4D97-AF65-F5344CB8AC3E}">
        <p14:creationId xmlns:p14="http://schemas.microsoft.com/office/powerpoint/2010/main" val="1649640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經濟法 考試大綱</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marL="457200" indent="-457200">
              <a:spcBef>
                <a:spcPts val="400"/>
              </a:spcBef>
              <a:buFont typeface="+mj-lt"/>
              <a:buAutoNum type="arabicPeriod"/>
            </a:pPr>
            <a:r>
              <a:rPr lang="zh-TW" altLang="en-US" sz="2000" dirty="0" smtClean="0"/>
              <a:t>法律基本原理</a:t>
            </a:r>
            <a:endParaRPr lang="en-US" altLang="zh-TW" sz="2000" dirty="0" smtClean="0"/>
          </a:p>
          <a:p>
            <a:pPr marL="457200" indent="-457200">
              <a:spcBef>
                <a:spcPts val="400"/>
              </a:spcBef>
              <a:buFont typeface="+mj-lt"/>
              <a:buAutoNum type="arabicPeriod"/>
            </a:pPr>
            <a:r>
              <a:rPr lang="zh-TW" altLang="en-US" sz="2000" dirty="0" smtClean="0"/>
              <a:t>基本民事法律制度</a:t>
            </a:r>
            <a:endParaRPr lang="en-US" altLang="zh-TW" sz="2000" dirty="0" smtClean="0"/>
          </a:p>
          <a:p>
            <a:pPr marL="457200" indent="-457200">
              <a:spcBef>
                <a:spcPts val="400"/>
              </a:spcBef>
              <a:buFont typeface="+mj-lt"/>
              <a:buAutoNum type="arabicPeriod"/>
            </a:pPr>
            <a:r>
              <a:rPr lang="zh-TW" altLang="en-US" sz="2000" dirty="0" smtClean="0"/>
              <a:t>物權法律制度</a:t>
            </a:r>
            <a:endParaRPr lang="en-US" altLang="zh-TW" sz="2000" dirty="0" smtClean="0"/>
          </a:p>
          <a:p>
            <a:pPr marL="457200" indent="-457200">
              <a:spcBef>
                <a:spcPts val="400"/>
              </a:spcBef>
              <a:buFont typeface="+mj-lt"/>
              <a:buAutoNum type="arabicPeriod"/>
            </a:pPr>
            <a:r>
              <a:rPr lang="zh-TW" altLang="en-US" sz="2000" dirty="0" smtClean="0"/>
              <a:t>合同法律制度</a:t>
            </a:r>
            <a:endParaRPr lang="en-US" altLang="zh-TW" sz="2000" dirty="0" smtClean="0"/>
          </a:p>
          <a:p>
            <a:pPr marL="457200" indent="-457200">
              <a:spcBef>
                <a:spcPts val="400"/>
              </a:spcBef>
              <a:buFont typeface="+mj-lt"/>
              <a:buAutoNum type="arabicPeriod"/>
            </a:pPr>
            <a:r>
              <a:rPr lang="zh-TW" altLang="en-US" sz="2000" dirty="0" smtClean="0"/>
              <a:t>合夥企業法律制度</a:t>
            </a:r>
            <a:endParaRPr lang="en-US" altLang="zh-TW" sz="2000" dirty="0" smtClean="0"/>
          </a:p>
          <a:p>
            <a:pPr marL="457200" indent="-457200">
              <a:spcBef>
                <a:spcPts val="400"/>
              </a:spcBef>
              <a:buFont typeface="+mj-lt"/>
              <a:buAutoNum type="arabicPeriod"/>
            </a:pPr>
            <a:r>
              <a:rPr lang="zh-TW" altLang="en-US" sz="2000" dirty="0" smtClean="0"/>
              <a:t>公司</a:t>
            </a:r>
            <a:r>
              <a:rPr lang="zh-TW" altLang="en-US" sz="2000" dirty="0"/>
              <a:t>法律</a:t>
            </a:r>
            <a:r>
              <a:rPr lang="zh-TW" altLang="en-US" sz="2000" dirty="0" smtClean="0"/>
              <a:t>制度</a:t>
            </a:r>
            <a:endParaRPr lang="en-US" altLang="zh-TW" sz="2000" dirty="0" smtClean="0"/>
          </a:p>
          <a:p>
            <a:pPr marL="457200" indent="-457200">
              <a:spcBef>
                <a:spcPts val="400"/>
              </a:spcBef>
              <a:buFont typeface="+mj-lt"/>
              <a:buAutoNum type="arabicPeriod"/>
            </a:pPr>
            <a:r>
              <a:rPr lang="zh-TW" altLang="en-US" sz="2000" dirty="0" smtClean="0"/>
              <a:t>證券法律制度</a:t>
            </a:r>
            <a:endParaRPr lang="en-US" altLang="zh-TW" sz="2000" dirty="0" smtClean="0"/>
          </a:p>
          <a:p>
            <a:pPr marL="457200" indent="-457200">
              <a:spcBef>
                <a:spcPts val="400"/>
              </a:spcBef>
              <a:buFont typeface="+mj-lt"/>
              <a:buAutoNum type="arabicPeriod"/>
            </a:pPr>
            <a:r>
              <a:rPr lang="zh-TW" altLang="en-US" sz="2000" dirty="0" smtClean="0"/>
              <a:t>企業破產法律制度</a:t>
            </a:r>
            <a:endParaRPr lang="en-US" altLang="zh-TW" sz="2000" dirty="0" smtClean="0"/>
          </a:p>
          <a:p>
            <a:pPr marL="457200" indent="-457200">
              <a:spcBef>
                <a:spcPts val="400"/>
              </a:spcBef>
              <a:buFont typeface="+mj-lt"/>
              <a:buAutoNum type="arabicPeriod"/>
            </a:pPr>
            <a:r>
              <a:rPr lang="zh-TW" altLang="en-US" sz="2000" dirty="0" smtClean="0"/>
              <a:t>票據與支付結算法律制度</a:t>
            </a:r>
            <a:endParaRPr lang="en-US" altLang="zh-TW" sz="2000" dirty="0" smtClean="0"/>
          </a:p>
          <a:p>
            <a:pPr marL="457200" indent="-457200">
              <a:spcBef>
                <a:spcPts val="400"/>
              </a:spcBef>
              <a:buFont typeface="+mj-lt"/>
              <a:buAutoNum type="arabicPeriod"/>
            </a:pPr>
            <a:r>
              <a:rPr lang="zh-TW" altLang="en-US" sz="2000" dirty="0" smtClean="0"/>
              <a:t>企業國有資產法律制度</a:t>
            </a:r>
            <a:endParaRPr lang="en-US" altLang="zh-TW" sz="2000" dirty="0" smtClean="0"/>
          </a:p>
          <a:p>
            <a:pPr marL="457200" indent="-457200">
              <a:spcBef>
                <a:spcPts val="400"/>
              </a:spcBef>
              <a:buFont typeface="+mj-lt"/>
              <a:buAutoNum type="arabicPeriod"/>
            </a:pPr>
            <a:r>
              <a:rPr lang="zh-TW" altLang="en-US" sz="2000" dirty="0" smtClean="0"/>
              <a:t>反壟斷法律制度</a:t>
            </a:r>
            <a:endParaRPr lang="en-US" altLang="zh-TW" sz="2000" dirty="0" smtClean="0"/>
          </a:p>
          <a:p>
            <a:pPr marL="457200" indent="-457200">
              <a:spcBef>
                <a:spcPts val="400"/>
              </a:spcBef>
              <a:buFont typeface="+mj-lt"/>
              <a:buAutoNum type="arabicPeriod"/>
            </a:pPr>
            <a:r>
              <a:rPr lang="zh-TW" altLang="en-US" sz="2000" dirty="0" smtClean="0"/>
              <a:t>涉外經濟法律制</a:t>
            </a:r>
            <a:r>
              <a:rPr lang="zh-TW" altLang="en-US" sz="2000" dirty="0"/>
              <a:t>度</a:t>
            </a:r>
            <a:endParaRPr lang="en-US" altLang="zh-TW" sz="20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20</a:t>
            </a:fld>
            <a:endParaRPr lang="zh-TW" altLang="en-US"/>
          </a:p>
        </p:txBody>
      </p:sp>
    </p:spTree>
    <p:extLst>
      <p:ext uri="{BB962C8B-B14F-4D97-AF65-F5344CB8AC3E}">
        <p14:creationId xmlns:p14="http://schemas.microsoft.com/office/powerpoint/2010/main" val="2771839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綜合階段 考試大綱</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a:spcBef>
                <a:spcPts val="400"/>
              </a:spcBef>
            </a:pPr>
            <a:r>
              <a:rPr lang="zh-TW" altLang="en-US" sz="2400" dirty="0" smtClean="0"/>
              <a:t>綜合階段分成試卷一、試卷二：</a:t>
            </a:r>
            <a:endParaRPr lang="en-US" altLang="zh-TW" sz="2400" dirty="0" smtClean="0"/>
          </a:p>
          <a:p>
            <a:pPr lvl="1">
              <a:spcBef>
                <a:spcPts val="400"/>
              </a:spcBef>
              <a:buFont typeface="Wingdings" panose="05000000000000000000" pitchFamily="2" charset="2"/>
              <a:buChar char="n"/>
            </a:pPr>
            <a:r>
              <a:rPr lang="zh-TW" altLang="en-US" sz="2200" dirty="0" smtClean="0"/>
              <a:t>試卷一：以</a:t>
            </a:r>
            <a:r>
              <a:rPr lang="zh-TW" altLang="en-US" sz="2200" b="1" dirty="0" smtClean="0"/>
              <a:t>鑒證業務</a:t>
            </a:r>
            <a:r>
              <a:rPr lang="zh-TW" altLang="en-US" sz="2200" dirty="0" smtClean="0"/>
              <a:t>為重點，內容主要涉及</a:t>
            </a:r>
            <a:r>
              <a:rPr lang="zh-TW" altLang="en-US" sz="2200" b="1" dirty="0" smtClean="0"/>
              <a:t>會計</a:t>
            </a:r>
            <a:r>
              <a:rPr lang="zh-TW" altLang="en-US" sz="2200" dirty="0" smtClean="0"/>
              <a:t>、</a:t>
            </a:r>
            <a:r>
              <a:rPr lang="zh-TW" altLang="en-US" sz="2200" b="1" dirty="0" smtClean="0"/>
              <a:t>審計</a:t>
            </a:r>
            <a:r>
              <a:rPr lang="zh-TW" altLang="en-US" sz="2200" dirty="0" smtClean="0"/>
              <a:t>和</a:t>
            </a:r>
            <a:r>
              <a:rPr lang="zh-TW" altLang="en-US" sz="2200" b="1" dirty="0" smtClean="0"/>
              <a:t>稅法</a:t>
            </a:r>
            <a:r>
              <a:rPr lang="zh-TW" altLang="en-US" sz="2200" dirty="0" smtClean="0"/>
              <a:t>等專業領域。</a:t>
            </a:r>
            <a:endParaRPr lang="en-US" altLang="zh-TW" sz="2200" dirty="0" smtClean="0"/>
          </a:p>
          <a:p>
            <a:pPr lvl="1">
              <a:spcBef>
                <a:spcPts val="400"/>
              </a:spcBef>
              <a:buFont typeface="Wingdings" panose="05000000000000000000" pitchFamily="2" charset="2"/>
              <a:buChar char="n"/>
            </a:pPr>
            <a:r>
              <a:rPr lang="zh-TW" altLang="en-US" sz="2200" dirty="0" smtClean="0"/>
              <a:t>試卷二：以</a:t>
            </a:r>
            <a:r>
              <a:rPr lang="zh-TW" altLang="en-US" sz="2200" b="1" dirty="0" smtClean="0"/>
              <a:t>管理諮詢</a:t>
            </a:r>
            <a:r>
              <a:rPr lang="zh-TW" altLang="en-US" sz="2200" dirty="0" smtClean="0"/>
              <a:t>和</a:t>
            </a:r>
            <a:r>
              <a:rPr lang="zh-TW" altLang="en-US" sz="2200" b="1" dirty="0" smtClean="0"/>
              <a:t>業務分析</a:t>
            </a:r>
            <a:r>
              <a:rPr lang="zh-TW" altLang="en-US" sz="2200" dirty="0" smtClean="0"/>
              <a:t>為重點，內容主要涉及</a:t>
            </a:r>
            <a:r>
              <a:rPr lang="zh-TW" altLang="en-US" sz="2200" b="1" dirty="0" smtClean="0"/>
              <a:t>財務成本管理</a:t>
            </a:r>
            <a:r>
              <a:rPr lang="zh-TW" altLang="en-US" sz="2200" dirty="0" smtClean="0"/>
              <a:t>、</a:t>
            </a:r>
            <a:r>
              <a:rPr lang="zh-TW" altLang="en-US" sz="2200" b="1" dirty="0" smtClean="0"/>
              <a:t>公司戰略與風險管理</a:t>
            </a:r>
            <a:r>
              <a:rPr lang="zh-TW" altLang="en-US" sz="2200" dirty="0" smtClean="0"/>
              <a:t>和</a:t>
            </a:r>
            <a:r>
              <a:rPr lang="zh-TW" altLang="en-US" sz="2200" b="1" dirty="0" smtClean="0"/>
              <a:t>經濟法</a:t>
            </a:r>
            <a:r>
              <a:rPr lang="zh-TW" altLang="en-US" sz="2200" dirty="0" smtClean="0"/>
              <a:t>等專業領域。</a:t>
            </a:r>
            <a:endParaRPr lang="en-US" altLang="zh-TW" sz="22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21</a:t>
            </a:fld>
            <a:endParaRPr lang="zh-TW" altLang="en-US"/>
          </a:p>
        </p:txBody>
      </p:sp>
    </p:spTree>
    <p:extLst>
      <p:ext uri="{BB962C8B-B14F-4D97-AF65-F5344CB8AC3E}">
        <p14:creationId xmlns:p14="http://schemas.microsoft.com/office/powerpoint/2010/main" val="767773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報名資格</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專業階段：</a:t>
            </a:r>
            <a:r>
              <a:rPr lang="zh-CN" altLang="en-US" sz="2400" dirty="0" smtClean="0">
                <a:latin typeface="微軟正黑體" panose="020B0604030504040204" pitchFamily="34" charset="-120"/>
                <a:ea typeface="微軟正黑體" panose="020B0604030504040204" pitchFamily="34" charset="-120"/>
              </a:rPr>
              <a:t>具有完全民事行為能力，且符合下列條件之一</a:t>
            </a:r>
            <a:endParaRPr lang="en-US" altLang="zh-CN" sz="2400" dirty="0" smtClean="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n"/>
            </a:pPr>
            <a:r>
              <a:rPr lang="zh-CN" altLang="en-US" sz="2400" dirty="0">
                <a:latin typeface="微軟正黑體" panose="020B0604030504040204" pitchFamily="34" charset="-120"/>
                <a:ea typeface="微軟正黑體" panose="020B0604030504040204" pitchFamily="34" charset="-120"/>
              </a:rPr>
              <a:t>具有中華人民共和國教育行政主管部門認可的高等專科以上學校畢業的</a:t>
            </a:r>
            <a:r>
              <a:rPr lang="zh-CN" altLang="en-US" sz="2400" dirty="0" smtClean="0">
                <a:latin typeface="微軟正黑體" panose="020B0604030504040204" pitchFamily="34" charset="-120"/>
                <a:ea typeface="微軟正黑體" panose="020B0604030504040204" pitchFamily="34" charset="-120"/>
              </a:rPr>
              <a:t>學</a:t>
            </a:r>
            <a:r>
              <a:rPr lang="zh-TW" altLang="en-US" sz="2400" dirty="0" smtClean="0">
                <a:latin typeface="微軟正黑體" panose="020B0604030504040204" pitchFamily="34" charset="-120"/>
                <a:ea typeface="微軟正黑體" panose="020B0604030504040204" pitchFamily="34" charset="-120"/>
              </a:rPr>
              <a:t>歷</a:t>
            </a:r>
            <a:endParaRPr lang="en-US" altLang="zh-CN" sz="2400"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n"/>
            </a:pPr>
            <a:r>
              <a:rPr lang="zh-CN" altLang="en-US" sz="2400" dirty="0">
                <a:latin typeface="微軟正黑體" panose="020B0604030504040204" pitchFamily="34" charset="-120"/>
                <a:ea typeface="微軟正黑體" panose="020B0604030504040204" pitchFamily="34" charset="-120"/>
              </a:rPr>
              <a:t>已取得港澳臺地區或外國法律認可的註冊會計師資格（或其他相應資格）</a:t>
            </a:r>
            <a:endParaRPr lang="en-US" altLang="zh-CN" sz="2400" dirty="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rPr>
              <a:t>綜合</a:t>
            </a:r>
            <a:r>
              <a:rPr lang="zh-TW" altLang="en-US" sz="2400" dirty="0">
                <a:latin typeface="微軟正黑體" panose="020B0604030504040204" pitchFamily="34" charset="-120"/>
              </a:rPr>
              <a:t>階段：</a:t>
            </a:r>
            <a:r>
              <a:rPr lang="zh-CN" altLang="en-US" sz="2400" dirty="0">
                <a:latin typeface="微軟正黑體" panose="020B0604030504040204" pitchFamily="34" charset="-120"/>
                <a:ea typeface="微軟正黑體" panose="020B0604030504040204" pitchFamily="34" charset="-120"/>
              </a:rPr>
              <a:t>具有完全民事行為能力</a:t>
            </a:r>
            <a:r>
              <a:rPr lang="zh-TW" altLang="en-US" sz="2400" dirty="0">
                <a:latin typeface="微軟正黑體" panose="020B0604030504040204" pitchFamily="34" charset="-120"/>
              </a:rPr>
              <a:t>，</a:t>
            </a:r>
            <a:r>
              <a:rPr lang="zh-CN" altLang="en-US" sz="2400" dirty="0">
                <a:latin typeface="微軟正黑體" panose="020B0604030504040204" pitchFamily="34" charset="-120"/>
                <a:ea typeface="微軟正黑體" panose="020B0604030504040204" pitchFamily="34" charset="-120"/>
              </a:rPr>
              <a:t>已取得註冊會計師全國統一考試專業階段考試合格</a:t>
            </a:r>
            <a:r>
              <a:rPr lang="zh-CN" altLang="en-US" sz="2400" dirty="0" smtClean="0">
                <a:latin typeface="微軟正黑體" panose="020B0604030504040204" pitchFamily="34" charset="-120"/>
                <a:ea typeface="微軟正黑體" panose="020B0604030504040204" pitchFamily="34" charset="-120"/>
              </a:rPr>
              <a:t>證</a:t>
            </a:r>
            <a:endParaRPr lang="en-US" altLang="zh-CN"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u"/>
            </a:pPr>
            <a:r>
              <a:rPr lang="zh-TW" altLang="en-US" sz="2400" dirty="0" smtClean="0">
                <a:latin typeface="微軟正黑體" panose="020B0604030504040204" pitchFamily="34" charset="-120"/>
                <a:ea typeface="微軟正黑體" panose="020B0604030504040204" pitchFamily="34" charset="-120"/>
              </a:rPr>
              <a:t>台灣考生須向台北市會計師公會提出報名相關文件，由公會協助進行資格審查</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含學歷認證</a:t>
            </a:r>
            <a:r>
              <a:rPr lang="en-US" altLang="zh-TW"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ndParaRPr>
          </a:p>
          <a:p>
            <a:endParaRPr lang="en-US" altLang="zh-TW" sz="2400"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22</a:t>
            </a:fld>
            <a:endParaRPr lang="zh-TW" altLang="en-US"/>
          </a:p>
        </p:txBody>
      </p:sp>
    </p:spTree>
    <p:extLst>
      <p:ext uri="{BB962C8B-B14F-4D97-AF65-F5344CB8AC3E}">
        <p14:creationId xmlns:p14="http://schemas.microsoft.com/office/powerpoint/2010/main" val="487642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報名及考試日期</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marL="0" indent="0">
              <a:buNone/>
            </a:pPr>
            <a:r>
              <a:rPr lang="zh-TW" altLang="en-US" sz="2400" dirty="0" smtClean="0"/>
              <a:t>以</a:t>
            </a:r>
            <a:r>
              <a:rPr lang="en-US" altLang="zh-TW" sz="2400" dirty="0" smtClean="0"/>
              <a:t>2022</a:t>
            </a:r>
            <a:r>
              <a:rPr lang="zh-TW" altLang="en-US" sz="2400" dirty="0" smtClean="0"/>
              <a:t>年度</a:t>
            </a:r>
            <a:r>
              <a:rPr lang="zh-TW" altLang="en-US" sz="2400" dirty="0" smtClean="0"/>
              <a:t>的考試為例：</a:t>
            </a:r>
            <a:endParaRPr lang="en-US" altLang="zh-TW" sz="2400" dirty="0" smtClean="0"/>
          </a:p>
          <a:p>
            <a:r>
              <a:rPr lang="zh-TW" altLang="en-US" sz="2400" dirty="0" smtClean="0"/>
              <a:t>網上報名</a:t>
            </a:r>
            <a:r>
              <a:rPr lang="zh-TW" altLang="en-US" sz="2400" dirty="0"/>
              <a:t>期間</a:t>
            </a:r>
            <a:r>
              <a:rPr lang="zh-TW" altLang="en-US" sz="2400" dirty="0" smtClean="0"/>
              <a:t>：</a:t>
            </a:r>
            <a:r>
              <a:rPr lang="en-US" altLang="zh-TW" sz="2400" dirty="0" smtClean="0"/>
              <a:t>2022/4/6~2022/4/29</a:t>
            </a:r>
          </a:p>
          <a:p>
            <a:r>
              <a:rPr lang="zh-TW" altLang="en-US" sz="2400" dirty="0" smtClean="0"/>
              <a:t>繳費期間：</a:t>
            </a:r>
            <a:r>
              <a:rPr lang="en-US" altLang="zh-TW" sz="2400" dirty="0" smtClean="0"/>
              <a:t>2022/6/15~2022/6/30</a:t>
            </a:r>
            <a:endParaRPr lang="en-US" altLang="zh-TW" sz="2400" dirty="0" smtClean="0"/>
          </a:p>
          <a:p>
            <a:r>
              <a:rPr lang="zh-TW" altLang="en-US" sz="2400" dirty="0" smtClean="0"/>
              <a:t>考試</a:t>
            </a:r>
            <a:r>
              <a:rPr lang="zh-TW" altLang="en-US" sz="2400" dirty="0"/>
              <a:t>日期</a:t>
            </a:r>
            <a:r>
              <a:rPr lang="zh-TW" altLang="en-US" sz="2400" dirty="0" smtClean="0"/>
              <a:t>：</a:t>
            </a:r>
            <a:endParaRPr lang="en-US" altLang="zh-TW" sz="2400" dirty="0" smtClean="0"/>
          </a:p>
          <a:p>
            <a:pPr lvl="1">
              <a:buFont typeface="Wingdings" panose="05000000000000000000" pitchFamily="2" charset="2"/>
              <a:buChar char="n"/>
            </a:pPr>
            <a:r>
              <a:rPr lang="zh-TW" altLang="en-US" sz="2400" dirty="0" smtClean="0"/>
              <a:t>綜合階段：</a:t>
            </a:r>
            <a:r>
              <a:rPr lang="en-US" altLang="zh-TW" sz="2400" dirty="0" smtClean="0"/>
              <a:t>2022/8/27</a:t>
            </a:r>
            <a:endParaRPr lang="en-US" altLang="zh-TW" sz="2400" dirty="0" smtClean="0"/>
          </a:p>
          <a:p>
            <a:pPr lvl="1">
              <a:buFont typeface="Wingdings" panose="05000000000000000000" pitchFamily="2" charset="2"/>
              <a:buChar char="n"/>
            </a:pPr>
            <a:r>
              <a:rPr lang="zh-TW" altLang="en-US" sz="2400" dirty="0" smtClean="0"/>
              <a:t>專業階段：</a:t>
            </a:r>
            <a:r>
              <a:rPr lang="en-US" altLang="zh-TW" sz="2400" dirty="0" smtClean="0"/>
              <a:t>2022/8/26~2022/8/28</a:t>
            </a:r>
            <a:endParaRPr lang="en-US" altLang="zh-TW" sz="24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23</a:t>
            </a:fld>
            <a:endParaRPr lang="zh-TW" altLang="en-US"/>
          </a:p>
        </p:txBody>
      </p:sp>
    </p:spTree>
    <p:extLst>
      <p:ext uri="{BB962C8B-B14F-4D97-AF65-F5344CB8AC3E}">
        <p14:creationId xmlns:p14="http://schemas.microsoft.com/office/powerpoint/2010/main" val="1724140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各科目考試</a:t>
            </a:r>
            <a:r>
              <a:rPr lang="zh-TW" altLang="en-US" b="1" dirty="0" smtClean="0"/>
              <a:t>時間</a:t>
            </a:r>
            <a:r>
              <a:rPr lang="en-US" altLang="zh-TW" sz="2000" b="1" dirty="0" smtClean="0"/>
              <a:t>(</a:t>
            </a:r>
            <a:r>
              <a:rPr lang="zh-TW" altLang="en-US" sz="2000" b="1" dirty="0" smtClean="0"/>
              <a:t>以</a:t>
            </a:r>
            <a:r>
              <a:rPr lang="en-US" altLang="zh-TW" sz="2000" b="1" dirty="0" smtClean="0"/>
              <a:t>2021</a:t>
            </a:r>
            <a:r>
              <a:rPr lang="zh-TW" altLang="en-US" sz="2000" b="1" dirty="0" smtClean="0"/>
              <a:t>年為例</a:t>
            </a:r>
            <a:r>
              <a:rPr lang="en-US" altLang="zh-TW" sz="2000" b="1" dirty="0" smtClean="0"/>
              <a:t>)</a:t>
            </a:r>
            <a:endParaRPr lang="zh-TW" altLang="en-US" sz="2000"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24</a:t>
            </a:fld>
            <a:endParaRPr lang="zh-TW" altLang="en-US"/>
          </a:p>
        </p:txBody>
      </p:sp>
      <p:pic>
        <p:nvPicPr>
          <p:cNvPr id="3" name="圖片 2"/>
          <p:cNvPicPr>
            <a:picLocks noChangeAspect="1"/>
          </p:cNvPicPr>
          <p:nvPr/>
        </p:nvPicPr>
        <p:blipFill>
          <a:blip r:embed="rId2"/>
          <a:stretch>
            <a:fillRect/>
          </a:stretch>
        </p:blipFill>
        <p:spPr>
          <a:xfrm>
            <a:off x="2014177" y="1905000"/>
            <a:ext cx="4602283" cy="4817111"/>
          </a:xfrm>
          <a:prstGeom prst="rect">
            <a:avLst/>
          </a:prstGeom>
        </p:spPr>
      </p:pic>
    </p:spTree>
    <p:extLst>
      <p:ext uri="{BB962C8B-B14F-4D97-AF65-F5344CB8AC3E}">
        <p14:creationId xmlns:p14="http://schemas.microsoft.com/office/powerpoint/2010/main" val="2841655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考試</a:t>
            </a:r>
            <a:r>
              <a:rPr lang="zh-TW" altLang="en-US" b="1" dirty="0" smtClean="0"/>
              <a:t>地點及費用</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000" dirty="0" smtClean="0"/>
              <a:t>考試地點</a:t>
            </a:r>
            <a:r>
              <a:rPr lang="en-US" altLang="zh-TW" sz="2000" dirty="0" smtClean="0"/>
              <a:t>(</a:t>
            </a:r>
            <a:r>
              <a:rPr lang="zh-TW" altLang="en-US" sz="2000" dirty="0" smtClean="0"/>
              <a:t>港澳台考生</a:t>
            </a:r>
            <a:r>
              <a:rPr lang="en-US" altLang="zh-TW" sz="2000" dirty="0" smtClean="0"/>
              <a:t>)</a:t>
            </a:r>
            <a:r>
              <a:rPr lang="zh-TW" altLang="en-US" sz="2000" dirty="0" smtClean="0"/>
              <a:t>：</a:t>
            </a:r>
            <a:endParaRPr lang="en-US" altLang="zh-TW" sz="2000" dirty="0" smtClean="0"/>
          </a:p>
          <a:p>
            <a:pPr lvl="1">
              <a:buFont typeface="Wingdings" panose="05000000000000000000" pitchFamily="2" charset="2"/>
              <a:buChar char="n"/>
            </a:pPr>
            <a:r>
              <a:rPr lang="zh-TW" altLang="en-US" sz="2000" dirty="0"/>
              <a:t>綜合階段：北京、</a:t>
            </a:r>
            <a:r>
              <a:rPr lang="zh-TW" altLang="en-US" sz="2000" dirty="0"/>
              <a:t>上海、廣州、深圳、海口、</a:t>
            </a:r>
            <a:r>
              <a:rPr lang="zh-TW" altLang="en-US" sz="2000" dirty="0"/>
              <a:t>香港</a:t>
            </a:r>
            <a:endParaRPr lang="en-US" altLang="zh-TW" sz="2000" dirty="0"/>
          </a:p>
          <a:p>
            <a:pPr lvl="1">
              <a:buFont typeface="Wingdings" panose="05000000000000000000" pitchFamily="2" charset="2"/>
              <a:buChar char="n"/>
            </a:pPr>
            <a:r>
              <a:rPr lang="zh-TW" altLang="en-US" sz="2000" dirty="0"/>
              <a:t>專業階段：北京、上海</a:t>
            </a:r>
            <a:r>
              <a:rPr lang="zh-TW" altLang="en-US" sz="2000" dirty="0" smtClean="0"/>
              <a:t>、廣州、深圳、海口、香港</a:t>
            </a:r>
            <a:r>
              <a:rPr lang="zh-TW" altLang="en-US" sz="2000" dirty="0"/>
              <a:t>、澳門</a:t>
            </a:r>
            <a:endParaRPr lang="en-US" altLang="zh-TW" sz="2000" dirty="0"/>
          </a:p>
          <a:p>
            <a:r>
              <a:rPr lang="zh-TW" altLang="en-US" sz="2000" dirty="0" smtClean="0"/>
              <a:t>考試費用：</a:t>
            </a:r>
            <a:endParaRPr lang="en-US" altLang="zh-TW" sz="2000" dirty="0" smtClean="0"/>
          </a:p>
          <a:p>
            <a:pPr marL="0" indent="0">
              <a:buNone/>
            </a:pPr>
            <a:r>
              <a:rPr lang="zh-TW" altLang="en-US" sz="2400" dirty="0" smtClean="0"/>
              <a:t>    </a:t>
            </a:r>
            <a:endParaRPr lang="en-US" altLang="zh-TW" sz="24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25</a:t>
            </a:fld>
            <a:endParaRPr lang="zh-TW" altLang="en-US"/>
          </a:p>
        </p:txBody>
      </p:sp>
      <p:pic>
        <p:nvPicPr>
          <p:cNvPr id="7" name="圖片 6"/>
          <p:cNvPicPr>
            <a:picLocks noChangeAspect="1"/>
          </p:cNvPicPr>
          <p:nvPr/>
        </p:nvPicPr>
        <p:blipFill>
          <a:blip r:embed="rId2"/>
          <a:stretch>
            <a:fillRect/>
          </a:stretch>
        </p:blipFill>
        <p:spPr>
          <a:xfrm>
            <a:off x="2311879" y="4203854"/>
            <a:ext cx="6486367" cy="2360847"/>
          </a:xfrm>
          <a:prstGeom prst="rect">
            <a:avLst/>
          </a:prstGeom>
        </p:spPr>
      </p:pic>
    </p:spTree>
    <p:extLst>
      <p:ext uri="{BB962C8B-B14F-4D97-AF65-F5344CB8AC3E}">
        <p14:creationId xmlns:p14="http://schemas.microsoft.com/office/powerpoint/2010/main" val="1020775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考試方式</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CN" altLang="en-US" sz="2400" dirty="0" smtClean="0">
                <a:latin typeface="微軟正黑體" panose="020B0604030504040204" pitchFamily="34" charset="-120"/>
                <a:ea typeface="微軟正黑體" panose="020B0604030504040204" pitchFamily="34" charset="-120"/>
              </a:rPr>
              <a:t>考試採用閉卷、電腦化考試方式。即，在電腦終端獲取試題、作答並提交答題結果。</a:t>
            </a:r>
            <a:endParaRPr lang="en-US" altLang="zh-CN" sz="2400" dirty="0" smtClean="0">
              <a:latin typeface="微軟正黑體" panose="020B0604030504040204" pitchFamily="34" charset="-120"/>
              <a:ea typeface="微軟正黑體" panose="020B0604030504040204" pitchFamily="34" charset="-120"/>
            </a:endParaRPr>
          </a:p>
          <a:p>
            <a:r>
              <a:rPr lang="zh-CN" altLang="en-US" sz="2400" dirty="0" smtClean="0">
                <a:latin typeface="微軟正黑體" panose="020B0604030504040204" pitchFamily="34" charset="-120"/>
                <a:ea typeface="微軟正黑體" panose="020B0604030504040204" pitchFamily="34" charset="-120"/>
              </a:rPr>
              <a:t>考試系統支援</a:t>
            </a:r>
            <a:r>
              <a:rPr lang="en-US" altLang="zh-CN" sz="2400" dirty="0" smtClean="0">
                <a:latin typeface="微軟正黑體" panose="020B0604030504040204" pitchFamily="34" charset="-120"/>
                <a:ea typeface="微軟正黑體" panose="020B0604030504040204" pitchFamily="34" charset="-120"/>
              </a:rPr>
              <a:t>8</a:t>
            </a:r>
            <a:r>
              <a:rPr lang="zh-CN" altLang="en-US" sz="2400" dirty="0" smtClean="0">
                <a:latin typeface="微軟正黑體" panose="020B0604030504040204" pitchFamily="34" charset="-120"/>
                <a:ea typeface="微軟正黑體" panose="020B0604030504040204" pitchFamily="34" charset="-120"/>
              </a:rPr>
              <a:t>種輸入法：微軟新倉頡輸入法、速成輸入法、</a:t>
            </a:r>
            <a:r>
              <a:rPr lang="zh-CN" altLang="en-US" sz="2400" b="1" dirty="0" smtClean="0">
                <a:latin typeface="微軟正黑體" panose="020B0604030504040204" pitchFamily="34" charset="-120"/>
                <a:ea typeface="微軟正黑體" panose="020B0604030504040204" pitchFamily="34" charset="-120"/>
              </a:rPr>
              <a:t>新注音輸入法</a:t>
            </a:r>
            <a:r>
              <a:rPr lang="zh-CN" altLang="en-US" sz="2400" dirty="0" smtClean="0">
                <a:latin typeface="微軟正黑體" panose="020B0604030504040204" pitchFamily="34" charset="-120"/>
                <a:ea typeface="微軟正黑體" panose="020B0604030504040204" pitchFamily="34" charset="-120"/>
              </a:rPr>
              <a:t>、微軟拼音輸入法、</a:t>
            </a:r>
            <a:r>
              <a:rPr lang="zh-TW" altLang="en-US" sz="2400" dirty="0" smtClean="0">
                <a:latin typeface="微軟正黑體" panose="020B0604030504040204" pitchFamily="34" charset="-120"/>
                <a:ea typeface="微軟正黑體" panose="020B0604030504040204" pitchFamily="34" charset="-120"/>
              </a:rPr>
              <a:t>谷歌</a:t>
            </a:r>
            <a:r>
              <a:rPr lang="zh-CN" altLang="en-US" sz="2400" dirty="0" smtClean="0">
                <a:latin typeface="微軟正黑體" panose="020B0604030504040204" pitchFamily="34" charset="-120"/>
                <a:ea typeface="微軟正黑體" panose="020B0604030504040204" pitchFamily="34" charset="-120"/>
              </a:rPr>
              <a:t>拼音輸入法、搜狗拼音輸入法、極品五筆輸入法和萬能五筆輸入法。</a:t>
            </a:r>
            <a:endParaRPr lang="en-US" altLang="zh-TW" sz="24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26</a:t>
            </a:fld>
            <a:endParaRPr lang="zh-TW" altLang="en-US"/>
          </a:p>
        </p:txBody>
      </p:sp>
    </p:spTree>
    <p:extLst>
      <p:ext uri="{BB962C8B-B14F-4D97-AF65-F5344CB8AC3E}">
        <p14:creationId xmlns:p14="http://schemas.microsoft.com/office/powerpoint/2010/main" val="1041857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三、美國會計師考試介紹</a:t>
            </a:r>
            <a:endParaRPr lang="zh-TW" altLang="en-US" dirty="0"/>
          </a:p>
        </p:txBody>
      </p:sp>
      <p:sp>
        <p:nvSpPr>
          <p:cNvPr id="3" name="文字版面配置區 2"/>
          <p:cNvSpPr>
            <a:spLocks noGrp="1"/>
          </p:cNvSpPr>
          <p:nvPr>
            <p:ph type="body" idx="1"/>
          </p:nvPr>
        </p:nvSpPr>
        <p:spPr/>
        <p:txBody>
          <a:bodyPr>
            <a:normAutofit/>
          </a:bodyPr>
          <a:lstStyle/>
          <a:p>
            <a:r>
              <a:rPr lang="en-US" altLang="zh-TW" sz="2800" b="1" dirty="0" smtClean="0"/>
              <a:t>          </a:t>
            </a:r>
            <a:r>
              <a:rPr lang="en-US" altLang="zh-TW" sz="3600" b="1" dirty="0" smtClean="0"/>
              <a:t>Uniform CPA Exam</a:t>
            </a:r>
            <a:endParaRPr lang="zh-TW" altLang="en-US" sz="3600"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27</a:t>
            </a:fld>
            <a:endParaRPr lang="zh-TW" altLang="en-US"/>
          </a:p>
        </p:txBody>
      </p:sp>
    </p:spTree>
    <p:extLst>
      <p:ext uri="{BB962C8B-B14F-4D97-AF65-F5344CB8AC3E}">
        <p14:creationId xmlns:p14="http://schemas.microsoft.com/office/powerpoint/2010/main" val="2343768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zh-TW" altLang="en-US" b="1" dirty="0"/>
              <a:t>考試</a:t>
            </a:r>
            <a:r>
              <a:rPr lang="zh-TW" altLang="en-US" b="1" dirty="0" smtClean="0"/>
              <a:t>科目及考試日期</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現制下的考試科目分為四科：</a:t>
            </a:r>
            <a:endParaRPr lang="en-US" altLang="zh-TW" sz="2400" dirty="0" smtClean="0"/>
          </a:p>
          <a:p>
            <a:pPr lvl="1">
              <a:buFont typeface="Wingdings" panose="05000000000000000000" pitchFamily="2" charset="2"/>
              <a:buChar char="n"/>
            </a:pPr>
            <a:r>
              <a:rPr lang="en-US" altLang="zh-TW" sz="2200" b="1" dirty="0"/>
              <a:t>AUD</a:t>
            </a:r>
            <a:r>
              <a:rPr lang="zh-TW" altLang="en-US" sz="2200" dirty="0"/>
              <a:t> </a:t>
            </a:r>
            <a:r>
              <a:rPr lang="en-US" altLang="zh-TW" sz="2200" dirty="0"/>
              <a:t>(Auditing and Attestation)(</a:t>
            </a:r>
            <a:r>
              <a:rPr lang="zh-TW" altLang="en-US" sz="2200" dirty="0"/>
              <a:t>審計與簽證</a:t>
            </a:r>
            <a:r>
              <a:rPr lang="en-US" altLang="zh-TW" sz="2200" dirty="0"/>
              <a:t>)</a:t>
            </a:r>
          </a:p>
          <a:p>
            <a:pPr lvl="1">
              <a:buFont typeface="Wingdings" panose="05000000000000000000" pitchFamily="2" charset="2"/>
              <a:buChar char="n"/>
            </a:pPr>
            <a:r>
              <a:rPr lang="en-US" altLang="zh-TW" sz="2200" b="1" dirty="0"/>
              <a:t>BEC</a:t>
            </a:r>
            <a:r>
              <a:rPr lang="zh-TW" altLang="en-US" sz="2200" dirty="0"/>
              <a:t> </a:t>
            </a:r>
            <a:r>
              <a:rPr lang="en-US" altLang="zh-TW" sz="2200" dirty="0"/>
              <a:t>(Business Environment and Concepts)</a:t>
            </a:r>
            <a:r>
              <a:rPr lang="zh-TW" altLang="en-US" sz="2200" dirty="0"/>
              <a:t> </a:t>
            </a:r>
            <a:r>
              <a:rPr lang="en-US" altLang="zh-TW" sz="2200" dirty="0"/>
              <a:t>(</a:t>
            </a:r>
            <a:r>
              <a:rPr lang="zh-TW" altLang="en-US" sz="2200" dirty="0"/>
              <a:t>商業環境與概念</a:t>
            </a:r>
            <a:r>
              <a:rPr lang="en-US" altLang="zh-TW" sz="2200" dirty="0"/>
              <a:t>)</a:t>
            </a:r>
          </a:p>
          <a:p>
            <a:pPr lvl="1">
              <a:buFont typeface="Wingdings" panose="05000000000000000000" pitchFamily="2" charset="2"/>
              <a:buChar char="n"/>
            </a:pPr>
            <a:r>
              <a:rPr lang="en-US" altLang="zh-TW" sz="2200" b="1" dirty="0"/>
              <a:t>FAR</a:t>
            </a:r>
            <a:r>
              <a:rPr lang="en-US" altLang="zh-TW" sz="2200" dirty="0"/>
              <a:t> (Financial Accounting and Reporting)</a:t>
            </a:r>
            <a:r>
              <a:rPr lang="zh-TW" altLang="en-US" sz="2200" dirty="0"/>
              <a:t> </a:t>
            </a:r>
            <a:r>
              <a:rPr lang="en-US" altLang="zh-TW" sz="2200" dirty="0"/>
              <a:t>(</a:t>
            </a:r>
            <a:r>
              <a:rPr lang="zh-TW" altLang="en-US" sz="2200" dirty="0"/>
              <a:t>財務會計與報導</a:t>
            </a:r>
            <a:r>
              <a:rPr lang="en-US" altLang="zh-TW" sz="2200" dirty="0"/>
              <a:t>)</a:t>
            </a:r>
          </a:p>
          <a:p>
            <a:pPr lvl="1">
              <a:buFont typeface="Wingdings" panose="05000000000000000000" pitchFamily="2" charset="2"/>
              <a:buChar char="n"/>
            </a:pPr>
            <a:r>
              <a:rPr lang="en-US" altLang="zh-TW" sz="2200" b="1" dirty="0"/>
              <a:t>REG</a:t>
            </a:r>
            <a:r>
              <a:rPr lang="en-US" altLang="zh-TW" sz="2200" dirty="0"/>
              <a:t> (Regulation)(</a:t>
            </a:r>
            <a:r>
              <a:rPr lang="zh-TW" altLang="en-US" sz="2200" dirty="0"/>
              <a:t>法規</a:t>
            </a:r>
            <a:r>
              <a:rPr lang="en-US" altLang="zh-TW" sz="2200" dirty="0"/>
              <a:t>)</a:t>
            </a:r>
          </a:p>
          <a:p>
            <a:pPr>
              <a:buFont typeface="Wingdings" panose="05000000000000000000" pitchFamily="2" charset="2"/>
              <a:buChar char="u"/>
            </a:pPr>
            <a:r>
              <a:rPr lang="zh-TW" altLang="en-US" sz="2400" dirty="0" smtClean="0"/>
              <a:t>以上</a:t>
            </a:r>
            <a:r>
              <a:rPr lang="zh-TW" altLang="en-US" sz="2400" dirty="0"/>
              <a:t>各科目每科四小時，均以</a:t>
            </a:r>
            <a:r>
              <a:rPr lang="en-US" altLang="zh-TW" sz="2400" dirty="0"/>
              <a:t>75</a:t>
            </a:r>
            <a:r>
              <a:rPr lang="zh-TW" altLang="en-US" sz="2400" dirty="0"/>
              <a:t>分為及格標準</a:t>
            </a:r>
            <a:endParaRPr lang="en-US" altLang="zh-TW" sz="2400" dirty="0"/>
          </a:p>
          <a:p>
            <a:r>
              <a:rPr lang="zh-TW" altLang="en-US" sz="2400" dirty="0" smtClean="0"/>
              <a:t>自</a:t>
            </a:r>
            <a:r>
              <a:rPr lang="en-US" altLang="zh-TW" sz="2400" dirty="0"/>
              <a:t>2020/7/1</a:t>
            </a:r>
            <a:r>
              <a:rPr lang="zh-TW" altLang="en-US" sz="2400" dirty="0"/>
              <a:t>起，考生可以申請在任何日期參加美國會計師考試</a:t>
            </a:r>
            <a:r>
              <a:rPr lang="zh-TW" altLang="en-US" sz="2400" dirty="0" smtClean="0"/>
              <a:t>。</a:t>
            </a:r>
            <a:endParaRPr lang="en-US" altLang="zh-TW" sz="24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28</a:t>
            </a:fld>
            <a:endParaRPr lang="zh-TW" altLang="en-US"/>
          </a:p>
        </p:txBody>
      </p:sp>
    </p:spTree>
    <p:extLst>
      <p:ext uri="{BB962C8B-B14F-4D97-AF65-F5344CB8AC3E}">
        <p14:creationId xmlns:p14="http://schemas.microsoft.com/office/powerpoint/2010/main" val="1766127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en-US" altLang="zh-TW" b="1" dirty="0" smtClean="0"/>
              <a:t>AUD</a:t>
            </a:r>
            <a:r>
              <a:rPr lang="zh-TW" altLang="en-US" b="1" dirty="0" smtClean="0"/>
              <a:t> </a:t>
            </a:r>
            <a:r>
              <a:rPr lang="en-US" altLang="zh-TW" b="1" dirty="0" smtClean="0"/>
              <a:t>(</a:t>
            </a:r>
            <a:r>
              <a:rPr lang="zh-TW" altLang="en-US" b="1" dirty="0" smtClean="0"/>
              <a:t>審計</a:t>
            </a:r>
            <a:r>
              <a:rPr lang="en-US" altLang="zh-TW" b="1" dirty="0" smtClean="0"/>
              <a:t>)</a:t>
            </a:r>
            <a:r>
              <a:rPr lang="zh-TW" altLang="en-US" b="1" dirty="0" smtClean="0"/>
              <a:t> 考試大綱</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29</a:t>
            </a:fld>
            <a:endParaRPr lang="zh-TW" altLang="en-US"/>
          </a:p>
        </p:txBody>
      </p:sp>
      <p:pic>
        <p:nvPicPr>
          <p:cNvPr id="5" name="圖片 4"/>
          <p:cNvPicPr>
            <a:picLocks noChangeAspect="1"/>
          </p:cNvPicPr>
          <p:nvPr/>
        </p:nvPicPr>
        <p:blipFill>
          <a:blip r:embed="rId2"/>
          <a:stretch>
            <a:fillRect/>
          </a:stretch>
        </p:blipFill>
        <p:spPr>
          <a:xfrm>
            <a:off x="1453218" y="1905000"/>
            <a:ext cx="7341577" cy="3411238"/>
          </a:xfrm>
          <a:prstGeom prst="rect">
            <a:avLst/>
          </a:prstGeom>
        </p:spPr>
      </p:pic>
    </p:spTree>
    <p:extLst>
      <p:ext uri="{BB962C8B-B14F-4D97-AF65-F5344CB8AC3E}">
        <p14:creationId xmlns:p14="http://schemas.microsoft.com/office/powerpoint/2010/main" val="53870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624110"/>
            <a:ext cx="6912472" cy="1280890"/>
          </a:xfrm>
        </p:spPr>
        <p:txBody>
          <a:bodyPr>
            <a:normAutofit/>
          </a:bodyPr>
          <a:lstStyle/>
          <a:p>
            <a:r>
              <a:rPr lang="zh-TW" altLang="en-US" dirty="0" smtClean="0"/>
              <a:t>台灣會計師考試</a:t>
            </a:r>
            <a:r>
              <a:rPr lang="en-US" altLang="zh-TW" dirty="0" smtClean="0"/>
              <a:t/>
            </a:r>
            <a:br>
              <a:rPr lang="en-US" altLang="zh-TW" dirty="0" smtClean="0"/>
            </a:br>
            <a:r>
              <a:rPr lang="zh-TW" altLang="en-US" b="1" dirty="0" smtClean="0"/>
              <a:t>報名及考試時間、考試科目</a:t>
            </a:r>
            <a:endParaRPr lang="zh-TW" altLang="en-US" b="1" dirty="0"/>
          </a:p>
        </p:txBody>
      </p:sp>
      <p:sp>
        <p:nvSpPr>
          <p:cNvPr id="3" name="內容版面配置區 2"/>
          <p:cNvSpPr>
            <a:spLocks noGrp="1"/>
          </p:cNvSpPr>
          <p:nvPr>
            <p:ph idx="1"/>
          </p:nvPr>
        </p:nvSpPr>
        <p:spPr>
          <a:xfrm>
            <a:off x="1942415" y="2133600"/>
            <a:ext cx="7109221" cy="3777622"/>
          </a:xfrm>
        </p:spPr>
        <p:txBody>
          <a:bodyPr>
            <a:normAutofit/>
          </a:bodyPr>
          <a:lstStyle/>
          <a:p>
            <a:r>
              <a:rPr lang="en-US" altLang="zh-TW" sz="2400" dirty="0" smtClean="0"/>
              <a:t>111</a:t>
            </a:r>
            <a:r>
              <a:rPr lang="zh-TW" altLang="en-US" sz="2400" dirty="0" smtClean="0"/>
              <a:t>年</a:t>
            </a:r>
            <a:r>
              <a:rPr lang="zh-TW" altLang="en-US" sz="2400" dirty="0" smtClean="0"/>
              <a:t>報名期間：</a:t>
            </a:r>
            <a:r>
              <a:rPr lang="en-US" altLang="zh-TW" sz="2400" dirty="0" smtClean="0"/>
              <a:t>111.05.10 </a:t>
            </a:r>
            <a:r>
              <a:rPr lang="en-US" altLang="zh-TW" sz="2400" dirty="0"/>
              <a:t>- </a:t>
            </a:r>
            <a:r>
              <a:rPr lang="en-US" altLang="zh-TW" sz="2400" dirty="0" smtClean="0"/>
              <a:t>111.05.19</a:t>
            </a:r>
            <a:endParaRPr lang="en-US" altLang="zh-TW" sz="2400" dirty="0" smtClean="0"/>
          </a:p>
          <a:p>
            <a:r>
              <a:rPr lang="en-US" altLang="zh-TW" sz="2400" dirty="0" smtClean="0"/>
              <a:t>111</a:t>
            </a:r>
            <a:r>
              <a:rPr lang="zh-TW" altLang="en-US" sz="2400" dirty="0" smtClean="0"/>
              <a:t>年</a:t>
            </a:r>
            <a:r>
              <a:rPr lang="zh-TW" altLang="en-US" sz="2400" dirty="0" smtClean="0"/>
              <a:t>考試日期：</a:t>
            </a:r>
            <a:r>
              <a:rPr lang="en-US" altLang="zh-TW" sz="2400" dirty="0" smtClean="0"/>
              <a:t>111.08.19 </a:t>
            </a:r>
            <a:r>
              <a:rPr lang="en-US" altLang="zh-TW" sz="2400" dirty="0"/>
              <a:t>- </a:t>
            </a:r>
            <a:r>
              <a:rPr lang="en-US" altLang="zh-TW" sz="2400" dirty="0" smtClean="0"/>
              <a:t>111.08.21</a:t>
            </a:r>
            <a:endParaRPr lang="en-US" altLang="zh-TW" sz="2400" dirty="0" smtClean="0"/>
          </a:p>
          <a:p>
            <a:r>
              <a:rPr lang="zh-TW" altLang="en-US" sz="2400" dirty="0" smtClean="0"/>
              <a:t>考試時間：共</a:t>
            </a:r>
            <a:r>
              <a:rPr lang="en-US" altLang="zh-TW" sz="2400" dirty="0" smtClean="0"/>
              <a:t>18</a:t>
            </a:r>
            <a:r>
              <a:rPr lang="zh-TW" altLang="en-US" sz="2400" dirty="0" smtClean="0"/>
              <a:t>小時，涵蓋七個科目</a:t>
            </a:r>
            <a:endParaRPr lang="en-US" altLang="zh-TW" sz="2400" dirty="0" smtClean="0"/>
          </a:p>
          <a:p>
            <a:pPr marL="0" indent="0">
              <a:buNone/>
            </a:pPr>
            <a:r>
              <a:rPr lang="zh-TW" altLang="en-US" sz="2400" dirty="0" smtClean="0"/>
              <a:t>    以</a:t>
            </a:r>
            <a:r>
              <a:rPr lang="en-US" altLang="zh-TW" sz="2400" dirty="0" smtClean="0"/>
              <a:t>110</a:t>
            </a:r>
            <a:r>
              <a:rPr lang="zh-TW" altLang="en-US" sz="2400" dirty="0" smtClean="0"/>
              <a:t>年</a:t>
            </a:r>
            <a:r>
              <a:rPr lang="zh-TW" altLang="en-US" sz="2400" dirty="0" smtClean="0"/>
              <a:t>考試為例</a:t>
            </a:r>
            <a:r>
              <a:rPr lang="en-US" altLang="zh-TW" sz="2400" dirty="0" smtClean="0"/>
              <a:t>(</a:t>
            </a:r>
            <a:r>
              <a:rPr lang="zh-TW" altLang="en-US" sz="2400" dirty="0" smtClean="0"/>
              <a:t>括號內為時數，請參考次頁</a:t>
            </a:r>
            <a:r>
              <a:rPr lang="en-US" altLang="zh-TW" sz="2400" dirty="0" smtClean="0"/>
              <a:t>)</a:t>
            </a:r>
          </a:p>
          <a:p>
            <a:pPr marL="0" indent="0">
              <a:buNone/>
            </a:pPr>
            <a:r>
              <a:rPr lang="zh-TW" altLang="en-US" sz="2400" dirty="0" smtClean="0"/>
              <a:t>    第一天：國文</a:t>
            </a:r>
            <a:r>
              <a:rPr lang="en-US" altLang="zh-TW" sz="1600" dirty="0" smtClean="0"/>
              <a:t>(2)</a:t>
            </a:r>
            <a:r>
              <a:rPr lang="zh-TW" altLang="en-US" sz="2400" dirty="0" smtClean="0"/>
              <a:t>、審計學</a:t>
            </a:r>
            <a:r>
              <a:rPr lang="en-US" altLang="zh-TW" sz="1600" dirty="0" smtClean="0"/>
              <a:t>(3)</a:t>
            </a:r>
          </a:p>
          <a:p>
            <a:pPr marL="0" indent="0">
              <a:buNone/>
            </a:pPr>
            <a:r>
              <a:rPr lang="zh-TW" altLang="en-US" sz="2400" dirty="0" smtClean="0"/>
              <a:t>    第二天：高等會計學</a:t>
            </a:r>
            <a:r>
              <a:rPr lang="en-US" altLang="zh-TW" sz="1600" dirty="0"/>
              <a:t>(3</a:t>
            </a:r>
            <a:r>
              <a:rPr lang="en-US" altLang="zh-TW" sz="1600" dirty="0" smtClean="0"/>
              <a:t>)</a:t>
            </a:r>
            <a:r>
              <a:rPr lang="zh-TW" altLang="en-US" sz="2400" dirty="0" smtClean="0"/>
              <a:t>、稅務法規</a:t>
            </a:r>
            <a:r>
              <a:rPr lang="en-US" altLang="zh-TW" sz="1600" dirty="0"/>
              <a:t>(2</a:t>
            </a:r>
            <a:r>
              <a:rPr lang="en-US" altLang="zh-TW" sz="1600" dirty="0" smtClean="0"/>
              <a:t>)</a:t>
            </a:r>
            <a:r>
              <a:rPr lang="zh-TW" altLang="en-US" sz="2400" dirty="0" smtClean="0"/>
              <a:t>、三科商法</a:t>
            </a:r>
            <a:r>
              <a:rPr lang="en-US" altLang="zh-TW" sz="1600" dirty="0"/>
              <a:t>(2)</a:t>
            </a:r>
            <a:endParaRPr lang="en-US" altLang="zh-TW" sz="1600" dirty="0" smtClean="0"/>
          </a:p>
          <a:p>
            <a:pPr marL="0" indent="0">
              <a:buNone/>
            </a:pPr>
            <a:r>
              <a:rPr lang="zh-TW" altLang="en-US" sz="2400" dirty="0" smtClean="0"/>
              <a:t>    第三天：成管會</a:t>
            </a:r>
            <a:r>
              <a:rPr lang="en-US" altLang="zh-TW" sz="1600" dirty="0"/>
              <a:t>(3</a:t>
            </a:r>
            <a:r>
              <a:rPr lang="en-US" altLang="zh-TW" sz="1600" dirty="0" smtClean="0"/>
              <a:t>)</a:t>
            </a:r>
            <a:r>
              <a:rPr lang="zh-TW" altLang="en-US" sz="2400" dirty="0" smtClean="0"/>
              <a:t>、中級會計學</a:t>
            </a:r>
            <a:r>
              <a:rPr lang="en-US" altLang="zh-TW" sz="1600" dirty="0"/>
              <a:t>(3)</a:t>
            </a:r>
            <a:endParaRPr lang="en-US" altLang="zh-TW" sz="16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a:t>
            </a:fld>
            <a:endParaRPr lang="zh-TW" altLang="en-US"/>
          </a:p>
        </p:txBody>
      </p:sp>
    </p:spTree>
    <p:extLst>
      <p:ext uri="{BB962C8B-B14F-4D97-AF65-F5344CB8AC3E}">
        <p14:creationId xmlns:p14="http://schemas.microsoft.com/office/powerpoint/2010/main" val="561834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en-US" altLang="zh-TW" b="1" dirty="0" smtClean="0"/>
              <a:t>BEC</a:t>
            </a:r>
            <a:r>
              <a:rPr lang="zh-TW" altLang="en-US" b="1" dirty="0" smtClean="0"/>
              <a:t> </a:t>
            </a:r>
            <a:r>
              <a:rPr lang="en-US" altLang="zh-TW" b="1" dirty="0" smtClean="0"/>
              <a:t>(</a:t>
            </a:r>
            <a:r>
              <a:rPr lang="zh-TW" altLang="en-US" b="1" dirty="0" smtClean="0"/>
              <a:t>商業環境</a:t>
            </a:r>
            <a:r>
              <a:rPr lang="en-US" altLang="zh-TW" b="1" dirty="0" smtClean="0"/>
              <a:t>)</a:t>
            </a:r>
            <a:r>
              <a:rPr lang="zh-TW" altLang="en-US" b="1" dirty="0" smtClean="0"/>
              <a:t> 考試大綱</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30</a:t>
            </a:fld>
            <a:endParaRPr lang="zh-TW" altLang="en-US"/>
          </a:p>
        </p:txBody>
      </p:sp>
      <p:pic>
        <p:nvPicPr>
          <p:cNvPr id="3" name="圖片 2"/>
          <p:cNvPicPr>
            <a:picLocks noChangeAspect="1"/>
          </p:cNvPicPr>
          <p:nvPr/>
        </p:nvPicPr>
        <p:blipFill>
          <a:blip r:embed="rId2"/>
          <a:stretch>
            <a:fillRect/>
          </a:stretch>
        </p:blipFill>
        <p:spPr>
          <a:xfrm>
            <a:off x="1301262" y="1905000"/>
            <a:ext cx="7367953" cy="3551851"/>
          </a:xfrm>
          <a:prstGeom prst="rect">
            <a:avLst/>
          </a:prstGeom>
        </p:spPr>
      </p:pic>
    </p:spTree>
    <p:extLst>
      <p:ext uri="{BB962C8B-B14F-4D97-AF65-F5344CB8AC3E}">
        <p14:creationId xmlns:p14="http://schemas.microsoft.com/office/powerpoint/2010/main" val="1737725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en-US" altLang="zh-TW" b="1" dirty="0" smtClean="0"/>
              <a:t>FAR</a:t>
            </a:r>
            <a:r>
              <a:rPr lang="zh-TW" altLang="en-US" b="1" dirty="0" smtClean="0"/>
              <a:t> </a:t>
            </a:r>
            <a:r>
              <a:rPr lang="en-US" altLang="zh-TW" b="1" dirty="0" smtClean="0"/>
              <a:t>(</a:t>
            </a:r>
            <a:r>
              <a:rPr lang="zh-TW" altLang="en-US" b="1" dirty="0" smtClean="0"/>
              <a:t>財會</a:t>
            </a:r>
            <a:r>
              <a:rPr lang="en-US" altLang="zh-TW" b="1" dirty="0" smtClean="0"/>
              <a:t>)</a:t>
            </a:r>
            <a:r>
              <a:rPr lang="zh-TW" altLang="en-US" b="1" dirty="0" smtClean="0"/>
              <a:t> 考試大綱</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31</a:t>
            </a:fld>
            <a:endParaRPr lang="zh-TW" altLang="en-US"/>
          </a:p>
        </p:txBody>
      </p:sp>
      <p:pic>
        <p:nvPicPr>
          <p:cNvPr id="5" name="圖片 4"/>
          <p:cNvPicPr>
            <a:picLocks noChangeAspect="1"/>
          </p:cNvPicPr>
          <p:nvPr/>
        </p:nvPicPr>
        <p:blipFill>
          <a:blip r:embed="rId2"/>
          <a:stretch>
            <a:fillRect/>
          </a:stretch>
        </p:blipFill>
        <p:spPr>
          <a:xfrm>
            <a:off x="1371599" y="1905000"/>
            <a:ext cx="7341577" cy="3678566"/>
          </a:xfrm>
          <a:prstGeom prst="rect">
            <a:avLst/>
          </a:prstGeom>
        </p:spPr>
      </p:pic>
    </p:spTree>
    <p:extLst>
      <p:ext uri="{BB962C8B-B14F-4D97-AF65-F5344CB8AC3E}">
        <p14:creationId xmlns:p14="http://schemas.microsoft.com/office/powerpoint/2010/main" val="3904506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en-US" altLang="zh-TW" b="1" dirty="0" smtClean="0"/>
              <a:t>REG</a:t>
            </a:r>
            <a:r>
              <a:rPr lang="zh-TW" altLang="en-US" b="1" dirty="0" smtClean="0"/>
              <a:t> </a:t>
            </a:r>
            <a:r>
              <a:rPr lang="en-US" altLang="zh-TW" b="1" dirty="0" smtClean="0"/>
              <a:t>(</a:t>
            </a:r>
            <a:r>
              <a:rPr lang="zh-TW" altLang="en-US" b="1" dirty="0" smtClean="0"/>
              <a:t>法規</a:t>
            </a:r>
            <a:r>
              <a:rPr lang="en-US" altLang="zh-TW" b="1" dirty="0" smtClean="0"/>
              <a:t>)</a:t>
            </a:r>
            <a:r>
              <a:rPr lang="zh-TW" altLang="en-US" b="1" dirty="0" smtClean="0"/>
              <a:t> 考試大綱</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32</a:t>
            </a:fld>
            <a:endParaRPr lang="zh-TW" altLang="en-US"/>
          </a:p>
        </p:txBody>
      </p:sp>
      <p:pic>
        <p:nvPicPr>
          <p:cNvPr id="3" name="圖片 2"/>
          <p:cNvPicPr>
            <a:picLocks noChangeAspect="1"/>
          </p:cNvPicPr>
          <p:nvPr/>
        </p:nvPicPr>
        <p:blipFill>
          <a:blip r:embed="rId2"/>
          <a:stretch>
            <a:fillRect/>
          </a:stretch>
        </p:blipFill>
        <p:spPr>
          <a:xfrm>
            <a:off x="1450731" y="1831365"/>
            <a:ext cx="7259256" cy="3910012"/>
          </a:xfrm>
          <a:prstGeom prst="rect">
            <a:avLst/>
          </a:prstGeom>
        </p:spPr>
      </p:pic>
    </p:spTree>
    <p:extLst>
      <p:ext uri="{BB962C8B-B14F-4D97-AF65-F5344CB8AC3E}">
        <p14:creationId xmlns:p14="http://schemas.microsoft.com/office/powerpoint/2010/main" val="1388876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zh-TW" altLang="en-US" b="1" dirty="0" smtClean="0"/>
              <a:t>各科目考試型態及配分</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33</a:t>
            </a:fld>
            <a:endParaRPr lang="zh-TW" altLang="en-US"/>
          </a:p>
        </p:txBody>
      </p:sp>
      <p:pic>
        <p:nvPicPr>
          <p:cNvPr id="1026" name="Picture 2" descr="https://www.aicpa.org/content/dam/aicpa/becomeacpa/cpaexam/publishingimages/percent-of-score-by-ty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28" y="2133600"/>
            <a:ext cx="8487949" cy="242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919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zh-TW" altLang="en-US" b="1" dirty="0" smtClean="0"/>
              <a:t>各科目通過率</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34</a:t>
            </a:fld>
            <a:endParaRPr lang="zh-TW" altLang="en-US"/>
          </a:p>
        </p:txBody>
      </p:sp>
      <p:pic>
        <p:nvPicPr>
          <p:cNvPr id="3" name="圖片 2"/>
          <p:cNvPicPr>
            <a:picLocks noChangeAspect="1"/>
          </p:cNvPicPr>
          <p:nvPr/>
        </p:nvPicPr>
        <p:blipFill>
          <a:blip r:embed="rId2"/>
          <a:stretch>
            <a:fillRect/>
          </a:stretch>
        </p:blipFill>
        <p:spPr>
          <a:xfrm>
            <a:off x="1096206" y="1905000"/>
            <a:ext cx="7748856" cy="3159728"/>
          </a:xfrm>
          <a:prstGeom prst="rect">
            <a:avLst/>
          </a:prstGeom>
        </p:spPr>
      </p:pic>
      <p:sp>
        <p:nvSpPr>
          <p:cNvPr id="5" name="內容版面配置區 2"/>
          <p:cNvSpPr>
            <a:spLocks noGrp="1"/>
          </p:cNvSpPr>
          <p:nvPr>
            <p:ph idx="1"/>
          </p:nvPr>
        </p:nvSpPr>
        <p:spPr>
          <a:xfrm>
            <a:off x="1942416" y="5205046"/>
            <a:ext cx="6726800" cy="1140572"/>
          </a:xfrm>
        </p:spPr>
        <p:txBody>
          <a:bodyPr>
            <a:noAutofit/>
          </a:bodyPr>
          <a:lstStyle/>
          <a:p>
            <a:r>
              <a:rPr lang="zh-TW" altLang="en-US" sz="2400" dirty="0" smtClean="0"/>
              <a:t>美國會計師考試也採用科別及格制，各科目及格後，在</a:t>
            </a:r>
            <a:r>
              <a:rPr lang="en-US" altLang="zh-TW" sz="2400" dirty="0" smtClean="0"/>
              <a:t>18</a:t>
            </a:r>
            <a:r>
              <a:rPr lang="zh-TW" altLang="en-US" sz="2400" dirty="0" smtClean="0"/>
              <a:t>個月內有效，亦即某個科目及格後，其餘科目需在</a:t>
            </a:r>
            <a:r>
              <a:rPr lang="en-US" altLang="zh-TW" sz="2400" dirty="0" smtClean="0"/>
              <a:t>18</a:t>
            </a:r>
            <a:r>
              <a:rPr lang="zh-TW" altLang="en-US" sz="2400" dirty="0" smtClean="0"/>
              <a:t>個月內考試通過。</a:t>
            </a:r>
            <a:endParaRPr lang="en-US" altLang="zh-TW" sz="2400" dirty="0"/>
          </a:p>
        </p:txBody>
      </p:sp>
    </p:spTree>
    <p:extLst>
      <p:ext uri="{BB962C8B-B14F-4D97-AF65-F5344CB8AC3E}">
        <p14:creationId xmlns:p14="http://schemas.microsoft.com/office/powerpoint/2010/main" val="1880831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zh-TW" altLang="en-US" b="1" dirty="0" smtClean="0"/>
              <a:t>報名資格</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美國各州或領地對</a:t>
            </a:r>
            <a:r>
              <a:rPr lang="en-US" altLang="zh-TW" sz="2400" dirty="0" smtClean="0"/>
              <a:t>CPA</a:t>
            </a:r>
            <a:r>
              <a:rPr lang="zh-TW" altLang="en-US" sz="2400" dirty="0" smtClean="0"/>
              <a:t>考試的應考資格及授證資格標準不一，考生可依自身條件選擇報考的州或領地。</a:t>
            </a:r>
            <a:r>
              <a:rPr lang="en-US" altLang="zh-TW" sz="2000" dirty="0" smtClean="0"/>
              <a:t>(</a:t>
            </a:r>
            <a:r>
              <a:rPr lang="zh-TW" altLang="en-US" sz="2000" dirty="0" smtClean="0"/>
              <a:t>美國目前共有</a:t>
            </a:r>
            <a:r>
              <a:rPr lang="en-US" altLang="zh-TW" sz="2000" dirty="0" smtClean="0"/>
              <a:t>55</a:t>
            </a:r>
            <a:r>
              <a:rPr lang="zh-TW" altLang="en-US" sz="2000" dirty="0" smtClean="0"/>
              <a:t>個州或領地設有主管會計師考試及授證業務的 </a:t>
            </a:r>
            <a:r>
              <a:rPr lang="en-US" altLang="zh-TW" sz="2000" dirty="0" smtClean="0"/>
              <a:t>Board of Accountancy</a:t>
            </a:r>
            <a:r>
              <a:rPr lang="zh-TW" altLang="en-US" sz="2000" dirty="0" smtClean="0"/>
              <a:t> 會計師委員會，考生可連上</a:t>
            </a:r>
            <a:r>
              <a:rPr lang="en-US" altLang="zh-TW" sz="2000" dirty="0" smtClean="0"/>
              <a:t>NASBA</a:t>
            </a:r>
            <a:r>
              <a:rPr lang="zh-TW" altLang="en-US" sz="2000" dirty="0" smtClean="0"/>
              <a:t>網站查詢各州報考資格規範</a:t>
            </a:r>
            <a:r>
              <a:rPr lang="en-US" altLang="zh-TW" sz="2000" dirty="0" smtClean="0"/>
              <a:t>)</a:t>
            </a:r>
          </a:p>
          <a:p>
            <a:r>
              <a:rPr lang="zh-TW" altLang="en-US" sz="2400" dirty="0" smtClean="0"/>
              <a:t>常見條件為：大學畢業，累計修滿</a:t>
            </a:r>
            <a:r>
              <a:rPr lang="en-US" altLang="zh-TW" sz="2400" dirty="0" smtClean="0"/>
              <a:t>150</a:t>
            </a:r>
            <a:r>
              <a:rPr lang="zh-TW" altLang="en-US" sz="2400" dirty="0" smtClean="0"/>
              <a:t>個學分</a:t>
            </a:r>
            <a:r>
              <a:rPr lang="en-US" altLang="zh-TW" sz="2400" dirty="0" smtClean="0"/>
              <a:t>(</a:t>
            </a:r>
            <a:r>
              <a:rPr lang="zh-TW" altLang="en-US" sz="2400" dirty="0" smtClean="0"/>
              <a:t>大學部學分或研究所學分均可</a:t>
            </a:r>
            <a:r>
              <a:rPr lang="en-US" altLang="zh-TW" sz="2400" dirty="0" smtClean="0"/>
              <a:t>)</a:t>
            </a:r>
            <a:r>
              <a:rPr lang="zh-TW" altLang="en-US" sz="2400" dirty="0" smtClean="0"/>
              <a:t>，修畢指定的會計、商業及法律相關課程，有些州規定考生必須是美國居民</a:t>
            </a:r>
            <a:r>
              <a:rPr lang="en-US" altLang="zh-TW" sz="2400" dirty="0" smtClean="0"/>
              <a:t>(resident)</a:t>
            </a:r>
            <a:r>
              <a:rPr lang="zh-TW" altLang="en-US" sz="2400" dirty="0" smtClean="0"/>
              <a:t>。</a:t>
            </a:r>
            <a:endParaRPr lang="en-US" altLang="zh-TW" sz="2400" dirty="0" smtClean="0"/>
          </a:p>
          <a:p>
            <a:r>
              <a:rPr lang="zh-TW" altLang="en-US" sz="2400" dirty="0" smtClean="0"/>
              <a:t>向某州報名不一定要在該州考試！考生可以選擇在任何一個城市的官方指定考場應考。</a:t>
            </a:r>
            <a:endParaRPr lang="en-US" altLang="zh-TW" sz="2400" dirty="0" smtClean="0"/>
          </a:p>
          <a:p>
            <a:endParaRPr lang="en-US" altLang="zh-TW" sz="24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35</a:t>
            </a:fld>
            <a:endParaRPr lang="zh-TW" altLang="en-US"/>
          </a:p>
        </p:txBody>
      </p:sp>
    </p:spTree>
    <p:extLst>
      <p:ext uri="{BB962C8B-B14F-4D97-AF65-F5344CB8AC3E}">
        <p14:creationId xmlns:p14="http://schemas.microsoft.com/office/powerpoint/2010/main" val="1394870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zh-TW" altLang="en-US" b="1" dirty="0" smtClean="0"/>
              <a:t>境外考生考試地點選擇</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美國會計師考試目前在多個國家設有考場，境外考生可以選擇就近的考場應考。</a:t>
            </a:r>
            <a:endParaRPr lang="en-US" altLang="zh-TW" sz="2400" dirty="0" smtClean="0"/>
          </a:p>
          <a:p>
            <a:pPr lvl="1">
              <a:buFont typeface="Wingdings" panose="05000000000000000000" pitchFamily="2" charset="2"/>
              <a:buChar char="n"/>
            </a:pPr>
            <a:r>
              <a:rPr lang="zh-TW" altLang="en-US" sz="2200" dirty="0" smtClean="0"/>
              <a:t>亞洲的日本、南韓、印度、尼泊爾均設有考場</a:t>
            </a:r>
            <a:endParaRPr lang="en-US" altLang="zh-TW" sz="2200" dirty="0" smtClean="0"/>
          </a:p>
          <a:p>
            <a:r>
              <a:rPr lang="zh-TW" altLang="en-US" sz="2400" dirty="0" smtClean="0"/>
              <a:t>境外考場通常要求考生必須具有當地居留證，所以除非是留學生或旅外工作者，否則還是得到美國境內考試。</a:t>
            </a:r>
            <a:endParaRPr lang="en-US" altLang="zh-TW" sz="2400" dirty="0" smtClean="0"/>
          </a:p>
          <a:p>
            <a:r>
              <a:rPr lang="zh-TW" altLang="en-US" sz="2400" dirty="0" smtClean="0"/>
              <a:t>關島是大多數台灣考生選擇的考試地點，也是中國考生的首選地點。</a:t>
            </a:r>
            <a:endParaRPr lang="en-US" altLang="zh-TW" sz="2400" dirty="0" smtClean="0"/>
          </a:p>
          <a:p>
            <a:endParaRPr lang="en-US" altLang="zh-TW" sz="2400" dirty="0" smtClean="0"/>
          </a:p>
          <a:p>
            <a:endParaRPr lang="en-US" altLang="zh-TW" sz="24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36</a:t>
            </a:fld>
            <a:endParaRPr lang="zh-TW" altLang="en-US"/>
          </a:p>
        </p:txBody>
      </p:sp>
    </p:spTree>
    <p:extLst>
      <p:ext uri="{BB962C8B-B14F-4D97-AF65-F5344CB8AC3E}">
        <p14:creationId xmlns:p14="http://schemas.microsoft.com/office/powerpoint/2010/main" val="4049679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02423" y="2074562"/>
            <a:ext cx="6884377" cy="1468800"/>
          </a:xfrm>
        </p:spPr>
        <p:txBody>
          <a:bodyPr/>
          <a:lstStyle/>
          <a:p>
            <a:r>
              <a:rPr lang="zh-TW" altLang="en-US" dirty="0" smtClean="0"/>
              <a:t>四、美國會計師考試新制介紹</a:t>
            </a:r>
            <a:endParaRPr lang="zh-TW" altLang="en-US"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37</a:t>
            </a:fld>
            <a:endParaRPr lang="zh-TW" altLang="en-US"/>
          </a:p>
        </p:txBody>
      </p:sp>
    </p:spTree>
    <p:extLst>
      <p:ext uri="{BB962C8B-B14F-4D97-AF65-F5344CB8AC3E}">
        <p14:creationId xmlns:p14="http://schemas.microsoft.com/office/powerpoint/2010/main" val="3586776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新制</a:t>
            </a:r>
            <a:r>
              <a:rPr lang="en-US" altLang="zh-TW" dirty="0" smtClean="0"/>
              <a:t>)</a:t>
            </a:r>
            <a:br>
              <a:rPr lang="en-US" altLang="zh-TW" dirty="0" smtClean="0"/>
            </a:br>
            <a:r>
              <a:rPr lang="en-US" altLang="zh-TW" b="1" dirty="0" smtClean="0"/>
              <a:t>Core-plus-discipline model</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美國會計師協會</a:t>
            </a:r>
            <a:r>
              <a:rPr lang="en-US" altLang="zh-TW" sz="2400" dirty="0" smtClean="0"/>
              <a:t>(AICPA)</a:t>
            </a:r>
            <a:r>
              <a:rPr lang="zh-TW" altLang="en-US" sz="2400" dirty="0" smtClean="0"/>
              <a:t>及美國各州會計專業委員會全國聯合會</a:t>
            </a:r>
            <a:r>
              <a:rPr lang="en-US" altLang="zh-TW" sz="2400" dirty="0" smtClean="0"/>
              <a:t>(NASBA)</a:t>
            </a:r>
            <a:r>
              <a:rPr lang="zh-TW" altLang="en-US" sz="2400" dirty="0" smtClean="0"/>
              <a:t>已決議，美國會計師考試將自</a:t>
            </a:r>
            <a:r>
              <a:rPr lang="en-US" altLang="zh-TW" sz="2400" dirty="0" smtClean="0"/>
              <a:t>2024</a:t>
            </a:r>
            <a:r>
              <a:rPr lang="zh-TW" altLang="en-US" sz="2400" dirty="0" smtClean="0"/>
              <a:t>年</a:t>
            </a:r>
            <a:r>
              <a:rPr lang="en-US" altLang="zh-TW" sz="2400" dirty="0" smtClean="0"/>
              <a:t>1</a:t>
            </a:r>
            <a:r>
              <a:rPr lang="zh-TW" altLang="en-US" sz="2400" dirty="0" smtClean="0"/>
              <a:t>月</a:t>
            </a:r>
            <a:r>
              <a:rPr lang="en-US" altLang="zh-TW" sz="2400" dirty="0" smtClean="0"/>
              <a:t>1</a:t>
            </a:r>
            <a:r>
              <a:rPr lang="zh-TW" altLang="en-US" sz="2400" dirty="0" smtClean="0"/>
              <a:t>日起大改革，採用新的</a:t>
            </a:r>
            <a:r>
              <a:rPr lang="en-US" altLang="zh-TW" sz="2400" dirty="0" smtClean="0"/>
              <a:t>Core-plus-discipline </a:t>
            </a:r>
            <a:r>
              <a:rPr lang="zh-TW" altLang="en-US" sz="2400" dirty="0" smtClean="0"/>
              <a:t>模式：</a:t>
            </a:r>
            <a:endParaRPr lang="en-US" altLang="zh-TW" sz="24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38</a:t>
            </a:fld>
            <a:endParaRPr lang="zh-TW" altLang="en-US"/>
          </a:p>
        </p:txBody>
      </p:sp>
      <p:pic>
        <p:nvPicPr>
          <p:cNvPr id="5" name="圖片 4"/>
          <p:cNvPicPr>
            <a:picLocks noChangeAspect="1"/>
          </p:cNvPicPr>
          <p:nvPr/>
        </p:nvPicPr>
        <p:blipFill>
          <a:blip r:embed="rId2"/>
          <a:stretch>
            <a:fillRect/>
          </a:stretch>
        </p:blipFill>
        <p:spPr>
          <a:xfrm>
            <a:off x="2391508" y="3780692"/>
            <a:ext cx="4893112" cy="2941072"/>
          </a:xfrm>
          <a:prstGeom prst="rect">
            <a:avLst/>
          </a:prstGeom>
        </p:spPr>
      </p:pic>
    </p:spTree>
    <p:extLst>
      <p:ext uri="{BB962C8B-B14F-4D97-AF65-F5344CB8AC3E}">
        <p14:creationId xmlns:p14="http://schemas.microsoft.com/office/powerpoint/2010/main" val="4074460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新制</a:t>
            </a:r>
            <a:r>
              <a:rPr lang="en-US" altLang="zh-TW" dirty="0" smtClean="0"/>
              <a:t>)</a:t>
            </a:r>
            <a:br>
              <a:rPr lang="en-US" altLang="zh-TW" dirty="0" smtClean="0"/>
            </a:br>
            <a:r>
              <a:rPr lang="zh-TW" altLang="en-US" b="1" dirty="0" smtClean="0"/>
              <a:t>三</a:t>
            </a:r>
            <a:r>
              <a:rPr lang="zh-TW" altLang="en-US" b="1" dirty="0"/>
              <a:t>加</a:t>
            </a:r>
            <a:r>
              <a:rPr lang="zh-TW" altLang="en-US" b="1" dirty="0" smtClean="0"/>
              <a:t>一考科</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a:spcBef>
                <a:spcPts val="600"/>
              </a:spcBef>
            </a:pPr>
            <a:r>
              <a:rPr lang="en-US" altLang="zh-TW" sz="2200" dirty="0" smtClean="0"/>
              <a:t>Core-plus-discipline </a:t>
            </a:r>
            <a:r>
              <a:rPr lang="zh-TW" altLang="en-US" sz="2200" dirty="0" smtClean="0"/>
              <a:t>模式下，會計師考試的考科改為</a:t>
            </a:r>
            <a:r>
              <a:rPr lang="zh-TW" altLang="en-US" sz="2200" b="1" dirty="0" smtClean="0"/>
              <a:t>三科核心科目</a:t>
            </a:r>
            <a:r>
              <a:rPr lang="en-US" altLang="zh-TW" sz="2200" b="1" dirty="0" smtClean="0"/>
              <a:t>(</a:t>
            </a:r>
            <a:r>
              <a:rPr lang="zh-TW" altLang="en-US" sz="2200" b="1" dirty="0" smtClean="0"/>
              <a:t>必考</a:t>
            </a:r>
            <a:r>
              <a:rPr lang="en-US" altLang="zh-TW" sz="2200" b="1" dirty="0" smtClean="0"/>
              <a:t>)</a:t>
            </a:r>
            <a:r>
              <a:rPr lang="en-US" altLang="zh-TW" sz="2200" dirty="0" smtClean="0"/>
              <a:t>+</a:t>
            </a:r>
            <a:r>
              <a:rPr lang="zh-TW" altLang="en-US" sz="2200" b="1" dirty="0" smtClean="0"/>
              <a:t>一科進階科目</a:t>
            </a:r>
            <a:r>
              <a:rPr lang="en-US" altLang="zh-TW" sz="2200" b="1" dirty="0" smtClean="0"/>
              <a:t>(</a:t>
            </a:r>
            <a:r>
              <a:rPr lang="zh-TW" altLang="en-US" sz="2200" b="1" dirty="0" smtClean="0"/>
              <a:t>三選一</a:t>
            </a:r>
            <a:r>
              <a:rPr lang="en-US" altLang="zh-TW" sz="2200" b="1" dirty="0" smtClean="0"/>
              <a:t>)</a:t>
            </a:r>
            <a:r>
              <a:rPr lang="zh-TW" altLang="en-US" sz="2200" dirty="0" smtClean="0"/>
              <a:t>，總考科仍為四科。</a:t>
            </a:r>
            <a:endParaRPr lang="en-US" altLang="zh-TW" sz="2200" dirty="0" smtClean="0"/>
          </a:p>
          <a:p>
            <a:pPr>
              <a:spcBef>
                <a:spcPts val="600"/>
              </a:spcBef>
            </a:pPr>
            <a:r>
              <a:rPr lang="zh-TW" altLang="en-US" sz="2200" dirty="0" smtClean="0"/>
              <a:t>三科核心必考科目涵蓋四個主題：</a:t>
            </a:r>
            <a:r>
              <a:rPr lang="en-US" altLang="zh-TW" sz="2200" dirty="0" smtClean="0"/>
              <a:t>Accounting</a:t>
            </a:r>
            <a:r>
              <a:rPr lang="zh-TW" altLang="en-US" sz="2200" dirty="0" smtClean="0"/>
              <a:t>、</a:t>
            </a:r>
            <a:r>
              <a:rPr lang="en-US" altLang="zh-TW" sz="2200" dirty="0" smtClean="0"/>
              <a:t>Auditing</a:t>
            </a:r>
            <a:r>
              <a:rPr lang="zh-TW" altLang="en-US" sz="2200" dirty="0" smtClean="0"/>
              <a:t>、</a:t>
            </a:r>
            <a:r>
              <a:rPr lang="en-US" altLang="zh-TW" sz="2200" dirty="0" smtClean="0"/>
              <a:t>Tax</a:t>
            </a:r>
            <a:r>
              <a:rPr lang="zh-TW" altLang="en-US" sz="2200" dirty="0" smtClean="0"/>
              <a:t>、</a:t>
            </a:r>
            <a:r>
              <a:rPr lang="en-US" altLang="zh-TW" sz="2200" b="1" dirty="0" smtClean="0"/>
              <a:t>Technology</a:t>
            </a:r>
          </a:p>
          <a:p>
            <a:pPr>
              <a:spcBef>
                <a:spcPts val="600"/>
              </a:spcBef>
            </a:pPr>
            <a:r>
              <a:rPr lang="zh-TW" altLang="en-US" sz="2200" dirty="0" smtClean="0"/>
              <a:t>三選一進階選考科目為：</a:t>
            </a:r>
            <a:endParaRPr lang="en-US" altLang="zh-TW" sz="2200" dirty="0" smtClean="0"/>
          </a:p>
          <a:p>
            <a:pPr lvl="1">
              <a:spcBef>
                <a:spcPts val="600"/>
              </a:spcBef>
              <a:buFont typeface="Wingdings" panose="05000000000000000000" pitchFamily="2" charset="2"/>
              <a:buChar char="n"/>
            </a:pPr>
            <a:r>
              <a:rPr lang="en-US" altLang="zh-TW" sz="2200" dirty="0" smtClean="0"/>
              <a:t>Tax compliance and planning</a:t>
            </a:r>
          </a:p>
          <a:p>
            <a:pPr lvl="1">
              <a:spcBef>
                <a:spcPts val="600"/>
              </a:spcBef>
              <a:buFont typeface="Wingdings" panose="05000000000000000000" pitchFamily="2" charset="2"/>
              <a:buChar char="n"/>
            </a:pPr>
            <a:r>
              <a:rPr lang="en-US" altLang="zh-TW" sz="2200" dirty="0" smtClean="0"/>
              <a:t>Business reporting and analysis</a:t>
            </a:r>
          </a:p>
          <a:p>
            <a:pPr lvl="1">
              <a:spcBef>
                <a:spcPts val="600"/>
              </a:spcBef>
              <a:buFont typeface="Wingdings" panose="05000000000000000000" pitchFamily="2" charset="2"/>
              <a:buChar char="n"/>
            </a:pPr>
            <a:r>
              <a:rPr lang="en-US" altLang="zh-TW" sz="2200" b="1" dirty="0" smtClean="0"/>
              <a:t>Information systems and controls</a:t>
            </a:r>
          </a:p>
          <a:p>
            <a:pPr>
              <a:spcBef>
                <a:spcPts val="600"/>
              </a:spcBef>
            </a:pPr>
            <a:r>
              <a:rPr lang="zh-TW" altLang="en-US" sz="2200" dirty="0"/>
              <a:t>新制下雖然有三選一進階選考科目，但會計師證照將不會特別標示</a:t>
            </a:r>
            <a:r>
              <a:rPr lang="zh-TW" altLang="en-US" sz="2200" dirty="0" smtClean="0"/>
              <a:t>。亦即會計師證照不分科。</a:t>
            </a:r>
            <a:r>
              <a:rPr lang="en-US" altLang="zh-TW" sz="2200" b="1" dirty="0" smtClean="0"/>
              <a:t> </a:t>
            </a:r>
          </a:p>
          <a:p>
            <a:pPr lvl="1">
              <a:buFont typeface="Wingdings" panose="05000000000000000000" pitchFamily="2" charset="2"/>
              <a:buChar char="n"/>
            </a:pPr>
            <a:endParaRPr lang="en-US" altLang="zh-TW" sz="2200" dirty="0" smtClean="0"/>
          </a:p>
          <a:p>
            <a:pPr lvl="1"/>
            <a:endParaRPr lang="en-US" altLang="zh-TW" sz="22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39</a:t>
            </a:fld>
            <a:endParaRPr lang="zh-TW" altLang="en-US"/>
          </a:p>
        </p:txBody>
      </p:sp>
    </p:spTree>
    <p:extLst>
      <p:ext uri="{BB962C8B-B14F-4D97-AF65-F5344CB8AC3E}">
        <p14:creationId xmlns:p14="http://schemas.microsoft.com/office/powerpoint/2010/main" val="425717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BFAD934-B065-46EF-8BB7-2E702FD63687}" type="slidenum">
              <a:rPr lang="zh-TW" altLang="en-US" smtClean="0"/>
              <a:t>4</a:t>
            </a:fld>
            <a:endParaRPr lang="zh-TW" altLang="en-US"/>
          </a:p>
        </p:txBody>
      </p:sp>
      <p:pic>
        <p:nvPicPr>
          <p:cNvPr id="2" name="圖片 1"/>
          <p:cNvPicPr>
            <a:picLocks noChangeAspect="1"/>
          </p:cNvPicPr>
          <p:nvPr/>
        </p:nvPicPr>
        <p:blipFill>
          <a:blip r:embed="rId2"/>
          <a:stretch>
            <a:fillRect/>
          </a:stretch>
        </p:blipFill>
        <p:spPr>
          <a:xfrm>
            <a:off x="1801081" y="132190"/>
            <a:ext cx="6299124" cy="6613667"/>
          </a:xfrm>
          <a:prstGeom prst="rect">
            <a:avLst/>
          </a:prstGeom>
        </p:spPr>
      </p:pic>
    </p:spTree>
    <p:extLst>
      <p:ext uri="{BB962C8B-B14F-4D97-AF65-F5344CB8AC3E}">
        <p14:creationId xmlns:p14="http://schemas.microsoft.com/office/powerpoint/2010/main" val="1852049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新制</a:t>
            </a:r>
            <a:r>
              <a:rPr lang="en-US" altLang="zh-TW" dirty="0" smtClean="0"/>
              <a:t>)</a:t>
            </a:r>
            <a:br>
              <a:rPr lang="en-US" altLang="zh-TW" dirty="0" smtClean="0"/>
            </a:br>
            <a:r>
              <a:rPr lang="zh-TW" altLang="en-US" b="1" dirty="0" smtClean="0"/>
              <a:t>科技分量加重</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a:spcBef>
                <a:spcPts val="600"/>
              </a:spcBef>
            </a:pPr>
            <a:r>
              <a:rPr lang="zh-TW" altLang="en-US" sz="2400" dirty="0" smtClean="0"/>
              <a:t>新制下三科核心必考科目涵蓋</a:t>
            </a:r>
            <a:r>
              <a:rPr lang="en-US" altLang="zh-TW" sz="2400" b="1" dirty="0" smtClean="0"/>
              <a:t>Technology</a:t>
            </a:r>
            <a:r>
              <a:rPr lang="zh-TW" altLang="en-US" sz="2400" dirty="0" smtClean="0"/>
              <a:t>主題，目前尚不清楚出題及分科方式。考科有可能分成</a:t>
            </a:r>
            <a:r>
              <a:rPr lang="en-US" altLang="zh-TW" sz="2400" dirty="0" smtClean="0"/>
              <a:t>Accounting</a:t>
            </a:r>
            <a:r>
              <a:rPr lang="zh-TW" altLang="en-US" sz="2400" dirty="0" smtClean="0"/>
              <a:t>、</a:t>
            </a:r>
            <a:r>
              <a:rPr lang="en-US" altLang="zh-TW" sz="2400" dirty="0" smtClean="0"/>
              <a:t>Auditing</a:t>
            </a:r>
            <a:r>
              <a:rPr lang="zh-TW" altLang="en-US" sz="2400" dirty="0" smtClean="0"/>
              <a:t> 及 </a:t>
            </a:r>
            <a:r>
              <a:rPr lang="en-US" altLang="zh-TW" sz="2400" dirty="0" smtClean="0"/>
              <a:t>Tax</a:t>
            </a:r>
            <a:r>
              <a:rPr lang="zh-TW" altLang="en-US" sz="2400" dirty="0" smtClean="0"/>
              <a:t> 三科，然後在每一個考科中加入</a:t>
            </a:r>
            <a:r>
              <a:rPr lang="en-US" altLang="zh-TW" sz="2400" b="1" dirty="0" smtClean="0"/>
              <a:t>Technology</a:t>
            </a:r>
            <a:r>
              <a:rPr lang="zh-TW" altLang="en-US" sz="2400" b="1" dirty="0" smtClean="0"/>
              <a:t> </a:t>
            </a:r>
            <a:r>
              <a:rPr lang="zh-TW" altLang="en-US" sz="2400" dirty="0" smtClean="0"/>
              <a:t>元素。</a:t>
            </a:r>
            <a:endParaRPr lang="en-US" altLang="zh-TW" sz="2400" dirty="0" smtClean="0"/>
          </a:p>
          <a:p>
            <a:pPr>
              <a:spcBef>
                <a:spcPts val="600"/>
              </a:spcBef>
            </a:pPr>
            <a:r>
              <a:rPr lang="zh-TW" altLang="en-US" sz="2400" dirty="0" smtClean="0"/>
              <a:t>三選一進階選考科目中包含 </a:t>
            </a:r>
            <a:r>
              <a:rPr lang="en-US" altLang="zh-TW" sz="2400" b="1" dirty="0" smtClean="0"/>
              <a:t>Information systems and controls</a:t>
            </a:r>
            <a:r>
              <a:rPr lang="zh-TW" altLang="en-US" sz="2400" b="1" dirty="0" smtClean="0"/>
              <a:t> </a:t>
            </a:r>
            <a:r>
              <a:rPr lang="zh-TW" altLang="en-US" sz="2400" dirty="0" smtClean="0"/>
              <a:t>這一科，這是會計師考試有史以來第一次讓資訊系統成為獨立的考科。</a:t>
            </a:r>
            <a:endParaRPr lang="en-US" altLang="zh-TW" sz="2400" dirty="0" smtClean="0"/>
          </a:p>
          <a:p>
            <a:pPr>
              <a:spcBef>
                <a:spcPts val="600"/>
              </a:spcBef>
            </a:pPr>
            <a:endParaRPr lang="en-US" altLang="zh-TW" sz="2200" b="1" dirty="0" smtClean="0"/>
          </a:p>
          <a:p>
            <a:pPr lvl="1">
              <a:buFont typeface="Wingdings" panose="05000000000000000000" pitchFamily="2" charset="2"/>
              <a:buChar char="n"/>
            </a:pPr>
            <a:endParaRPr lang="en-US" altLang="zh-TW" sz="2200" dirty="0" smtClean="0"/>
          </a:p>
          <a:p>
            <a:pPr lvl="1"/>
            <a:endParaRPr lang="en-US" altLang="zh-TW" sz="22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40</a:t>
            </a:fld>
            <a:endParaRPr lang="zh-TW" altLang="en-US"/>
          </a:p>
        </p:txBody>
      </p:sp>
    </p:spTree>
    <p:extLst>
      <p:ext uri="{BB962C8B-B14F-4D97-AF65-F5344CB8AC3E}">
        <p14:creationId xmlns:p14="http://schemas.microsoft.com/office/powerpoint/2010/main" val="2312561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美國會計師考試</a:t>
            </a:r>
            <a:r>
              <a:rPr lang="en-US" altLang="zh-TW" dirty="0" smtClean="0"/>
              <a:t>(</a:t>
            </a:r>
            <a:r>
              <a:rPr lang="zh-TW" altLang="en-US" dirty="0" smtClean="0"/>
              <a:t>新制</a:t>
            </a:r>
            <a:r>
              <a:rPr lang="en-US" altLang="zh-TW" dirty="0" smtClean="0"/>
              <a:t>)</a:t>
            </a:r>
            <a:br>
              <a:rPr lang="en-US" altLang="zh-TW" dirty="0" smtClean="0"/>
            </a:br>
            <a:r>
              <a:rPr lang="zh-TW" altLang="en-US" b="1" dirty="0" smtClean="0"/>
              <a:t>事務</a:t>
            </a:r>
            <a:r>
              <a:rPr lang="zh-TW" altLang="en-US" b="1" dirty="0"/>
              <a:t>所</a:t>
            </a:r>
            <a:r>
              <a:rPr lang="zh-TW" altLang="en-US" b="1" dirty="0" smtClean="0"/>
              <a:t>減少聘僱會計系畢業生</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41</a:t>
            </a:fld>
            <a:endParaRPr lang="zh-TW" altLang="en-US"/>
          </a:p>
        </p:txBody>
      </p:sp>
      <p:pic>
        <p:nvPicPr>
          <p:cNvPr id="5" name="圖片 4"/>
          <p:cNvPicPr>
            <a:picLocks noChangeAspect="1"/>
          </p:cNvPicPr>
          <p:nvPr/>
        </p:nvPicPr>
        <p:blipFill>
          <a:blip r:embed="rId2"/>
          <a:stretch>
            <a:fillRect/>
          </a:stretch>
        </p:blipFill>
        <p:spPr>
          <a:xfrm>
            <a:off x="1850055" y="1791855"/>
            <a:ext cx="5893234" cy="4993970"/>
          </a:xfrm>
          <a:prstGeom prst="rect">
            <a:avLst/>
          </a:prstGeom>
        </p:spPr>
      </p:pic>
    </p:spTree>
    <p:extLst>
      <p:ext uri="{BB962C8B-B14F-4D97-AF65-F5344CB8AC3E}">
        <p14:creationId xmlns:p14="http://schemas.microsoft.com/office/powerpoint/2010/main" val="4241417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新制</a:t>
            </a:r>
            <a:r>
              <a:rPr lang="en-US" altLang="zh-TW" dirty="0" smtClean="0"/>
              <a:t>)</a:t>
            </a:r>
            <a:br>
              <a:rPr lang="en-US" altLang="zh-TW" dirty="0" smtClean="0"/>
            </a:br>
            <a:r>
              <a:rPr lang="en-US" altLang="zh-TW" b="1" dirty="0" smtClean="0"/>
              <a:t>RPA</a:t>
            </a:r>
            <a:r>
              <a:rPr lang="zh-TW" altLang="en-US" b="1" dirty="0" smtClean="0"/>
              <a:t>浪潮來襲</a:t>
            </a:r>
            <a:endParaRPr lang="zh-TW" altLang="en-US" b="1" dirty="0"/>
          </a:p>
        </p:txBody>
      </p:sp>
      <p:sp>
        <p:nvSpPr>
          <p:cNvPr id="3" name="內容版面配置區 2"/>
          <p:cNvSpPr>
            <a:spLocks noGrp="1"/>
          </p:cNvSpPr>
          <p:nvPr>
            <p:ph idx="1"/>
          </p:nvPr>
        </p:nvSpPr>
        <p:spPr>
          <a:xfrm>
            <a:off x="1757688" y="2041236"/>
            <a:ext cx="2989803" cy="4359564"/>
          </a:xfrm>
        </p:spPr>
        <p:txBody>
          <a:bodyPr>
            <a:noAutofit/>
          </a:bodyPr>
          <a:lstStyle/>
          <a:p>
            <a:pPr>
              <a:spcBef>
                <a:spcPts val="600"/>
              </a:spcBef>
            </a:pPr>
            <a:r>
              <a:rPr lang="zh-TW" altLang="en-US" sz="2400" dirty="0" smtClean="0"/>
              <a:t>美國會計師考試的大變革，主要是反映近年來資訊科技的發展對會計專業帶來的衝擊。傳統會計系訓練內容已不足以應付新科技帶來的挑戰。</a:t>
            </a:r>
            <a:endParaRPr lang="en-US" altLang="zh-TW" sz="2400" dirty="0" smtClean="0"/>
          </a:p>
          <a:p>
            <a:pPr>
              <a:spcBef>
                <a:spcPts val="600"/>
              </a:spcBef>
            </a:pPr>
            <a:r>
              <a:rPr lang="zh-TW" altLang="en-US" sz="2400" dirty="0" smtClean="0"/>
              <a:t>在</a:t>
            </a:r>
            <a:r>
              <a:rPr lang="en-US" altLang="zh-TW" sz="2400" dirty="0" smtClean="0"/>
              <a:t>IT</a:t>
            </a:r>
            <a:r>
              <a:rPr lang="zh-TW" altLang="en-US" sz="2400" dirty="0" smtClean="0"/>
              <a:t>帶來的眾多衝擊中，</a:t>
            </a:r>
            <a:r>
              <a:rPr lang="en-US" altLang="zh-TW" sz="2400" dirty="0" smtClean="0"/>
              <a:t>RPA</a:t>
            </a:r>
            <a:r>
              <a:rPr lang="zh-TW" altLang="en-US" sz="2400" dirty="0" smtClean="0"/>
              <a:t>是這幾年最明顯的一項。</a:t>
            </a:r>
            <a:endParaRPr lang="en-US" altLang="zh-TW" sz="2400" dirty="0" smtClean="0"/>
          </a:p>
          <a:p>
            <a:pPr>
              <a:spcBef>
                <a:spcPts val="600"/>
              </a:spcBef>
            </a:pPr>
            <a:endParaRPr lang="en-US" altLang="zh-TW" sz="2200" b="1" dirty="0" smtClean="0"/>
          </a:p>
          <a:p>
            <a:pPr lvl="1">
              <a:buFont typeface="Wingdings" panose="05000000000000000000" pitchFamily="2" charset="2"/>
              <a:buChar char="n"/>
            </a:pPr>
            <a:endParaRPr lang="en-US" altLang="zh-TW" sz="2200" dirty="0" smtClean="0"/>
          </a:p>
          <a:p>
            <a:pPr lvl="1"/>
            <a:endParaRPr lang="en-US" altLang="zh-TW" sz="22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42</a:t>
            </a:fld>
            <a:endParaRPr lang="zh-TW" altLang="en-US"/>
          </a:p>
        </p:txBody>
      </p:sp>
      <p:pic>
        <p:nvPicPr>
          <p:cNvPr id="6" name="圖片 5"/>
          <p:cNvPicPr>
            <a:picLocks noChangeAspect="1"/>
          </p:cNvPicPr>
          <p:nvPr/>
        </p:nvPicPr>
        <p:blipFill>
          <a:blip r:embed="rId2"/>
          <a:stretch>
            <a:fillRect/>
          </a:stretch>
        </p:blipFill>
        <p:spPr>
          <a:xfrm>
            <a:off x="5104969" y="1459345"/>
            <a:ext cx="3863307" cy="5315910"/>
          </a:xfrm>
          <a:prstGeom prst="rect">
            <a:avLst/>
          </a:prstGeom>
        </p:spPr>
      </p:pic>
    </p:spTree>
    <p:extLst>
      <p:ext uri="{BB962C8B-B14F-4D97-AF65-F5344CB8AC3E}">
        <p14:creationId xmlns:p14="http://schemas.microsoft.com/office/powerpoint/2010/main" val="339363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報名資格</a:t>
            </a:r>
            <a:r>
              <a:rPr lang="en-US" altLang="zh-TW" dirty="0" smtClean="0"/>
              <a:t>(</a:t>
            </a:r>
            <a:r>
              <a:rPr lang="zh-TW" altLang="en-US" dirty="0" smtClean="0"/>
              <a:t>第一款</a:t>
            </a:r>
            <a:r>
              <a:rPr lang="en-US" altLang="zh-TW" dirty="0" smtClean="0"/>
              <a:t>)</a:t>
            </a:r>
            <a:endParaRPr lang="zh-TW" altLang="en-US" dirty="0"/>
          </a:p>
        </p:txBody>
      </p:sp>
      <p:sp>
        <p:nvSpPr>
          <p:cNvPr id="3" name="內容版面配置區 2"/>
          <p:cNvSpPr>
            <a:spLocks noGrp="1"/>
          </p:cNvSpPr>
          <p:nvPr>
            <p:ph idx="1"/>
          </p:nvPr>
        </p:nvSpPr>
        <p:spPr/>
        <p:txBody>
          <a:bodyPr>
            <a:normAutofit/>
          </a:bodyPr>
          <a:lstStyle/>
          <a:p>
            <a:pPr marL="0" indent="0">
              <a:buNone/>
            </a:pPr>
            <a:r>
              <a:rPr lang="zh-TW" altLang="en-US" sz="2400" dirty="0"/>
              <a:t>中華民國國民具有下列資格之一者，得應本考試：</a:t>
            </a:r>
            <a:endParaRPr lang="en-US" altLang="zh-TW" sz="2400" dirty="0" smtClean="0"/>
          </a:p>
          <a:p>
            <a:pPr marL="457200" indent="-457200">
              <a:buFont typeface="+mj-ea"/>
              <a:buAutoNum type="ea1ChtPeriod"/>
            </a:pPr>
            <a:r>
              <a:rPr lang="zh-TW" altLang="en-US" sz="2400" dirty="0"/>
              <a:t>公立或立案之私立專科以上學校或符合教育部採認規定之國外專科以上學校會計、會計技術、會計統計、會計資訊、會計與資訊科技、會計（與）財稅、財稅、財政、財政稅務科、系、組、所畢業，領有畢業證書</a:t>
            </a:r>
            <a:r>
              <a:rPr lang="zh-TW" altLang="en-US" sz="2400" dirty="0" smtClean="0"/>
              <a:t>。</a:t>
            </a:r>
            <a:endParaRPr lang="zh-TW" altLang="en-US" sz="24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5</a:t>
            </a:fld>
            <a:endParaRPr lang="zh-TW" altLang="en-US"/>
          </a:p>
        </p:txBody>
      </p:sp>
    </p:spTree>
    <p:extLst>
      <p:ext uri="{BB962C8B-B14F-4D97-AF65-F5344CB8AC3E}">
        <p14:creationId xmlns:p14="http://schemas.microsoft.com/office/powerpoint/2010/main" val="76640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報名資格</a:t>
            </a:r>
            <a:r>
              <a:rPr lang="en-US" altLang="zh-TW" dirty="0" smtClean="0"/>
              <a:t>(</a:t>
            </a:r>
            <a:r>
              <a:rPr lang="zh-TW" altLang="en-US" dirty="0" smtClean="0"/>
              <a:t>第二款</a:t>
            </a:r>
            <a:r>
              <a:rPr lang="en-US" altLang="zh-TW" dirty="0" smtClean="0"/>
              <a:t>)</a:t>
            </a:r>
            <a:endParaRPr lang="zh-TW" altLang="en-US" dirty="0"/>
          </a:p>
        </p:txBody>
      </p:sp>
      <p:sp>
        <p:nvSpPr>
          <p:cNvPr id="3" name="內容版面配置區 2"/>
          <p:cNvSpPr>
            <a:spLocks noGrp="1"/>
          </p:cNvSpPr>
          <p:nvPr>
            <p:ph idx="1"/>
          </p:nvPr>
        </p:nvSpPr>
        <p:spPr>
          <a:xfrm>
            <a:off x="1942415" y="2133600"/>
            <a:ext cx="6887549" cy="4359564"/>
          </a:xfrm>
        </p:spPr>
        <p:txBody>
          <a:bodyPr>
            <a:noAutofit/>
          </a:bodyPr>
          <a:lstStyle/>
          <a:p>
            <a:pPr>
              <a:buFont typeface="+mj-ea"/>
              <a:buAutoNum type="ea1ChtPeriod" startAt="2"/>
            </a:pPr>
            <a:r>
              <a:rPr lang="zh-TW" altLang="en-US" dirty="0"/>
              <a:t>於公立或依法立案之私立專科以上學校或符合教育部採認規定之國外專科以上學校第一款以外之科、系、組、所畢業，領有畢業證書，曾修習初等會計學或會計學（一）或工業會計、中級會計學或會計學（二）、高等會計學或會計學（三）、成本會計或管理會計、審計學或高等審計學、稅務會計、政府會計、會計實務、會計師業務研究、非營利事業會計、財務報表分析、財務管理或財務經濟學、財政學、經濟學、民法概要、商事法、證券交易法或證券法規、稅務法規或租稅法規、資料處理或電子資料處理或電子計算機概論或計算機程式與應用或電腦應用、電腦審計、會計資訊系統、統計學、職業道德規範、公司法、商業會計法、管理學（概論）或企業管理（概論）或企業政策或組織與管理、管理資訊系統、銀行會計、會計制度、會計師法等學科至少七科，每學科至多採計三學分，合計二十學分以上，其中須包括中級會計學或會計學（二）、成本會計或管理會計、審計學或高等審計學等三學科，有證明文件</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6</a:t>
            </a:fld>
            <a:endParaRPr lang="zh-TW" altLang="en-US"/>
          </a:p>
        </p:txBody>
      </p:sp>
    </p:spTree>
    <p:extLst>
      <p:ext uri="{BB962C8B-B14F-4D97-AF65-F5344CB8AC3E}">
        <p14:creationId xmlns:p14="http://schemas.microsoft.com/office/powerpoint/2010/main" val="24975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報名資格</a:t>
            </a:r>
            <a:r>
              <a:rPr lang="en-US" altLang="zh-TW" dirty="0" smtClean="0"/>
              <a:t>(</a:t>
            </a:r>
            <a:r>
              <a:rPr lang="zh-TW" altLang="en-US" dirty="0" smtClean="0"/>
              <a:t>第三款</a:t>
            </a:r>
            <a:r>
              <a:rPr lang="en-US" altLang="zh-TW" dirty="0" smtClean="0"/>
              <a:t>)</a:t>
            </a:r>
            <a:endParaRPr lang="zh-TW" altLang="en-US" dirty="0"/>
          </a:p>
        </p:txBody>
      </p:sp>
      <p:sp>
        <p:nvSpPr>
          <p:cNvPr id="3" name="內容版面配置區 2"/>
          <p:cNvSpPr>
            <a:spLocks noGrp="1"/>
          </p:cNvSpPr>
          <p:nvPr>
            <p:ph idx="1"/>
          </p:nvPr>
        </p:nvSpPr>
        <p:spPr>
          <a:xfrm>
            <a:off x="1942415" y="2133600"/>
            <a:ext cx="6887549" cy="4359564"/>
          </a:xfrm>
        </p:spPr>
        <p:txBody>
          <a:bodyPr>
            <a:noAutofit/>
          </a:bodyPr>
          <a:lstStyle/>
          <a:p>
            <a:pPr marL="457200" indent="-457200">
              <a:buFont typeface="+mj-ea"/>
              <a:buAutoNum type="ea1ChtPeriod" startAt="3"/>
            </a:pPr>
            <a:r>
              <a:rPr lang="zh-TW" altLang="en-US" sz="2400" dirty="0"/>
              <a:t>高等檢定考試相當類科及格</a:t>
            </a:r>
            <a:r>
              <a:rPr lang="zh-TW" altLang="en-US" sz="2400" dirty="0" smtClean="0"/>
              <a:t>。</a:t>
            </a:r>
            <a:endParaRPr lang="en-US" altLang="zh-TW" sz="2400" dirty="0" smtClean="0"/>
          </a:p>
          <a:p>
            <a:pPr marL="457200" indent="-457200">
              <a:buFont typeface="+mj-ea"/>
              <a:buAutoNum type="ea1ChtPeriod" startAt="3"/>
            </a:pPr>
            <a:endParaRPr lang="en-US" altLang="zh-TW" sz="2400" dirty="0"/>
          </a:p>
          <a:p>
            <a:pPr marL="0" indent="0">
              <a:buNone/>
            </a:pPr>
            <a:endParaRPr lang="en-US" altLang="zh-TW" sz="24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7</a:t>
            </a:fld>
            <a:endParaRPr lang="zh-TW" altLang="en-US"/>
          </a:p>
        </p:txBody>
      </p:sp>
    </p:spTree>
    <p:extLst>
      <p:ext uri="{BB962C8B-B14F-4D97-AF65-F5344CB8AC3E}">
        <p14:creationId xmlns:p14="http://schemas.microsoft.com/office/powerpoint/2010/main" val="293427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外國人應考資格</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marL="0" indent="0">
              <a:buNone/>
            </a:pPr>
            <a:r>
              <a:rPr lang="zh-TW" altLang="en-US" sz="2400" dirty="0" smtClean="0"/>
              <a:t>外國人具備前述第一或第二款資格之</a:t>
            </a:r>
            <a:r>
              <a:rPr lang="zh-TW" altLang="en-US" sz="2400" dirty="0"/>
              <a:t>一</a:t>
            </a:r>
            <a:r>
              <a:rPr lang="zh-TW" altLang="en-US" sz="2400" dirty="0" smtClean="0"/>
              <a:t>者，</a:t>
            </a:r>
            <a:r>
              <a:rPr lang="zh-TW" altLang="en-US" sz="2400" dirty="0"/>
              <a:t>得應本</a:t>
            </a:r>
            <a:r>
              <a:rPr lang="zh-TW" altLang="en-US" sz="2400" dirty="0" smtClean="0"/>
              <a:t>考試。</a:t>
            </a:r>
            <a:endParaRPr lang="zh-TW" altLang="en-US" sz="24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8</a:t>
            </a:fld>
            <a:endParaRPr lang="zh-TW" altLang="en-US"/>
          </a:p>
        </p:txBody>
      </p:sp>
    </p:spTree>
    <p:extLst>
      <p:ext uri="{BB962C8B-B14F-4D97-AF65-F5344CB8AC3E}">
        <p14:creationId xmlns:p14="http://schemas.microsoft.com/office/powerpoint/2010/main" val="102608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考試科目</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marL="0" indent="0">
              <a:buNone/>
            </a:pPr>
            <a:r>
              <a:rPr lang="zh-TW" altLang="en-US" sz="2400" dirty="0"/>
              <a:t>本考試採</a:t>
            </a:r>
            <a:r>
              <a:rPr lang="zh-TW" altLang="en-US" sz="2400" b="1" dirty="0"/>
              <a:t>筆試</a:t>
            </a:r>
            <a:r>
              <a:rPr lang="zh-TW" altLang="en-US" sz="2400" dirty="0"/>
              <a:t>方式行之，應試科目分</a:t>
            </a:r>
            <a:r>
              <a:rPr lang="zh-TW" altLang="en-US" sz="2400" b="1" dirty="0"/>
              <a:t>普通科目</a:t>
            </a:r>
            <a:r>
              <a:rPr lang="zh-TW" altLang="en-US" sz="2400" dirty="0"/>
              <a:t>及</a:t>
            </a:r>
            <a:r>
              <a:rPr lang="zh-TW" altLang="en-US" sz="2400" b="1" dirty="0"/>
              <a:t>專業科目</a:t>
            </a:r>
            <a:r>
              <a:rPr lang="zh-TW" altLang="en-US" sz="2400" dirty="0"/>
              <a:t>如下：</a:t>
            </a:r>
            <a:br>
              <a:rPr lang="zh-TW" altLang="en-US" sz="2400" dirty="0"/>
            </a:br>
            <a:r>
              <a:rPr lang="zh-TW" altLang="en-US" sz="2400" dirty="0"/>
              <a:t>一、普通科目：國文（作文）。</a:t>
            </a:r>
            <a:br>
              <a:rPr lang="zh-TW" altLang="en-US" sz="2400" dirty="0"/>
            </a:br>
            <a:r>
              <a:rPr lang="zh-TW" altLang="en-US" sz="2400" dirty="0"/>
              <a:t>二、專業科目：</a:t>
            </a:r>
            <a:br>
              <a:rPr lang="zh-TW" altLang="en-US" sz="2400" dirty="0"/>
            </a:br>
            <a:r>
              <a:rPr lang="zh-TW" altLang="en-US" sz="2400" dirty="0"/>
              <a:t>（一）中級會計學。</a:t>
            </a:r>
            <a:br>
              <a:rPr lang="zh-TW" altLang="en-US" sz="2400" dirty="0"/>
            </a:br>
            <a:r>
              <a:rPr lang="zh-TW" altLang="en-US" sz="2400" dirty="0"/>
              <a:t>（二）高等會計學。</a:t>
            </a:r>
            <a:br>
              <a:rPr lang="zh-TW" altLang="en-US" sz="2400" dirty="0"/>
            </a:br>
            <a:r>
              <a:rPr lang="zh-TW" altLang="en-US" sz="2400" dirty="0"/>
              <a:t>（三）成本會計與管理會計。</a:t>
            </a:r>
            <a:br>
              <a:rPr lang="zh-TW" altLang="en-US" sz="2400" dirty="0"/>
            </a:br>
            <a:r>
              <a:rPr lang="zh-TW" altLang="en-US" sz="2400" dirty="0"/>
              <a:t>（四）審計學。</a:t>
            </a:r>
            <a:br>
              <a:rPr lang="zh-TW" altLang="en-US" sz="2400" dirty="0"/>
            </a:br>
            <a:r>
              <a:rPr lang="zh-TW" altLang="en-US" sz="2400" dirty="0"/>
              <a:t>（五）公司法、證券交易法與商業會計法。</a:t>
            </a:r>
            <a:br>
              <a:rPr lang="zh-TW" altLang="en-US" sz="2400" dirty="0"/>
            </a:br>
            <a:r>
              <a:rPr lang="zh-TW" altLang="en-US" sz="2400" dirty="0"/>
              <a:t>（六）稅務法規。</a:t>
            </a:r>
            <a:br>
              <a:rPr lang="zh-TW" altLang="en-US" sz="2400" dirty="0"/>
            </a:br>
            <a:r>
              <a:rPr lang="zh-TW" altLang="en-US" sz="2400" dirty="0"/>
              <a:t>本考試應試科目之試題題型，除國文採</a:t>
            </a:r>
            <a:r>
              <a:rPr lang="zh-TW" altLang="en-US" sz="2400" b="1" dirty="0"/>
              <a:t>申論式</a:t>
            </a:r>
            <a:r>
              <a:rPr lang="zh-TW" altLang="en-US" sz="2400" dirty="0"/>
              <a:t>試題外，其餘均採</a:t>
            </a:r>
            <a:r>
              <a:rPr lang="zh-TW" altLang="en-US" sz="2400" b="1" dirty="0"/>
              <a:t>申論式</a:t>
            </a:r>
            <a:r>
              <a:rPr lang="zh-TW" altLang="en-US" sz="2400" dirty="0" smtClean="0"/>
              <a:t>與</a:t>
            </a:r>
            <a:r>
              <a:rPr lang="zh-TW" altLang="en-US" sz="2400" b="1" dirty="0" smtClean="0"/>
              <a:t>測驗</a:t>
            </a:r>
            <a:r>
              <a:rPr lang="zh-TW" altLang="en-US" sz="2400" b="1" dirty="0"/>
              <a:t>式</a:t>
            </a:r>
            <a:r>
              <a:rPr lang="zh-TW" altLang="en-US" sz="2400" dirty="0"/>
              <a:t>之混合式試題。</a:t>
            </a:r>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9</a:t>
            </a:fld>
            <a:endParaRPr lang="zh-TW" altLang="en-US"/>
          </a:p>
        </p:txBody>
      </p:sp>
    </p:spTree>
    <p:extLst>
      <p:ext uri="{BB962C8B-B14F-4D97-AF65-F5344CB8AC3E}">
        <p14:creationId xmlns:p14="http://schemas.microsoft.com/office/powerpoint/2010/main" val="2074239978"/>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840</TotalTime>
  <Words>2200</Words>
  <Application>Microsoft Office PowerPoint</Application>
  <PresentationFormat>如螢幕大小 (4:3)</PresentationFormat>
  <Paragraphs>200</Paragraphs>
  <Slides>42</Slides>
  <Notes>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42</vt:i4>
      </vt:variant>
    </vt:vector>
  </HeadingPairs>
  <TitlesOfParts>
    <vt:vector size="50" baseType="lpstr">
      <vt:lpstr>微軟正黑體</vt:lpstr>
      <vt:lpstr>新細明體</vt:lpstr>
      <vt:lpstr>Arial</vt:lpstr>
      <vt:lpstr>Calibri</vt:lpstr>
      <vt:lpstr>Century Gothic</vt:lpstr>
      <vt:lpstr>Wingdings</vt:lpstr>
      <vt:lpstr>Wingdings 3</vt:lpstr>
      <vt:lpstr>絲縷</vt:lpstr>
      <vt:lpstr>台灣、中國及美國 會計師考試介紹</vt:lpstr>
      <vt:lpstr>一、台灣會計師考試介紹</vt:lpstr>
      <vt:lpstr>台灣會計師考試 報名及考試時間、考試科目</vt:lpstr>
      <vt:lpstr>PowerPoint 簡報</vt:lpstr>
      <vt:lpstr>台灣會計師考試 報名資格(第一款)</vt:lpstr>
      <vt:lpstr>台灣會計師考試 報名資格(第二款)</vt:lpstr>
      <vt:lpstr>台灣會計師考試 報名資格(第三款)</vt:lpstr>
      <vt:lpstr>台灣會計師考試 外國人應考資格</vt:lpstr>
      <vt:lpstr>台灣會計師考試 考試科目</vt:lpstr>
      <vt:lpstr>台灣會計師考試 部分免試</vt:lpstr>
      <vt:lpstr>台灣會計師考試 外國人部分免試</vt:lpstr>
      <vt:lpstr>台灣會計師考試 科別及格制</vt:lpstr>
      <vt:lpstr>台灣會計師考試 考試及格證書</vt:lpstr>
      <vt:lpstr>台灣會計師考試 考試及格效力</vt:lpstr>
      <vt:lpstr>二、中國註冊會計師考試介紹</vt:lpstr>
      <vt:lpstr>中國註冊會計師考試 兩個階段、七個科目</vt:lpstr>
      <vt:lpstr>中國註冊會計師考試 會計 考試大綱</vt:lpstr>
      <vt:lpstr>中國註冊會計師考試 財務成本管理 考試大綱</vt:lpstr>
      <vt:lpstr>中國註冊會計師考試 公司戰略與風險管理 考試大綱</vt:lpstr>
      <vt:lpstr>中國註冊會計師考試 經濟法 考試大綱</vt:lpstr>
      <vt:lpstr>中國註冊會計師考試 綜合階段 考試大綱</vt:lpstr>
      <vt:lpstr>中國註冊會計師考試 報名資格</vt:lpstr>
      <vt:lpstr>中國註冊會計師考試 報名及考試日期</vt:lpstr>
      <vt:lpstr>中國註冊會計師考試 各科目考試時間(以2021年為例)</vt:lpstr>
      <vt:lpstr>中國註冊會計師考試 考試地點及費用</vt:lpstr>
      <vt:lpstr>中國註冊會計師考試 考試方式</vt:lpstr>
      <vt:lpstr>三、美國會計師考試介紹</vt:lpstr>
      <vt:lpstr>美國會計師考試(現制) 考試科目及考試日期</vt:lpstr>
      <vt:lpstr>美國會計師考試(現制) AUD (審計) 考試大綱</vt:lpstr>
      <vt:lpstr>美國會計師考試(現制) BEC (商業環境) 考試大綱</vt:lpstr>
      <vt:lpstr>美國會計師考試(現制) FAR (財會) 考試大綱</vt:lpstr>
      <vt:lpstr>美國會計師考試(現制) REG (法規) 考試大綱</vt:lpstr>
      <vt:lpstr>美國會計師考試(現制) 各科目考試型態及配分</vt:lpstr>
      <vt:lpstr>美國會計師考試(現制) 各科目通過率</vt:lpstr>
      <vt:lpstr>美國會計師考試(現制) 報名資格</vt:lpstr>
      <vt:lpstr>美國會計師考試(現制) 境外考生考試地點選擇</vt:lpstr>
      <vt:lpstr>四、美國會計師考試新制介紹</vt:lpstr>
      <vt:lpstr>美國會計師考試(新制) Core-plus-discipline model</vt:lpstr>
      <vt:lpstr>美國會計師考試(新制) 三加一考科</vt:lpstr>
      <vt:lpstr>美國會計師考試(新制) 科技分量加重</vt:lpstr>
      <vt:lpstr>美國會計師考試(新制) 事務所減少聘僱會計系畢業生</vt:lpstr>
      <vt:lpstr>美國會計師考試(新制) RPA浪潮來襲</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美國、中國及台灣 會計師考試介紹</dc:title>
  <dc:creator>USER</dc:creator>
  <cp:lastModifiedBy>國華 周</cp:lastModifiedBy>
  <cp:revision>79</cp:revision>
  <cp:lastPrinted>2022-01-05T03:13:33Z</cp:lastPrinted>
  <dcterms:created xsi:type="dcterms:W3CDTF">2020-12-04T07:16:54Z</dcterms:created>
  <dcterms:modified xsi:type="dcterms:W3CDTF">2022-01-05T03:19:40Z</dcterms:modified>
</cp:coreProperties>
</file>